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58" r:id="rId8"/>
    <p:sldId id="259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arn-CL" sz="6600" b="1" dirty="0" smtClean="0">
                <a:solidFill>
                  <a:srgbClr val="FF0000"/>
                </a:solidFill>
                <a:latin typeface="Palatino-Roman"/>
              </a:rPr>
              <a:t/>
            </a:r>
            <a:br>
              <a:rPr lang="arn-CL" sz="6600" b="1" dirty="0" smtClean="0">
                <a:solidFill>
                  <a:srgbClr val="FF0000"/>
                </a:solidFill>
                <a:latin typeface="Palatino-Roman"/>
              </a:rPr>
            </a:br>
            <a:r>
              <a:rPr lang="arn-CL" sz="6600" dirty="0">
                <a:solidFill>
                  <a:srgbClr val="FF0000"/>
                </a:solidFill>
                <a:latin typeface="Palatino-Roman"/>
              </a:rPr>
              <a:t/>
            </a:r>
            <a:br>
              <a:rPr lang="arn-CL" sz="6600" dirty="0">
                <a:solidFill>
                  <a:srgbClr val="FF0000"/>
                </a:solidFill>
                <a:latin typeface="Palatino-Roman"/>
              </a:rPr>
            </a:br>
            <a:r>
              <a:rPr lang="arn-CL" sz="6600" dirty="0" smtClean="0">
                <a:solidFill>
                  <a:srgbClr val="FF0000"/>
                </a:solidFill>
                <a:latin typeface="Palatino-Roman"/>
              </a:rPr>
              <a:t/>
            </a:r>
            <a:br>
              <a:rPr lang="arn-CL" sz="6600" dirty="0" smtClean="0">
                <a:solidFill>
                  <a:srgbClr val="FF0000"/>
                </a:solidFill>
                <a:latin typeface="Palatino-Roman"/>
              </a:rPr>
            </a:br>
            <a:r>
              <a:rPr lang="arn-CL" sz="6600" dirty="0">
                <a:solidFill>
                  <a:srgbClr val="FF0000"/>
                </a:solidFill>
                <a:latin typeface="Palatino-Roman"/>
              </a:rPr>
              <a:t/>
            </a:r>
            <a:br>
              <a:rPr lang="arn-CL" sz="6600" dirty="0">
                <a:solidFill>
                  <a:srgbClr val="FF0000"/>
                </a:solidFill>
                <a:latin typeface="Palatino-Roman"/>
              </a:rPr>
            </a:br>
            <a:r>
              <a:rPr lang="arn-CL" sz="6600" dirty="0" smtClean="0">
                <a:solidFill>
                  <a:srgbClr val="FF0000"/>
                </a:solidFill>
                <a:latin typeface="Palatino-Roman"/>
              </a:rPr>
              <a:t/>
            </a:r>
            <a:br>
              <a:rPr lang="arn-CL" sz="6600" dirty="0" smtClean="0">
                <a:solidFill>
                  <a:srgbClr val="FF0000"/>
                </a:solidFill>
                <a:latin typeface="Palatino-Roman"/>
              </a:rPr>
            </a:br>
            <a:r>
              <a:rPr lang="arn-CL" sz="6600" b="1" dirty="0" smtClean="0">
                <a:solidFill>
                  <a:srgbClr val="FF0000"/>
                </a:solidFill>
                <a:latin typeface="Palatino-Roman"/>
              </a:rPr>
              <a:t>Epidemiological </a:t>
            </a:r>
            <a:r>
              <a:rPr lang="arn-CL" sz="6600" b="1" dirty="0">
                <a:solidFill>
                  <a:srgbClr val="FF0000"/>
                </a:solidFill>
                <a:latin typeface="Palatino-Roman"/>
              </a:rPr>
              <a:t>studies</a:t>
            </a:r>
            <a:endParaRPr lang="ar-IQ" sz="66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Dr. Selman </a:t>
            </a:r>
            <a:r>
              <a:rPr lang="en-US" sz="3200" dirty="0" smtClean="0"/>
              <a:t>Al-</a:t>
            </a:r>
            <a:r>
              <a:rPr lang="en-US" sz="3200" dirty="0" err="1" smtClean="0"/>
              <a:t>Kerety</a:t>
            </a:r>
            <a:endParaRPr lang="en-US" sz="3200" dirty="0" smtClean="0"/>
          </a:p>
          <a:p>
            <a:pPr algn="ctr"/>
            <a:endParaRPr lang="ar-IQ" sz="3200" dirty="0"/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056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n-CL" b="1" dirty="0">
                <a:solidFill>
                  <a:srgbClr val="FF0000"/>
                </a:solidFill>
              </a:rPr>
              <a:t>Quasi-experimental designs </a:t>
            </a:r>
            <a:br>
              <a:rPr lang="arn-CL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15000"/>
              </a:lnSpc>
              <a:buNone/>
            </a:pPr>
            <a:r>
              <a:rPr lang="en-US" sz="3600" b="1" dirty="0" smtClean="0">
                <a:latin typeface="Times New Roman"/>
                <a:ea typeface="Calibri"/>
                <a:cs typeface="Arial"/>
              </a:rPr>
              <a:t>Quasi-experimental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designs 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have either </a:t>
            </a:r>
            <a:r>
              <a:rPr lang="en-US" sz="3600" b="1" dirty="0">
                <a:solidFill>
                  <a:srgbClr val="92D050"/>
                </a:solidFill>
                <a:latin typeface="Times New Roman"/>
                <a:ea typeface="Palatino-Roman"/>
                <a:cs typeface="Arial"/>
              </a:rPr>
              <a:t>no comparison 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group</a:t>
            </a:r>
            <a:r>
              <a:rPr lang="en-US" sz="3600" b="1" dirty="0">
                <a:solidFill>
                  <a:srgbClr val="92D050"/>
                </a:solidFill>
                <a:latin typeface="Times New Roman"/>
                <a:ea typeface="Palatino-Roman"/>
                <a:cs typeface="Arial"/>
              </a:rPr>
              <a:t> </a:t>
            </a:r>
            <a:r>
              <a:rPr lang="en-US" sz="7200" b="1" u="sng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or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no random 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assignment of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 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subjects to groups. </a:t>
            </a:r>
            <a:endParaRPr lang="en-US" sz="28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10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latin typeface="Times New Roman"/>
                <a:ea typeface="Calibri"/>
                <a:cs typeface="Arial"/>
              </a:rPr>
              <a:t>Quasi-experimental designs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Nonequivalent </a:t>
            </a:r>
            <a:r>
              <a:rPr lang="en-US" sz="3600" b="1" dirty="0">
                <a:solidFill>
                  <a:srgbClr val="C00000"/>
                </a:solidFill>
                <a:latin typeface="Times New Roman"/>
                <a:ea typeface="Palatino-Roman"/>
              </a:rPr>
              <a:t>control group </a:t>
            </a: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design</a:t>
            </a:r>
          </a:p>
          <a:p>
            <a:pPr algn="l" rtl="0"/>
            <a:r>
              <a:rPr lang="en-US" sz="3600" b="1" dirty="0" smtClean="0">
                <a:latin typeface="Times New Roman"/>
                <a:ea typeface="Palatino-Roman"/>
              </a:rPr>
              <a:t> </a:t>
            </a:r>
            <a:r>
              <a:rPr lang="pt-BR" sz="3600" b="1" dirty="0">
                <a:latin typeface="Palatino-Roman"/>
              </a:rPr>
              <a:t>O</a:t>
            </a:r>
            <a:r>
              <a:rPr lang="pt-BR" sz="1050" b="1" dirty="0">
                <a:latin typeface="Palatino-Roman"/>
              </a:rPr>
              <a:t>1 </a:t>
            </a:r>
            <a:r>
              <a:rPr lang="pt-BR" sz="3600" b="1" dirty="0">
                <a:latin typeface="Palatino-Roman"/>
              </a:rPr>
              <a:t>X O</a:t>
            </a:r>
            <a:r>
              <a:rPr lang="pt-BR" sz="1050" b="1" dirty="0">
                <a:latin typeface="Palatino-Roman"/>
              </a:rPr>
              <a:t>2 </a:t>
            </a:r>
            <a:r>
              <a:rPr lang="pt-BR" sz="3600" b="1" dirty="0">
                <a:latin typeface="Palatino-Roman"/>
              </a:rPr>
              <a:t>(Experimental group)</a:t>
            </a:r>
          </a:p>
          <a:p>
            <a:pPr algn="l" rtl="0"/>
            <a:r>
              <a:rPr lang="arn-CL" sz="3600" b="1" dirty="0">
                <a:latin typeface="Palatino-Roman"/>
              </a:rPr>
              <a:t>O</a:t>
            </a:r>
            <a:r>
              <a:rPr lang="arn-CL" sz="1050" b="1" dirty="0">
                <a:latin typeface="Palatino-Roman"/>
              </a:rPr>
              <a:t>1 </a:t>
            </a:r>
            <a:r>
              <a:rPr lang="arn-CL" sz="3600" b="1" dirty="0">
                <a:latin typeface="Palatino-Roman"/>
              </a:rPr>
              <a:t>O</a:t>
            </a:r>
            <a:r>
              <a:rPr lang="arn-CL" sz="1050" b="1" dirty="0">
                <a:latin typeface="Palatino-Roman"/>
              </a:rPr>
              <a:t>2 </a:t>
            </a:r>
            <a:r>
              <a:rPr lang="arn-CL" sz="3600" b="1" dirty="0">
                <a:latin typeface="Palatino-Roman"/>
              </a:rPr>
              <a:t>(Comparison group)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8976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n-CL" b="1" dirty="0" smtClean="0">
                <a:solidFill>
                  <a:srgbClr val="FF0000"/>
                </a:solidFill>
              </a:rPr>
              <a:t>Types quasi-experimental </a:t>
            </a:r>
            <a:r>
              <a:rPr lang="arn-CL" b="1" dirty="0">
                <a:solidFill>
                  <a:srgbClr val="FF0000"/>
                </a:solidFill>
              </a:rPr>
              <a:t>designs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4000" b="1" dirty="0"/>
              <a:t>Two quasi-experimental designs are:</a:t>
            </a:r>
          </a:p>
          <a:p>
            <a:pPr marL="0" indent="0" algn="l" rtl="0">
              <a:buNone/>
            </a:pPr>
            <a:r>
              <a:rPr lang="en-US" sz="4800" dirty="0" smtClean="0"/>
              <a:t>1.</a:t>
            </a:r>
            <a:r>
              <a:rPr lang="en-US" sz="4000" b="1" dirty="0" smtClean="0">
                <a:solidFill>
                  <a:srgbClr val="92D050"/>
                </a:solidFill>
              </a:rPr>
              <a:t> Nonequivalent </a:t>
            </a:r>
            <a:r>
              <a:rPr lang="en-US" sz="4000" b="1" dirty="0">
                <a:solidFill>
                  <a:srgbClr val="92D050"/>
                </a:solidFill>
              </a:rPr>
              <a:t>control group design and</a:t>
            </a:r>
          </a:p>
          <a:p>
            <a:pPr marL="0" indent="0" algn="l" rtl="0">
              <a:buNone/>
            </a:pPr>
            <a:r>
              <a:rPr lang="en-US" sz="4000" b="1" dirty="0" smtClean="0"/>
              <a:t>2.</a:t>
            </a:r>
            <a:r>
              <a:rPr lang="en-US" sz="4400" b="1" dirty="0" smtClean="0">
                <a:solidFill>
                  <a:srgbClr val="00B0F0"/>
                </a:solidFill>
              </a:rPr>
              <a:t>Time-series </a:t>
            </a:r>
            <a:r>
              <a:rPr lang="en-US" sz="4400" b="1" dirty="0">
                <a:solidFill>
                  <a:srgbClr val="00B0F0"/>
                </a:solidFill>
              </a:rPr>
              <a:t>design.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15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n-CL" b="1" dirty="0">
                <a:solidFill>
                  <a:srgbClr val="FF0000"/>
                </a:solidFill>
              </a:rPr>
              <a:t>Types quasi-experimental designs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lnSpc>
                <a:spcPct val="115000"/>
              </a:lnSpc>
              <a:buNone/>
            </a:pPr>
            <a:r>
              <a:rPr lang="en-US" sz="3600" dirty="0">
                <a:solidFill>
                  <a:srgbClr val="C00000"/>
                </a:solidFill>
                <a:latin typeface="Times New Roman"/>
                <a:ea typeface="Palatino-Roman"/>
                <a:cs typeface="Arial"/>
              </a:rPr>
              <a:t>the time-series design.</a:t>
            </a:r>
            <a:endParaRPr lang="en-US" sz="3600" dirty="0">
              <a:solidFill>
                <a:srgbClr val="C00000"/>
              </a:solidFill>
              <a:ea typeface="Calibri"/>
              <a:cs typeface="Arial"/>
            </a:endParaRPr>
          </a:p>
          <a:p>
            <a:pPr algn="l" rtl="0"/>
            <a:r>
              <a:rPr lang="pt-BR" sz="5400" dirty="0">
                <a:latin typeface="Palatino-Roman"/>
              </a:rPr>
              <a:t>O</a:t>
            </a:r>
            <a:r>
              <a:rPr lang="pt-BR" sz="1050" dirty="0">
                <a:latin typeface="Palatino-Roman"/>
              </a:rPr>
              <a:t>1 </a:t>
            </a:r>
            <a:r>
              <a:rPr lang="pt-BR" sz="5400" dirty="0">
                <a:latin typeface="Palatino-Roman"/>
              </a:rPr>
              <a:t>O</a:t>
            </a:r>
            <a:r>
              <a:rPr lang="pt-BR" sz="1050" dirty="0">
                <a:latin typeface="Palatino-Roman"/>
              </a:rPr>
              <a:t>2 </a:t>
            </a:r>
            <a:r>
              <a:rPr lang="pt-BR" sz="5400" dirty="0">
                <a:latin typeface="Palatino-Roman"/>
              </a:rPr>
              <a:t>O</a:t>
            </a:r>
            <a:r>
              <a:rPr lang="pt-BR" sz="1050" dirty="0">
                <a:latin typeface="Palatino-Roman"/>
              </a:rPr>
              <a:t>3 </a:t>
            </a:r>
            <a:r>
              <a:rPr lang="pt-BR" sz="5400" dirty="0">
                <a:latin typeface="Palatino-Roman"/>
              </a:rPr>
              <a:t>X O</a:t>
            </a:r>
            <a:r>
              <a:rPr lang="pt-BR" sz="1050" dirty="0">
                <a:latin typeface="Palatino-Roman"/>
              </a:rPr>
              <a:t>4 </a:t>
            </a:r>
            <a:r>
              <a:rPr lang="pt-BR" sz="5400" dirty="0">
                <a:latin typeface="Palatino-Roman"/>
              </a:rPr>
              <a:t>O</a:t>
            </a:r>
            <a:r>
              <a:rPr lang="pt-BR" sz="1050" dirty="0">
                <a:latin typeface="Palatino-Roman"/>
              </a:rPr>
              <a:t>5 </a:t>
            </a:r>
            <a:r>
              <a:rPr lang="pt-BR" sz="5400" dirty="0">
                <a:latin typeface="Palatino-Roman"/>
              </a:rPr>
              <a:t>O</a:t>
            </a:r>
            <a:r>
              <a:rPr lang="pt-BR" sz="800" dirty="0">
                <a:latin typeface="Palatino-Roman"/>
              </a:rPr>
              <a:t>6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08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60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Pre-experimental designs: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</a:pPr>
            <a:r>
              <a:rPr lang="en-US" sz="4400" b="1" dirty="0" smtClean="0">
                <a:solidFill>
                  <a:srgbClr val="00B050"/>
                </a:solidFill>
                <a:latin typeface="Times New Roman"/>
                <a:ea typeface="Palatino-Roman"/>
                <a:cs typeface="Arial"/>
              </a:rPr>
              <a:t>Pre-experimental </a:t>
            </a:r>
            <a:r>
              <a:rPr lang="en-US" sz="4400" b="1" dirty="0">
                <a:solidFill>
                  <a:srgbClr val="00B050"/>
                </a:solidFill>
                <a:latin typeface="Times New Roman"/>
                <a:ea typeface="Palatino-Roman"/>
                <a:cs typeface="Arial"/>
              </a:rPr>
              <a:t>designs are those in which the researcher has little control over the study.</a:t>
            </a:r>
            <a:endParaRPr lang="en-US" sz="2800" b="1" dirty="0">
              <a:solidFill>
                <a:srgbClr val="00B05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91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</a:pPr>
            <a:r>
              <a:rPr lang="en-US" b="1" dirty="0" smtClean="0">
                <a:latin typeface="Times New Roman"/>
                <a:ea typeface="Palatino-Roman"/>
                <a:cs typeface="Arial"/>
              </a:rPr>
              <a:t>Types of Pre-experimental </a:t>
            </a:r>
            <a:r>
              <a:rPr lang="en-US" b="1" dirty="0">
                <a:latin typeface="Times New Roman"/>
                <a:ea typeface="Palatino-Roman"/>
                <a:cs typeface="Arial"/>
              </a:rPr>
              <a:t>designs: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buNone/>
            </a:pPr>
            <a:r>
              <a:rPr lang="en-US" sz="3600" b="1" dirty="0">
                <a:solidFill>
                  <a:srgbClr val="00B050"/>
                </a:solidFill>
                <a:latin typeface="Times New Roman"/>
                <a:ea typeface="Palatino-Roman"/>
                <a:cs typeface="Arial"/>
              </a:rPr>
              <a:t>Two types of pre-experimental designs are</a:t>
            </a:r>
            <a:r>
              <a:rPr lang="en-US" sz="3600" dirty="0">
                <a:solidFill>
                  <a:srgbClr val="00B050"/>
                </a:solidFill>
                <a:latin typeface="Times New Roman"/>
                <a:ea typeface="Palatino-Roman"/>
                <a:cs typeface="Arial"/>
              </a:rPr>
              <a:t>:</a:t>
            </a:r>
            <a:endParaRPr lang="en-US" sz="2800" dirty="0">
              <a:solidFill>
                <a:srgbClr val="00B050"/>
              </a:solidFill>
              <a:ea typeface="Calibri"/>
              <a:cs typeface="Arial"/>
            </a:endParaRPr>
          </a:p>
          <a:p>
            <a:pPr algn="l" rtl="0"/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One-shot </a:t>
            </a:r>
            <a:r>
              <a:rPr lang="en-US" sz="3600" b="1" dirty="0">
                <a:solidFill>
                  <a:srgbClr val="C00000"/>
                </a:solidFill>
                <a:latin typeface="Times New Roman"/>
                <a:ea typeface="Palatino-Roman"/>
              </a:rPr>
              <a:t>case </a:t>
            </a: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study 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 </a:t>
            </a:r>
            <a:r>
              <a:rPr lang="arn-CL" sz="3600" dirty="0">
                <a:latin typeface="Palatino-Roman"/>
              </a:rPr>
              <a:t>X </a:t>
            </a:r>
            <a:r>
              <a:rPr lang="arn-CL" sz="3600" dirty="0" smtClean="0">
                <a:latin typeface="Palatino-Roman"/>
              </a:rPr>
              <a:t>O</a:t>
            </a:r>
          </a:p>
          <a:p>
            <a:pPr marL="0" indent="0" algn="l" rtl="0">
              <a:buNone/>
            </a:pPr>
            <a:endParaRPr lang="arn-CL" sz="3600" b="1" dirty="0">
              <a:solidFill>
                <a:srgbClr val="C00000"/>
              </a:solidFill>
              <a:latin typeface="Palatino-Roman"/>
            </a:endParaRP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One-group pretest-posttest</a:t>
            </a:r>
          </a:p>
          <a:p>
            <a:pPr marL="0" indent="0" algn="l" rtl="0">
              <a:buNone/>
            </a:pPr>
            <a:r>
              <a:rPr lang="arn-CL" sz="3600" dirty="0">
                <a:latin typeface="Palatino-Roman"/>
              </a:rPr>
              <a:t>O</a:t>
            </a:r>
            <a:r>
              <a:rPr lang="arn-CL" sz="900" dirty="0">
                <a:latin typeface="Palatino-Roman"/>
              </a:rPr>
              <a:t>1 </a:t>
            </a:r>
            <a:r>
              <a:rPr lang="arn-CL" sz="3600" dirty="0">
                <a:latin typeface="Palatino-Roman"/>
              </a:rPr>
              <a:t>X O</a:t>
            </a:r>
            <a:r>
              <a:rPr lang="arn-CL" sz="900" dirty="0">
                <a:latin typeface="Palatino-Roman"/>
              </a:rPr>
              <a:t>2</a:t>
            </a:r>
            <a:endParaRPr lang="ar-IQ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Extraneous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variables that may influence study results in experimental studies.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>
                <a:latin typeface="Times New Roman"/>
                <a:ea typeface="Calibri"/>
              </a:rPr>
              <a:t>Extraneous variables</a:t>
            </a:r>
            <a:r>
              <a:rPr lang="en-US" sz="3600" dirty="0">
                <a:latin typeface="Times New Roman"/>
                <a:ea typeface="Palatino-Roman"/>
              </a:rPr>
              <a:t>, also called </a:t>
            </a:r>
            <a:r>
              <a:rPr lang="en-US" sz="3600" b="1" dirty="0">
                <a:latin typeface="Times New Roman"/>
                <a:ea typeface="Calibri"/>
              </a:rPr>
              <a:t>study limitations</a:t>
            </a:r>
            <a:r>
              <a:rPr lang="en-US" sz="3600" i="1" dirty="0">
                <a:latin typeface="Times New Roman"/>
                <a:ea typeface="Calibri"/>
              </a:rPr>
              <a:t>,</a:t>
            </a:r>
            <a:r>
              <a:rPr lang="en-US" sz="3600" b="1" dirty="0">
                <a:latin typeface="Times New Roman"/>
                <a:ea typeface="Calibri"/>
              </a:rPr>
              <a:t> confounding variables</a:t>
            </a:r>
            <a:r>
              <a:rPr lang="en-US" sz="3600" dirty="0">
                <a:latin typeface="Times New Roman"/>
                <a:ea typeface="Palatino-Roman"/>
              </a:rPr>
              <a:t>, and </a:t>
            </a:r>
            <a:r>
              <a:rPr lang="en-US" sz="3600" b="1" dirty="0">
                <a:latin typeface="Times New Roman"/>
                <a:ea typeface="Calibri"/>
              </a:rPr>
              <a:t>intervening variables</a:t>
            </a:r>
            <a:r>
              <a:rPr lang="en-US" sz="3600" i="1" dirty="0">
                <a:latin typeface="Times New Roman"/>
                <a:ea typeface="Calibri"/>
              </a:rPr>
              <a:t>, </a:t>
            </a:r>
            <a:r>
              <a:rPr lang="en-US" sz="3600" dirty="0">
                <a:latin typeface="Times New Roman"/>
                <a:ea typeface="Palatino-Roman"/>
              </a:rPr>
              <a:t>are </a:t>
            </a:r>
            <a:r>
              <a:rPr lang="en-US" sz="3600" b="1" dirty="0">
                <a:solidFill>
                  <a:srgbClr val="92D050"/>
                </a:solidFill>
                <a:latin typeface="Times New Roman"/>
                <a:ea typeface="Palatino-Roman"/>
              </a:rPr>
              <a:t>uncontrolled variables</a:t>
            </a:r>
            <a:r>
              <a:rPr lang="en-US" sz="3600" dirty="0">
                <a:latin typeface="Times New Roman"/>
                <a:ea typeface="Palatino-Roman"/>
              </a:rPr>
              <a:t> that may </a:t>
            </a:r>
            <a:r>
              <a:rPr lang="en-US" sz="3600" b="1" dirty="0">
                <a:solidFill>
                  <a:srgbClr val="FFC000"/>
                </a:solidFill>
                <a:latin typeface="Times New Roman"/>
                <a:ea typeface="Palatino-Roman"/>
              </a:rPr>
              <a:t>influence study results</a:t>
            </a:r>
            <a:r>
              <a:rPr lang="en-US" sz="3600" dirty="0">
                <a:latin typeface="Times New Roman"/>
                <a:ea typeface="Palatino-Roman"/>
              </a:rPr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5593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68963"/>
          </a:xfrm>
        </p:spPr>
        <p:txBody>
          <a:bodyPr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buNone/>
            </a:pPr>
            <a:r>
              <a:rPr lang="en-US" sz="4000" b="1" dirty="0">
                <a:solidFill>
                  <a:srgbClr val="92D050"/>
                </a:solidFill>
                <a:latin typeface="Times New Roman"/>
                <a:ea typeface="Palatino-Roman"/>
                <a:cs typeface="Arial"/>
              </a:rPr>
              <a:t>these extraneous variables are called threats to internal and external validity</a:t>
            </a:r>
            <a:r>
              <a:rPr lang="en-US" sz="4000" b="1" dirty="0" smtClean="0">
                <a:solidFill>
                  <a:srgbClr val="92D050"/>
                </a:solidFill>
                <a:latin typeface="Times New Roman"/>
                <a:ea typeface="Palatino-Roman"/>
                <a:cs typeface="Arial"/>
              </a:rPr>
              <a:t>.</a:t>
            </a:r>
            <a:endParaRPr lang="en-US" sz="4000" b="1" dirty="0" smtClean="0">
              <a:solidFill>
                <a:srgbClr val="92D050"/>
              </a:solidFill>
              <a:latin typeface="Times New Roman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/>
              <a:buChar char=""/>
            </a:pPr>
            <a:r>
              <a:rPr lang="en-US" sz="3200" b="1" dirty="0" smtClean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Internal </a:t>
            </a:r>
            <a:r>
              <a:rPr lang="en-US" sz="32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validity 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concerns the degree to which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changes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in the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dependent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variable (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effect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) can be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attributed to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the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independent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variable (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cause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). </a:t>
            </a:r>
            <a:endParaRPr lang="en-US" sz="32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/>
              <a:buChar char=""/>
            </a:pPr>
            <a:r>
              <a:rPr lang="en-US" sz="32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External validity 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concerns the degree to which study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results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can be 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generalized 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to other people and settings. </a:t>
            </a:r>
            <a:endParaRPr lang="en-US" sz="32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9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arn-CL" sz="4800" b="1" dirty="0" smtClean="0">
                <a:solidFill>
                  <a:srgbClr val="FF0000"/>
                </a:solidFill>
              </a:rPr>
              <a:t>Threats </a:t>
            </a:r>
            <a:r>
              <a:rPr lang="arn-CL" sz="4800" b="1" dirty="0">
                <a:solidFill>
                  <a:srgbClr val="FF0000"/>
                </a:solidFill>
              </a:rPr>
              <a:t>to internal validity 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b="1" dirty="0" smtClean="0"/>
          </a:p>
          <a:p>
            <a:pPr marL="0" indent="0" algn="l" rtl="0">
              <a:buNone/>
            </a:pPr>
            <a:r>
              <a:rPr lang="en-US" sz="3600" b="1" dirty="0" smtClean="0"/>
              <a:t>Six </a:t>
            </a:r>
            <a:r>
              <a:rPr lang="en-US" sz="3600" b="1" dirty="0"/>
              <a:t>threats to internal validity are :</a:t>
            </a:r>
          </a:p>
          <a:p>
            <a:pPr marL="0" indent="0" algn="l" rtl="0">
              <a:buNone/>
            </a:pPr>
            <a:r>
              <a:rPr lang="en-US" dirty="0"/>
              <a:t>1.	</a:t>
            </a:r>
            <a:r>
              <a:rPr lang="en-US" sz="3600" b="1" dirty="0" smtClean="0">
                <a:solidFill>
                  <a:srgbClr val="00B0F0"/>
                </a:solidFill>
              </a:rPr>
              <a:t>Selection bias,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2.	History, 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3.	Maturation,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4.	Testing, 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5.	Instrumentation change, and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6.	Mortality.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62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External Validity</a:t>
            </a: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</a:pPr>
            <a:r>
              <a:rPr lang="en-US" sz="40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Three threats to external validity are </a:t>
            </a:r>
            <a:r>
              <a:rPr lang="en-US" sz="4000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:</a:t>
            </a:r>
            <a:endParaRPr lang="en-US" sz="3200" dirty="0">
              <a:solidFill>
                <a:srgbClr val="00B0F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Hawthorne </a:t>
            </a:r>
            <a:r>
              <a:rPr lang="en-US" sz="4000" b="1" dirty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effect,</a:t>
            </a:r>
            <a:endParaRPr lang="en-US" sz="3200" b="1" dirty="0">
              <a:solidFill>
                <a:srgbClr val="FFC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Experimenter effect, and</a:t>
            </a:r>
            <a:endParaRPr lang="en-US" sz="3200" b="1" dirty="0" smtClean="0">
              <a:solidFill>
                <a:srgbClr val="FFC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Reactive effects </a:t>
            </a:r>
            <a:r>
              <a:rPr lang="en-US" sz="4000" b="1" dirty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of the pretest. </a:t>
            </a:r>
            <a:endParaRPr lang="en-US" sz="3200" b="1" dirty="0">
              <a:solidFill>
                <a:srgbClr val="FFC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85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arn-CL" sz="4400" b="1" dirty="0">
                <a:solidFill>
                  <a:srgbClr val="FF0000"/>
                </a:solidFill>
                <a:latin typeface="Palatino-Roman"/>
                <a:ea typeface="+mj-ea"/>
                <a:cs typeface="+mj-cs"/>
              </a:rPr>
              <a:t>Epidemiological </a:t>
            </a:r>
            <a:r>
              <a:rPr lang="arn-CL" sz="4400" b="1" dirty="0" smtClean="0">
                <a:solidFill>
                  <a:srgbClr val="FF0000"/>
                </a:solidFill>
                <a:latin typeface="Palatino-Roman"/>
                <a:ea typeface="+mj-ea"/>
                <a:cs typeface="+mj-cs"/>
              </a:rPr>
              <a:t>studies</a:t>
            </a:r>
          </a:p>
          <a:p>
            <a:pPr algn="l" rtl="0"/>
            <a:r>
              <a:rPr lang="arn-CL" sz="4400" b="1" dirty="0">
                <a:solidFill>
                  <a:prstClr val="black"/>
                </a:solidFill>
                <a:latin typeface="Palatino-Roman"/>
                <a:ea typeface="+mj-ea"/>
                <a:cs typeface="+mj-cs"/>
              </a:rPr>
              <a:t>Experimental </a:t>
            </a:r>
            <a:r>
              <a:rPr lang="arn-CL" sz="4400" b="1" dirty="0" smtClean="0">
                <a:solidFill>
                  <a:prstClr val="black"/>
                </a:solidFill>
                <a:latin typeface="Palatino-Roman"/>
                <a:ea typeface="+mj-ea"/>
                <a:cs typeface="+mj-cs"/>
              </a:rPr>
              <a:t>Studies</a:t>
            </a:r>
          </a:p>
          <a:p>
            <a:pPr lvl="0" algn="l" rtl="0"/>
            <a:r>
              <a:rPr lang="arn-CL" sz="4400" b="1" dirty="0">
                <a:solidFill>
                  <a:prstClr val="black"/>
                </a:solidFill>
                <a:latin typeface="Palatino-Roman"/>
                <a:ea typeface="+mj-ea"/>
                <a:cs typeface="+mj-cs"/>
              </a:rPr>
              <a:t> </a:t>
            </a:r>
            <a:r>
              <a:rPr lang="arn-CL" sz="4400" b="1" dirty="0" smtClean="0">
                <a:cs typeface="+mj-cs"/>
              </a:rPr>
              <a:t>Nonexperimental </a:t>
            </a:r>
            <a:r>
              <a:rPr lang="arn-CL" sz="4400" b="1" dirty="0">
                <a:solidFill>
                  <a:prstClr val="black"/>
                </a:solidFill>
                <a:latin typeface="Palatino-Roman"/>
              </a:rPr>
              <a:t>Studies</a:t>
            </a:r>
          </a:p>
        </p:txBody>
      </p:sp>
    </p:spTree>
    <p:extLst>
      <p:ext uri="{BB962C8B-B14F-4D97-AF65-F5344CB8AC3E}">
        <p14:creationId xmlns:p14="http://schemas.microsoft.com/office/powerpoint/2010/main" val="2884291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arn-CL" sz="4800" b="1" dirty="0" smtClean="0">
                <a:solidFill>
                  <a:srgbClr val="FF0000"/>
                </a:solidFill>
              </a:rPr>
              <a:t>Nonexperimental </a:t>
            </a:r>
            <a:r>
              <a:rPr lang="arn-CL" sz="4800" b="1" dirty="0">
                <a:solidFill>
                  <a:srgbClr val="FF0000"/>
                </a:solidFill>
              </a:rPr>
              <a:t>Designs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15000"/>
              </a:lnSpc>
              <a:buNone/>
            </a:pPr>
            <a:r>
              <a:rPr lang="en-US" sz="3200" b="1" dirty="0">
                <a:latin typeface="Times New Roman"/>
                <a:ea typeface="Palatino-Roman"/>
                <a:cs typeface="Arial"/>
              </a:rPr>
              <a:t>There are many different types of </a:t>
            </a:r>
            <a:r>
              <a:rPr lang="en-US" sz="3200" b="1" dirty="0" err="1">
                <a:latin typeface="Times New Roman"/>
                <a:ea typeface="Palatino-Roman"/>
                <a:cs typeface="Arial"/>
              </a:rPr>
              <a:t>nonexperimental</a:t>
            </a:r>
            <a:r>
              <a:rPr lang="en-US" sz="3200" b="1" dirty="0">
                <a:latin typeface="Times New Roman"/>
                <a:ea typeface="Palatino-Roman"/>
                <a:cs typeface="Arial"/>
              </a:rPr>
              <a:t> designs:</a:t>
            </a:r>
            <a:endParaRPr lang="en-US" sz="3200" b="1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40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Survey studies </a:t>
            </a:r>
            <a:endParaRPr lang="en-US" sz="4000" b="1" dirty="0" smtClean="0">
              <a:solidFill>
                <a:srgbClr val="00B0F0"/>
              </a:solidFill>
              <a:latin typeface="Times New Roman"/>
              <a:ea typeface="Palatino-Roman"/>
              <a:cs typeface="Arial"/>
            </a:endParaRP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40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Correlational studies</a:t>
            </a: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arn-CL" sz="4000" b="1" dirty="0" smtClean="0">
                <a:solidFill>
                  <a:srgbClr val="00B0F0"/>
                </a:solidFill>
              </a:rPr>
              <a:t>Comparative studies (</a:t>
            </a:r>
            <a:r>
              <a:rPr lang="en-US" sz="4000" b="1" dirty="0">
                <a:latin typeface="Times New Roman"/>
                <a:ea typeface="Palatino-Roman"/>
              </a:rPr>
              <a:t>retrospective </a:t>
            </a:r>
            <a:r>
              <a:rPr lang="en-US" sz="4000" b="1" dirty="0" smtClean="0">
                <a:latin typeface="Times New Roman"/>
                <a:ea typeface="Palatino-Roman"/>
              </a:rPr>
              <a:t>and </a:t>
            </a:r>
            <a:r>
              <a:rPr lang="en-US" sz="4000" b="1" dirty="0">
                <a:latin typeface="Times New Roman"/>
                <a:ea typeface="Palatino-Roman"/>
              </a:rPr>
              <a:t>Prospective </a:t>
            </a:r>
            <a:r>
              <a:rPr lang="en-US" sz="4000" b="1" dirty="0" smtClean="0">
                <a:latin typeface="Times New Roman"/>
                <a:ea typeface="Palatino-Roman"/>
              </a:rPr>
              <a:t>studies)</a:t>
            </a:r>
            <a:endParaRPr lang="arn-CL" sz="4000" b="1" dirty="0" smtClean="0">
              <a:solidFill>
                <a:srgbClr val="00B0F0"/>
              </a:solidFill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5986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8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n-CL" sz="4800" b="1" dirty="0" smtClean="0">
                <a:solidFill>
                  <a:srgbClr val="FF0000"/>
                </a:solidFill>
              </a:rPr>
              <a:t>Types </a:t>
            </a:r>
            <a:r>
              <a:rPr lang="arn-CL" sz="4800" b="1" dirty="0">
                <a:solidFill>
                  <a:srgbClr val="FF0000"/>
                </a:solidFill>
              </a:rPr>
              <a:t>of Nonexperimental Designs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Autofit/>
          </a:bodyPr>
          <a:lstStyle/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32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Methodological studies(</a:t>
            </a:r>
            <a:r>
              <a:rPr lang="en-US" sz="3200" dirty="0">
                <a:latin typeface="Times New Roman"/>
                <a:ea typeface="Palatino-Roman"/>
              </a:rPr>
              <a:t>concerned with the development, testing, and evaluation of research instruments and </a:t>
            </a:r>
            <a:r>
              <a:rPr lang="en-US" sz="3200" dirty="0" smtClean="0">
                <a:latin typeface="Times New Roman"/>
                <a:ea typeface="Palatino-Roman"/>
              </a:rPr>
              <a:t>methods). </a:t>
            </a:r>
            <a:endParaRPr lang="en-US" sz="3200" b="1" dirty="0" smtClean="0">
              <a:solidFill>
                <a:srgbClr val="00B0F0"/>
              </a:solidFill>
              <a:latin typeface="Times New Roman"/>
              <a:ea typeface="Palatino-Roman"/>
            </a:endParaRP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32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Secondary </a:t>
            </a:r>
            <a:r>
              <a:rPr lang="en-US" sz="3200" b="1" dirty="0">
                <a:solidFill>
                  <a:srgbClr val="00B0F0"/>
                </a:solidFill>
                <a:latin typeface="Times New Roman"/>
                <a:ea typeface="Palatino-Roman"/>
              </a:rPr>
              <a:t>analysis </a:t>
            </a:r>
            <a:r>
              <a:rPr lang="en-US" sz="32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studies</a:t>
            </a: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3200" b="1" dirty="0">
                <a:solidFill>
                  <a:srgbClr val="00B0F0"/>
                </a:solidFill>
                <a:latin typeface="Times New Roman"/>
                <a:ea typeface="Palatino-Roman"/>
              </a:rPr>
              <a:t>Laboratory </a:t>
            </a:r>
            <a:r>
              <a:rPr lang="en-US" sz="32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studies</a:t>
            </a:r>
          </a:p>
          <a:p>
            <a:pPr lvl="0" algn="l" rtl="0">
              <a:lnSpc>
                <a:spcPct val="115000"/>
              </a:lnSpc>
              <a:buFont typeface="Symbol"/>
              <a:buChar char=""/>
            </a:pPr>
            <a:r>
              <a:rPr lang="en-US" sz="3200" b="1" dirty="0">
                <a:solidFill>
                  <a:srgbClr val="00B0F0"/>
                </a:solidFill>
                <a:latin typeface="Times New Roman"/>
                <a:ea typeface="Palatino-Roman"/>
              </a:rPr>
              <a:t>Field studies</a:t>
            </a:r>
            <a:endParaRPr lang="ar-IQ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Thank you </a:t>
            </a:r>
            <a:endParaRPr lang="ar-IQ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Experimental study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2800" dirty="0">
                <a:solidFill>
                  <a:srgbClr val="FF0000"/>
                </a:solidFill>
                <a:ea typeface="Calibri"/>
                <a:cs typeface="Arial"/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l" rtl="0">
              <a:lnSpc>
                <a:spcPct val="115000"/>
              </a:lnSpc>
            </a:pPr>
            <a:r>
              <a:rPr lang="en-US" sz="3200" dirty="0">
                <a:latin typeface="Times New Roman"/>
                <a:ea typeface="Palatino-Roman"/>
                <a:cs typeface="Arial"/>
              </a:rPr>
              <a:t>Experimental study is concerned with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cause-</a:t>
            </a:r>
            <a:r>
              <a:rPr lang="en-US" sz="3200" b="1" dirty="0">
                <a:latin typeface="Times New Roman"/>
                <a:ea typeface="Calibri"/>
                <a:cs typeface="Arial"/>
              </a:rPr>
              <a:t>and</a:t>
            </a:r>
            <a:r>
              <a:rPr lang="en-US" sz="3200" b="1" dirty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-effect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relationships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. </a:t>
            </a:r>
            <a:endParaRPr lang="en-US" sz="32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</a:pPr>
            <a:r>
              <a:rPr lang="en-US" sz="3200" dirty="0">
                <a:latin typeface="Times New Roman"/>
                <a:ea typeface="Palatino-Roman"/>
                <a:cs typeface="Arial"/>
              </a:rPr>
              <a:t>All experimental studies involve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manipulation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of the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independent 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variable (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cause)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 and </a:t>
            </a:r>
            <a:r>
              <a:rPr lang="en-US" sz="32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measurement </a:t>
            </a:r>
            <a:r>
              <a:rPr lang="en-US" sz="3200" dirty="0">
                <a:latin typeface="Times New Roman"/>
                <a:ea typeface="Palatino-Roman"/>
                <a:cs typeface="Arial"/>
              </a:rPr>
              <a:t>of the </a:t>
            </a:r>
            <a:r>
              <a:rPr lang="en-US" sz="32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dependent variable (effect).</a:t>
            </a:r>
            <a:endParaRPr lang="en-US" sz="3200" b="1" dirty="0">
              <a:solidFill>
                <a:srgbClr val="00B0F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80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Categories of experimental study</a:t>
            </a:r>
            <a:r>
              <a:rPr lang="en-US" sz="36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3600" dirty="0">
                <a:solidFill>
                  <a:srgbClr val="FF0000"/>
                </a:solidFill>
                <a:ea typeface="Calibri"/>
                <a:cs typeface="Arial"/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</a:pPr>
            <a:r>
              <a:rPr lang="en-US" sz="2800" b="1" dirty="0">
                <a:latin typeface="Times New Roman"/>
                <a:ea typeface="Palatino-Roman"/>
                <a:cs typeface="Arial"/>
              </a:rPr>
              <a:t>The three broad categories of experimental study designs are:</a:t>
            </a:r>
            <a:endParaRPr lang="en-US" sz="28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4400" b="1" dirty="0" smtClean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True experimental,</a:t>
            </a:r>
            <a:endParaRPr lang="en-US" sz="2800" b="1" dirty="0" smtClean="0">
              <a:solidFill>
                <a:srgbClr val="00B0F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4400" b="1" dirty="0" smtClean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Quasi-experimental, and</a:t>
            </a:r>
            <a:endParaRPr lang="en-US" sz="2800" b="1" dirty="0" smtClean="0">
              <a:solidFill>
                <a:srgbClr val="00B0F0"/>
              </a:solidFill>
              <a:ea typeface="Calibri"/>
              <a:cs typeface="Arial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44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Pre-experime</a:t>
            </a:r>
            <a:r>
              <a:rPr lang="en-US" sz="4000" b="1" dirty="0" smtClean="0">
                <a:solidFill>
                  <a:srgbClr val="00B0F0"/>
                </a:solidFill>
                <a:latin typeface="Times New Roman"/>
                <a:ea typeface="Palatino-Roman"/>
              </a:rPr>
              <a:t>ntal</a:t>
            </a:r>
            <a:r>
              <a:rPr lang="en-US" dirty="0" smtClean="0">
                <a:latin typeface="Times New Roman"/>
                <a:ea typeface="Palatino-Roman"/>
              </a:rPr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96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arn-CL" b="1" dirty="0">
                <a:solidFill>
                  <a:srgbClr val="FF0000"/>
                </a:solidFill>
              </a:rPr>
              <a:t>True experimental designs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15000"/>
              </a:lnSpc>
              <a:buNone/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True experimental designs </a:t>
            </a:r>
            <a:r>
              <a:rPr lang="en-US" sz="2800" b="1" dirty="0">
                <a:latin typeface="Times New Roman"/>
                <a:ea typeface="Palatino-Roman"/>
                <a:cs typeface="Arial"/>
              </a:rPr>
              <a:t>are determined by three criteria:</a:t>
            </a:r>
            <a:endParaRPr lang="en-US" sz="2800" b="1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3500" b="1" dirty="0" smtClean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Control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 (the </a:t>
            </a:r>
            <a:r>
              <a:rPr lang="en-US" sz="2800" dirty="0">
                <a:latin typeface="Times New Roman"/>
                <a:ea typeface="Palatino-Roman"/>
                <a:cs typeface="Arial"/>
              </a:rPr>
              <a:t>researcher manipulates the experimental variable, at least one experimental and one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 comparison group </a:t>
            </a:r>
            <a:r>
              <a:rPr lang="en-US" sz="2800" dirty="0">
                <a:latin typeface="Times New Roman"/>
                <a:ea typeface="Palatino-Roman"/>
                <a:cs typeface="Arial"/>
              </a:rPr>
              <a:t>or </a:t>
            </a:r>
            <a:r>
              <a:rPr lang="en-US" sz="2800" b="1" dirty="0">
                <a:latin typeface="Times New Roman"/>
                <a:ea typeface="Calibri"/>
                <a:cs typeface="Arial"/>
              </a:rPr>
              <a:t>control group </a:t>
            </a:r>
            <a:r>
              <a:rPr lang="en-US" sz="2800" dirty="0">
                <a:latin typeface="Times New Roman"/>
                <a:ea typeface="Palatino-Roman"/>
                <a:cs typeface="Arial"/>
              </a:rPr>
              <a:t>are included in the 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study), </a:t>
            </a:r>
            <a:endParaRPr lang="en-US" sz="28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3500" b="1" dirty="0" smtClean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Randomly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 (</a:t>
            </a:r>
            <a:r>
              <a:rPr lang="en-US" sz="2800" dirty="0">
                <a:latin typeface="Times New Roman"/>
                <a:ea typeface="Palatino-Roman"/>
                <a:cs typeface="Arial"/>
              </a:rPr>
              <a:t>to either the experimental or comparison 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group).</a:t>
            </a: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2800" dirty="0" smtClean="0">
                <a:latin typeface="Times New Roman"/>
                <a:ea typeface="Palatino-Roman"/>
                <a:cs typeface="Arial"/>
              </a:rPr>
              <a:t> </a:t>
            </a:r>
            <a:r>
              <a:rPr lang="en-US" sz="3500" b="1" dirty="0" smtClean="0">
                <a:solidFill>
                  <a:srgbClr val="00B0F0"/>
                </a:solidFill>
                <a:latin typeface="Times New Roman"/>
                <a:ea typeface="Calibri"/>
                <a:cs typeface="Arial"/>
              </a:rPr>
              <a:t>Manipulation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(independent </a:t>
            </a:r>
            <a:r>
              <a:rPr lang="en-US" sz="2800" dirty="0">
                <a:latin typeface="Times New Roman"/>
                <a:ea typeface="Palatino-Roman"/>
                <a:cs typeface="Arial"/>
              </a:rPr>
              <a:t>variable is controlled by the </a:t>
            </a:r>
            <a:r>
              <a:rPr lang="en-US" sz="2800" dirty="0" smtClean="0">
                <a:latin typeface="Times New Roman"/>
                <a:ea typeface="Palatino-Roman"/>
                <a:cs typeface="Arial"/>
              </a:rPr>
              <a:t>researcher). 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69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Types 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of 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True Experimental Designs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54563"/>
          </a:xfrm>
        </p:spPr>
        <p:txBody>
          <a:bodyPr>
            <a:normAutofit/>
          </a:bodyPr>
          <a:lstStyle/>
          <a:p>
            <a:pPr marL="228600" algn="l" rtl="0">
              <a:lnSpc>
                <a:spcPct val="115000"/>
              </a:lnSpc>
            </a:pPr>
            <a:r>
              <a:rPr lang="en-US" sz="3600" b="1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Three types of true experimental designs are</a:t>
            </a:r>
            <a:r>
              <a:rPr lang="en-US" sz="3600" dirty="0">
                <a:solidFill>
                  <a:srgbClr val="00B0F0"/>
                </a:solidFill>
                <a:latin typeface="Times New Roman"/>
                <a:ea typeface="Palatino-Roman"/>
                <a:cs typeface="Arial"/>
              </a:rPr>
              <a:t>:</a:t>
            </a:r>
            <a:endParaRPr lang="en-US" sz="2800" dirty="0">
              <a:solidFill>
                <a:srgbClr val="00B0F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3600" b="1" dirty="0" smtClean="0">
                <a:solidFill>
                  <a:srgbClr val="92D050"/>
                </a:solidFill>
                <a:latin typeface="Times New Roman"/>
                <a:ea typeface="Calibri"/>
                <a:cs typeface="Arial"/>
              </a:rPr>
              <a:t>Pretest- posttest control group design</a:t>
            </a:r>
            <a:r>
              <a:rPr lang="en-US" sz="3600" b="1" dirty="0" smtClean="0">
                <a:solidFill>
                  <a:srgbClr val="92D050"/>
                </a:solidFill>
                <a:latin typeface="Times New Roman"/>
                <a:ea typeface="Palatino-Roman"/>
                <a:cs typeface="Arial"/>
              </a:rPr>
              <a:t>, </a:t>
            </a:r>
            <a:endParaRPr lang="en-US" sz="2800" b="1" dirty="0" smtClean="0">
              <a:solidFill>
                <a:srgbClr val="92D05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  <a:latin typeface="Times New Roman"/>
                <a:ea typeface="Calibri"/>
                <a:cs typeface="Arial"/>
              </a:rPr>
              <a:t>Posttest-only </a:t>
            </a:r>
            <a:r>
              <a:rPr lang="en-US" sz="3600" b="1" dirty="0">
                <a:solidFill>
                  <a:srgbClr val="FFC000"/>
                </a:solidFill>
                <a:latin typeface="Times New Roman"/>
                <a:ea typeface="Calibri"/>
                <a:cs typeface="Arial"/>
              </a:rPr>
              <a:t>control group design</a:t>
            </a:r>
            <a:r>
              <a:rPr lang="en-US" sz="3600" b="1" dirty="0">
                <a:solidFill>
                  <a:srgbClr val="FFC000"/>
                </a:solidFill>
                <a:latin typeface="Times New Roman"/>
                <a:ea typeface="Palatino-Roman"/>
                <a:cs typeface="Arial"/>
              </a:rPr>
              <a:t>, and</a:t>
            </a:r>
            <a:endParaRPr lang="en-US" sz="2800" b="1" dirty="0">
              <a:solidFill>
                <a:srgbClr val="FFC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</a:pPr>
            <a:r>
              <a:rPr lang="en-US" sz="3600" b="1" dirty="0" smtClean="0">
                <a:latin typeface="Times New Roman"/>
                <a:ea typeface="Calibri"/>
                <a:cs typeface="Arial"/>
              </a:rPr>
              <a:t>Solomon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four group design</a:t>
            </a:r>
            <a:r>
              <a:rPr lang="en-US" sz="3600" b="1" dirty="0">
                <a:latin typeface="Times New Roman"/>
                <a:ea typeface="Palatino-Roman"/>
                <a:cs typeface="Arial"/>
              </a:rPr>
              <a:t>.</a:t>
            </a:r>
            <a:endParaRPr lang="en-US" sz="2800" b="1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84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Types of True Experimental Designs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/>
                <a:ea typeface="Palatino-Roman"/>
              </a:rPr>
              <a:t>the </a:t>
            </a:r>
            <a:r>
              <a:rPr lang="en-US" sz="3200" b="1" dirty="0">
                <a:solidFill>
                  <a:srgbClr val="0070C0"/>
                </a:solidFill>
                <a:latin typeface="Times New Roman"/>
                <a:ea typeface="Calibri"/>
              </a:rPr>
              <a:t>pretest- posttest control group design</a:t>
            </a:r>
            <a:endParaRPr lang="pt-BR" sz="3200" b="1" dirty="0" smtClean="0">
              <a:solidFill>
                <a:srgbClr val="0070C0"/>
              </a:solidFill>
              <a:latin typeface="Palatino-Roman"/>
            </a:endParaRPr>
          </a:p>
          <a:p>
            <a:pPr algn="l" rtl="0"/>
            <a:endParaRPr lang="pt-BR" sz="3200" b="1" dirty="0">
              <a:latin typeface="Palatino-Roman"/>
            </a:endParaRPr>
          </a:p>
          <a:p>
            <a:pPr algn="l" rtl="0"/>
            <a:r>
              <a:rPr lang="pt-BR" sz="3200" b="1" dirty="0" smtClean="0">
                <a:latin typeface="Palatino-Roman"/>
              </a:rPr>
              <a:t>R </a:t>
            </a:r>
            <a:r>
              <a:rPr lang="pt-BR" sz="3200" b="1" dirty="0">
                <a:latin typeface="Palatino-Roman"/>
              </a:rPr>
              <a:t>O </a:t>
            </a:r>
            <a:r>
              <a:rPr lang="pt-BR" sz="1000" b="1" dirty="0">
                <a:latin typeface="Palatino-Roman"/>
              </a:rPr>
              <a:t>1 </a:t>
            </a:r>
            <a:r>
              <a:rPr lang="pt-BR" sz="3200" b="1" dirty="0">
                <a:latin typeface="Palatino-Roman"/>
              </a:rPr>
              <a:t>X O</a:t>
            </a:r>
            <a:r>
              <a:rPr lang="pt-BR" sz="1000" b="1" dirty="0">
                <a:latin typeface="Palatino-Roman"/>
              </a:rPr>
              <a:t>2 </a:t>
            </a:r>
            <a:r>
              <a:rPr lang="pt-BR" sz="3200" b="1" dirty="0">
                <a:latin typeface="Palatino-Roman"/>
              </a:rPr>
              <a:t>(Experimental group)</a:t>
            </a:r>
          </a:p>
          <a:p>
            <a:pPr algn="l" rtl="0"/>
            <a:r>
              <a:rPr lang="pt-BR" sz="3200" b="1" dirty="0">
                <a:latin typeface="Palatino-Roman"/>
              </a:rPr>
              <a:t>R O</a:t>
            </a:r>
            <a:r>
              <a:rPr lang="pt-BR" sz="1000" b="1" dirty="0">
                <a:latin typeface="Palatino-Roman"/>
              </a:rPr>
              <a:t>1 </a:t>
            </a:r>
            <a:r>
              <a:rPr lang="pt-BR" sz="3200" b="1" dirty="0">
                <a:latin typeface="Palatino-Roman"/>
              </a:rPr>
              <a:t>O</a:t>
            </a:r>
            <a:r>
              <a:rPr lang="pt-BR" sz="1000" b="1" dirty="0">
                <a:latin typeface="Palatino-Roman"/>
              </a:rPr>
              <a:t>2 </a:t>
            </a:r>
            <a:r>
              <a:rPr lang="pt-BR" sz="3200" b="1" dirty="0">
                <a:latin typeface="Palatino-Roman"/>
              </a:rPr>
              <a:t>(Comparison group)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2677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Types of True Experimental Designs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>
                <a:solidFill>
                  <a:srgbClr val="C00000"/>
                </a:solidFill>
                <a:latin typeface="Times New Roman"/>
                <a:ea typeface="Palatino-Roman"/>
              </a:rPr>
              <a:t>the </a:t>
            </a:r>
            <a:r>
              <a:rPr lang="en-US" sz="3200" b="1" dirty="0">
                <a:solidFill>
                  <a:srgbClr val="C00000"/>
                </a:solidFill>
                <a:latin typeface="Times New Roman"/>
                <a:ea typeface="Calibri"/>
              </a:rPr>
              <a:t>posttest-only control group 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Calibri"/>
              </a:rPr>
              <a:t>design</a:t>
            </a:r>
          </a:p>
          <a:p>
            <a:pPr algn="l" rtl="0"/>
            <a:r>
              <a:rPr lang="pt-BR" sz="3200" b="1" dirty="0">
                <a:latin typeface="Palatino-Roman"/>
              </a:rPr>
              <a:t>R X O</a:t>
            </a:r>
            <a:r>
              <a:rPr lang="pt-BR" sz="1000" b="1" dirty="0">
                <a:latin typeface="Palatino-Roman"/>
              </a:rPr>
              <a:t>1 </a:t>
            </a:r>
            <a:r>
              <a:rPr lang="pt-BR" sz="3200" b="1" dirty="0">
                <a:latin typeface="Palatino-Roman"/>
              </a:rPr>
              <a:t>(Experimental group)</a:t>
            </a:r>
          </a:p>
          <a:p>
            <a:pPr algn="l" rtl="0"/>
            <a:r>
              <a:rPr lang="arn-CL" sz="3200" b="1" dirty="0">
                <a:latin typeface="Palatino-Roman"/>
              </a:rPr>
              <a:t>R O</a:t>
            </a:r>
            <a:r>
              <a:rPr lang="arn-CL" sz="1000" b="1" dirty="0">
                <a:latin typeface="Palatino-Roman"/>
              </a:rPr>
              <a:t>1 </a:t>
            </a:r>
            <a:r>
              <a:rPr lang="arn-CL" sz="3200" b="1" dirty="0">
                <a:latin typeface="Palatino-Roman"/>
              </a:rPr>
              <a:t>(Comparison group)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0227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Palatino-Roman"/>
                <a:cs typeface="Arial"/>
              </a:rPr>
              <a:t>Types of True Experimental Designs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/>
                <a:ea typeface="Palatino-Roman"/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latin typeface="Times New Roman"/>
                <a:ea typeface="Calibri"/>
              </a:rPr>
              <a:t>Solomon four group design</a:t>
            </a:r>
            <a:endParaRPr lang="en-US" sz="3600" b="1" dirty="0" smtClean="0">
              <a:solidFill>
                <a:srgbClr val="C00000"/>
              </a:solidFill>
              <a:latin typeface="Times New Roman"/>
              <a:ea typeface="Calibri"/>
            </a:endParaRPr>
          </a:p>
          <a:p>
            <a:pPr algn="l" rtl="0"/>
            <a:r>
              <a:rPr lang="pt-BR" sz="3200" b="1" dirty="0" smtClean="0">
                <a:latin typeface="Palatino-Roman"/>
              </a:rPr>
              <a:t>R O</a:t>
            </a:r>
            <a:r>
              <a:rPr lang="pt-BR" sz="1000" b="1" dirty="0" smtClean="0">
                <a:latin typeface="Palatino-Roman"/>
              </a:rPr>
              <a:t>1 </a:t>
            </a:r>
            <a:r>
              <a:rPr lang="pt-BR" sz="3200" b="1" dirty="0" smtClean="0">
                <a:latin typeface="Palatino-Roman"/>
              </a:rPr>
              <a:t>X O</a:t>
            </a:r>
            <a:r>
              <a:rPr lang="pt-BR" sz="1000" b="1" dirty="0" smtClean="0">
                <a:latin typeface="Palatino-Roman"/>
              </a:rPr>
              <a:t>2 </a:t>
            </a:r>
            <a:r>
              <a:rPr lang="pt-BR" sz="3200" b="1" dirty="0" smtClean="0">
                <a:latin typeface="Palatino-Roman"/>
              </a:rPr>
              <a:t>(Experimental group 1)</a:t>
            </a:r>
          </a:p>
          <a:p>
            <a:pPr algn="l" rtl="0"/>
            <a:r>
              <a:rPr lang="pt-BR" sz="3200" b="1" dirty="0" smtClean="0">
                <a:latin typeface="Palatino-Roman"/>
              </a:rPr>
              <a:t>R </a:t>
            </a:r>
            <a:r>
              <a:rPr lang="pt-BR" sz="3200" b="1" dirty="0">
                <a:latin typeface="Palatino-Roman"/>
              </a:rPr>
              <a:t>O</a:t>
            </a:r>
            <a:r>
              <a:rPr lang="pt-BR" sz="1000" b="1" dirty="0">
                <a:latin typeface="Palatino-Roman"/>
              </a:rPr>
              <a:t>1 </a:t>
            </a:r>
            <a:r>
              <a:rPr lang="pt-BR" sz="3200" b="1" dirty="0">
                <a:latin typeface="Palatino-Roman"/>
              </a:rPr>
              <a:t>O</a:t>
            </a:r>
            <a:r>
              <a:rPr lang="pt-BR" sz="1000" b="1" dirty="0">
                <a:latin typeface="Palatino-Roman"/>
              </a:rPr>
              <a:t>2 </a:t>
            </a:r>
            <a:r>
              <a:rPr lang="pt-BR" sz="3200" b="1" dirty="0">
                <a:latin typeface="Palatino-Roman"/>
              </a:rPr>
              <a:t>(Comparison group 1)</a:t>
            </a:r>
          </a:p>
          <a:p>
            <a:pPr algn="l" rtl="0"/>
            <a:r>
              <a:rPr lang="pt-BR" sz="3200" b="1" dirty="0">
                <a:latin typeface="Palatino-Roman"/>
              </a:rPr>
              <a:t>R X O</a:t>
            </a:r>
            <a:r>
              <a:rPr lang="pt-BR" sz="1000" b="1" dirty="0">
                <a:latin typeface="Palatino-Roman"/>
              </a:rPr>
              <a:t>2 </a:t>
            </a:r>
            <a:r>
              <a:rPr lang="pt-BR" sz="3200" b="1" dirty="0">
                <a:latin typeface="Palatino-Roman"/>
              </a:rPr>
              <a:t>(Experimental group 2)</a:t>
            </a:r>
          </a:p>
          <a:p>
            <a:pPr algn="l" rtl="0"/>
            <a:r>
              <a:rPr lang="pt-BR" sz="3200" b="1" dirty="0">
                <a:latin typeface="Palatino-Roman"/>
              </a:rPr>
              <a:t>R O</a:t>
            </a:r>
            <a:r>
              <a:rPr lang="pt-BR" sz="1000" b="1" dirty="0">
                <a:latin typeface="Palatino-Roman"/>
              </a:rPr>
              <a:t>2 </a:t>
            </a:r>
            <a:r>
              <a:rPr lang="pt-BR" sz="3200" b="1" dirty="0">
                <a:latin typeface="Palatino-Roman"/>
              </a:rPr>
              <a:t>(Comparison group 2)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5664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520</Words>
  <Application>Microsoft Office PowerPoint</Application>
  <PresentationFormat>عرض على الشاشة (3:4)‏</PresentationFormat>
  <Paragraphs>91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تدفق</vt:lpstr>
      <vt:lpstr>     Epidemiological studies</vt:lpstr>
      <vt:lpstr>عرض تقديمي في PowerPoint</vt:lpstr>
      <vt:lpstr>Experimental study  </vt:lpstr>
      <vt:lpstr>Categories of experimental study </vt:lpstr>
      <vt:lpstr>True experimental designs </vt:lpstr>
      <vt:lpstr>Types of True Experimental Designs</vt:lpstr>
      <vt:lpstr>Types of True Experimental Designs</vt:lpstr>
      <vt:lpstr>Types of True Experimental Designs</vt:lpstr>
      <vt:lpstr>Types of True Experimental Designs</vt:lpstr>
      <vt:lpstr>Quasi-experimental designs  </vt:lpstr>
      <vt:lpstr>Quasi-experimental designs  </vt:lpstr>
      <vt:lpstr>Types quasi-experimental designs</vt:lpstr>
      <vt:lpstr>Types quasi-experimental designs</vt:lpstr>
      <vt:lpstr>Pre-experimental designs: </vt:lpstr>
      <vt:lpstr>Types of Pre-experimental designs: </vt:lpstr>
      <vt:lpstr>     Extraneous variables that may influence study results in experimental studies. </vt:lpstr>
      <vt:lpstr>عرض تقديمي في PowerPoint</vt:lpstr>
      <vt:lpstr>Threats to internal validity </vt:lpstr>
      <vt:lpstr>External Validity</vt:lpstr>
      <vt:lpstr>Nonexperimental Designs</vt:lpstr>
      <vt:lpstr>Types of Nonexperimental Designs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Studies</dc:title>
  <dc:creator>NURSING</dc:creator>
  <cp:lastModifiedBy>NURSING</cp:lastModifiedBy>
  <cp:revision>15</cp:revision>
  <dcterms:created xsi:type="dcterms:W3CDTF">2006-08-16T00:00:00Z</dcterms:created>
  <dcterms:modified xsi:type="dcterms:W3CDTF">2018-04-17T13:49:08Z</dcterms:modified>
</cp:coreProperties>
</file>