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2" r:id="rId4"/>
    <p:sldId id="263" r:id="rId5"/>
    <p:sldId id="264" r:id="rId6"/>
    <p:sldId id="256" r:id="rId7"/>
    <p:sldId id="257" r:id="rId8"/>
    <p:sldId id="269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IQ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students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died </a:t>
                    </a:r>
                    <a:r>
                      <a:rPr lang="en-US" dirty="0"/>
                      <a:t>; 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lived </a:t>
                    </a:r>
                    <a:r>
                      <a:rPr lang="en-US" dirty="0"/>
                      <a:t>; 60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ورقة1!$A$2:$A$5</c:f>
              <c:strCache>
                <c:ptCount val="2"/>
                <c:pt idx="0">
                  <c:v>male </c:v>
                </c:pt>
                <c:pt idx="1">
                  <c:v>female 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20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ar-IQ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IQ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students </c:v>
                </c:pt>
              </c:strCache>
            </c:strRef>
          </c:tx>
          <c:dLbls>
            <c:dLbl>
              <c:idx val="0"/>
              <c:layout>
                <c:manualLayout>
                  <c:x val="-6.0806357538641005E-2"/>
                  <c:y val="-0.211645123921693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lived</a:t>
                    </a:r>
                    <a:r>
                      <a:rPr lang="en-US" dirty="0"/>
                      <a:t>
86%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died </a:t>
                    </a:r>
                    <a:r>
                      <a:rPr lang="en-US" dirty="0"/>
                      <a:t>
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ورقة1!$A$2:$A$3</c:f>
              <c:strCache>
                <c:ptCount val="2"/>
                <c:pt idx="0">
                  <c:v>male </c:v>
                </c:pt>
                <c:pt idx="1">
                  <c:v>female 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20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ar-IQ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373FAE-96F9-486C-91D4-3D6DA9283102}" type="datetimeFigureOut">
              <a:rPr lang="ar-IQ" smtClean="0"/>
              <a:t>02/08/1439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290495-9C86-4CC1-B4E9-AB872A199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95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90495-9C86-4CC1-B4E9-AB872A199E52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265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Epidemiology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Rates</a:t>
            </a:r>
            <a:r>
              <a:rPr lang="en-US" sz="3600" dirty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sz="3600" dirty="0">
                <a:solidFill>
                  <a:srgbClr val="FF0000"/>
                </a:solidFill>
                <a:ea typeface="Calibri"/>
                <a:cs typeface="Arial"/>
              </a:rPr>
            </a:b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selman</a:t>
            </a:r>
            <a:r>
              <a:rPr lang="en-US" dirty="0" smtClean="0"/>
              <a:t> Al-</a:t>
            </a:r>
            <a:r>
              <a:rPr lang="en-US" dirty="0" err="1" smtClean="0"/>
              <a:t>Kerety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Picture 2" descr="E:\شعار كليتن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705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6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Incidence Rate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en-US" i="1" dirty="0">
                <a:latin typeface="Times New Roman"/>
                <a:ea typeface="Calibri"/>
                <a:cs typeface="+mj-cs"/>
              </a:rPr>
              <a:t>Incidence rate </a:t>
            </a:r>
            <a:r>
              <a:rPr lang="en-US" dirty="0">
                <a:latin typeface="Times New Roman"/>
                <a:ea typeface="Calibri"/>
                <a:cs typeface="+mj-cs"/>
              </a:rPr>
              <a:t>=</a:t>
            </a:r>
            <a:endParaRPr lang="en-US" sz="2400" dirty="0">
              <a:ea typeface="Calibri"/>
              <a:cs typeface="+mj-cs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US" i="1" dirty="0">
                <a:latin typeface="Times New Roman"/>
                <a:ea typeface="Calibri"/>
                <a:cs typeface="+mj-cs"/>
              </a:rPr>
              <a:t> </a:t>
            </a:r>
            <a:r>
              <a:rPr lang="en-US" u="sng" dirty="0" smtClean="0">
                <a:latin typeface="Times New Roman"/>
                <a:ea typeface="Calibri"/>
                <a:cs typeface="+mj-cs"/>
              </a:rPr>
              <a:t>New </a:t>
            </a:r>
            <a:r>
              <a:rPr lang="en-US" u="sng" dirty="0">
                <a:latin typeface="Times New Roman"/>
                <a:ea typeface="Calibri"/>
                <a:cs typeface="+mj-cs"/>
              </a:rPr>
              <a:t>cases occurring during a given time period </a:t>
            </a:r>
            <a:r>
              <a:rPr lang="en-US" i="1" dirty="0" smtClean="0">
                <a:latin typeface="Times New Roman"/>
                <a:ea typeface="Calibri"/>
                <a:cs typeface="+mj-cs"/>
              </a:rPr>
              <a:t>population </a:t>
            </a:r>
            <a:r>
              <a:rPr lang="en-US" i="1" dirty="0">
                <a:latin typeface="Times New Roman"/>
                <a:ea typeface="Calibri"/>
                <a:cs typeface="+mj-cs"/>
              </a:rPr>
              <a:t>at risk during the same time period</a:t>
            </a:r>
            <a:r>
              <a:rPr lang="en-US" dirty="0">
                <a:latin typeface="Times New Roman"/>
                <a:ea typeface="Calibri"/>
                <a:cs typeface="+mj-cs"/>
              </a:rPr>
              <a:t>  </a:t>
            </a:r>
            <a:endParaRPr lang="en-US" dirty="0" smtClean="0">
              <a:latin typeface="Times New Roman"/>
              <a:ea typeface="Calibri"/>
              <a:cs typeface="+mj-cs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US" dirty="0">
                <a:latin typeface="Times New Roman"/>
                <a:ea typeface="Calibri"/>
                <a:cs typeface="+mj-cs"/>
              </a:rPr>
              <a:t> </a:t>
            </a:r>
            <a:r>
              <a:rPr lang="en-US" dirty="0" smtClean="0">
                <a:latin typeface="Times New Roman"/>
                <a:ea typeface="Calibri"/>
                <a:cs typeface="+mj-cs"/>
              </a:rPr>
              <a:t>      x </a:t>
            </a:r>
            <a:r>
              <a:rPr lang="en-US" i="1" dirty="0">
                <a:latin typeface="Times New Roman"/>
                <a:ea typeface="Calibri"/>
                <a:cs typeface="+mj-cs"/>
              </a:rPr>
              <a:t>10n</a:t>
            </a:r>
            <a:endParaRPr lang="en-US" sz="2400" dirty="0">
              <a:ea typeface="Calibri"/>
              <a:cs typeface="+mj-cs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5268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Disease Attack Rate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 smtClean="0">
                <a:latin typeface="Times New Roman"/>
                <a:ea typeface="Calibri"/>
                <a:cs typeface="Arial"/>
              </a:rPr>
              <a:t>In </a:t>
            </a:r>
            <a:r>
              <a:rPr lang="en-US" sz="3600" dirty="0">
                <a:latin typeface="Times New Roman"/>
                <a:ea typeface="Calibri"/>
                <a:cs typeface="Arial"/>
              </a:rPr>
              <a:t>epidemiology,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the attack rate </a:t>
            </a:r>
            <a:r>
              <a:rPr lang="en-US" sz="3600" dirty="0">
                <a:latin typeface="Times New Roman"/>
                <a:ea typeface="Calibri"/>
                <a:cs typeface="Arial"/>
              </a:rPr>
              <a:t>is the </a:t>
            </a:r>
            <a:r>
              <a:rPr lang="en-US" sz="3600" dirty="0" err="1">
                <a:latin typeface="Times New Roman"/>
                <a:ea typeface="Calibri"/>
                <a:cs typeface="Arial"/>
              </a:rPr>
              <a:t>biostatistical</a:t>
            </a:r>
            <a:r>
              <a:rPr lang="en-US" sz="3600" dirty="0">
                <a:latin typeface="Times New Roman"/>
                <a:ea typeface="Calibri"/>
                <a:cs typeface="Arial"/>
              </a:rPr>
              <a:t> measure of frequency of morbidity, or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speed of spread, in an at risk population</a:t>
            </a:r>
            <a:r>
              <a:rPr lang="en-US" sz="3600" dirty="0">
                <a:latin typeface="Times New Roman"/>
                <a:ea typeface="Calibri"/>
                <a:cs typeface="Arial"/>
              </a:rPr>
              <a:t>. It is used in hypothetical predictions and during actual outbreaks of disease.</a:t>
            </a:r>
            <a:endParaRPr lang="en-US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555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Secondary Attack Rate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</a:pPr>
            <a:r>
              <a:rPr lang="en-US" b="1" dirty="0">
                <a:latin typeface="Times New Roman"/>
                <a:ea typeface="Calibri"/>
                <a:cs typeface="Arial"/>
              </a:rPr>
              <a:t>Secondary Attack Rate:</a:t>
            </a:r>
            <a:r>
              <a:rPr lang="en-US" dirty="0">
                <a:latin typeface="Times New Roman"/>
                <a:ea typeface="Calibri"/>
                <a:cs typeface="Arial"/>
              </a:rPr>
              <a:t> A measure of the frequency of new cases of a disease among the contacts of known cases.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Secondary </a:t>
            </a:r>
            <a:r>
              <a:rPr lang="en-US" b="1" dirty="0">
                <a:latin typeface="Times New Roman"/>
                <a:ea typeface="Calibri"/>
                <a:cs typeface="Arial"/>
              </a:rPr>
              <a:t>attack rate</a:t>
            </a:r>
            <a:r>
              <a:rPr lang="en-US" dirty="0">
                <a:latin typeface="Times New Roman"/>
                <a:ea typeface="Calibri"/>
                <a:cs typeface="Arial"/>
              </a:rPr>
              <a:t> =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# </a:t>
            </a:r>
            <a:r>
              <a:rPr lang="en-US" sz="2400" dirty="0">
                <a:solidFill>
                  <a:schemeClr val="accent1"/>
                </a:solidFill>
                <a:latin typeface="Times New Roman"/>
                <a:ea typeface="Calibri"/>
                <a:cs typeface="Arial"/>
              </a:rPr>
              <a:t>persons in affected household who develop disease after exposure to primary case</a:t>
            </a:r>
            <a:r>
              <a:rPr lang="en-US" sz="2400" b="1" dirty="0">
                <a:solidFill>
                  <a:schemeClr val="accent1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/ </a:t>
            </a:r>
            <a:r>
              <a:rPr lang="en-US" sz="2400" dirty="0" smtClean="0">
                <a:solidFill>
                  <a:schemeClr val="accent3"/>
                </a:solidFill>
                <a:latin typeface="Times New Roman"/>
                <a:ea typeface="Calibri"/>
              </a:rPr>
              <a:t>household contacts</a:t>
            </a:r>
            <a:r>
              <a:rPr lang="en-US" sz="2400" dirty="0" smtClean="0">
                <a:latin typeface="Times New Roman"/>
                <a:ea typeface="Calibri"/>
              </a:rPr>
              <a:t>=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98949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Disease Prevalence Rate</a:t>
            </a:r>
            <a:r>
              <a:rPr lang="en-US" sz="22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22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83163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Prevalence</a:t>
            </a:r>
            <a:r>
              <a:rPr lang="en-US" b="1" dirty="0">
                <a:latin typeface="Times New Roman"/>
                <a:ea typeface="Calibri"/>
                <a:cs typeface="Arial"/>
              </a:rPr>
              <a:t>:</a:t>
            </a:r>
            <a:r>
              <a:rPr lang="en-US" dirty="0">
                <a:latin typeface="Times New Roman"/>
                <a:ea typeface="Calibri"/>
                <a:cs typeface="Arial"/>
              </a:rPr>
              <a:t> The number or proportion of cases or events or conditions in a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given population</a:t>
            </a:r>
            <a:r>
              <a:rPr lang="ar-SA" dirty="0">
                <a:latin typeface="Times New Roman"/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Prevalence Rate:</a:t>
            </a:r>
            <a:r>
              <a:rPr lang="en-US" dirty="0">
                <a:latin typeface="Times New Roman"/>
                <a:ea typeface="Calibri"/>
                <a:cs typeface="Arial"/>
              </a:rPr>
              <a:t> The proportion of persons in a population who have a particular disease or attribute at a specified point in time or over a specified period of time.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Prevalence </a:t>
            </a:r>
            <a:r>
              <a:rPr lang="en-US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Rate= new + old case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78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Mortality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Statistics</a:t>
            </a:r>
            <a: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srgbClr val="FF0000"/>
                </a:solidFill>
                <a:ea typeface="Calibri"/>
                <a:cs typeface="Arial"/>
              </a:rPr>
            </a:br>
            <a:endParaRPr lang="ar-IQ" sz="6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Mortality </a:t>
            </a:r>
            <a:r>
              <a:rPr lang="en-US" b="1" dirty="0">
                <a:latin typeface="Times New Roman"/>
                <a:ea typeface="Calibri"/>
                <a:cs typeface="Arial"/>
              </a:rPr>
              <a:t>Rate</a:t>
            </a:r>
            <a:r>
              <a:rPr lang="en-US" dirty="0">
                <a:latin typeface="Times New Roman"/>
                <a:ea typeface="Calibri"/>
                <a:cs typeface="Arial"/>
              </a:rPr>
              <a:t>: A measure of the frequency of occurrence of death in a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defined population </a:t>
            </a:r>
            <a:r>
              <a:rPr lang="en-US" dirty="0">
                <a:latin typeface="Times New Roman"/>
                <a:ea typeface="Calibri"/>
                <a:cs typeface="Arial"/>
              </a:rPr>
              <a:t>during a specified interval of time.</a:t>
            </a:r>
            <a:endParaRPr lang="en-US" sz="24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latin typeface="Times New Roman"/>
                <a:ea typeface="Calibri"/>
                <a:cs typeface="Arial"/>
              </a:rPr>
              <a:t>Mortality Rate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, </a:t>
            </a:r>
            <a:r>
              <a:rPr lang="en-US" b="1" dirty="0">
                <a:latin typeface="Times New Roman"/>
                <a:ea typeface="Calibri"/>
                <a:cs typeface="Arial"/>
              </a:rPr>
              <a:t>Infant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:</a:t>
            </a:r>
            <a:r>
              <a:rPr lang="ar-SA" dirty="0" smtClean="0">
                <a:latin typeface="Times New Roman"/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latin typeface="Times New Roman"/>
                <a:ea typeface="Calibri"/>
                <a:cs typeface="Arial"/>
              </a:rPr>
              <a:t>Mortality Rate, Neonatal</a:t>
            </a:r>
            <a:r>
              <a:rPr lang="en-US" dirty="0">
                <a:latin typeface="Times New Roman"/>
                <a:ea typeface="Calibri"/>
                <a:cs typeface="Arial"/>
              </a:rPr>
              <a:t>: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Mortality </a:t>
            </a:r>
            <a:r>
              <a:rPr lang="en-US" b="1" dirty="0">
                <a:latin typeface="Times New Roman"/>
                <a:ea typeface="Calibri"/>
                <a:cs typeface="Arial"/>
              </a:rPr>
              <a:t>Rate, </a:t>
            </a:r>
            <a:r>
              <a:rPr lang="en-US" b="1" dirty="0" err="1">
                <a:latin typeface="Times New Roman"/>
                <a:ea typeface="Calibri"/>
                <a:cs typeface="Arial"/>
              </a:rPr>
              <a:t>Postneonatal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7710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Mortality Rate, Infant: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latin typeface="Times New Roman"/>
                <a:ea typeface="Calibri"/>
                <a:cs typeface="Arial"/>
              </a:rPr>
              <a:t>number of deaths among children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under one </a:t>
            </a:r>
            <a:r>
              <a:rPr lang="en-US" u="sng" dirty="0">
                <a:latin typeface="Times New Roman"/>
                <a:ea typeface="Calibri"/>
                <a:cs typeface="Arial"/>
              </a:rPr>
              <a:t>year of age reported during a given time period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latin typeface="Times New Roman"/>
                <a:ea typeface="Calibri"/>
                <a:cs typeface="Arial"/>
              </a:rPr>
              <a:t>number of births reported during the same time period.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infant mortality rate is usually expressed per 1,000 live births</a:t>
            </a:r>
            <a:r>
              <a:rPr lang="ar-SA" dirty="0">
                <a:solidFill>
                  <a:srgbClr val="00B050"/>
                </a:solidFill>
                <a:latin typeface="Times New Roman"/>
                <a:ea typeface="Calibri"/>
              </a:rPr>
              <a:t>.</a:t>
            </a:r>
            <a:endParaRPr lang="en-US" sz="2400" dirty="0">
              <a:solidFill>
                <a:srgbClr val="00B05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410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Mortality Rate, Neonatal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latin typeface="Times New Roman"/>
                <a:ea typeface="Calibri"/>
                <a:cs typeface="Arial"/>
              </a:rPr>
              <a:t>number of deaths among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children from </a:t>
            </a:r>
            <a:r>
              <a:rPr lang="en-US" dirty="0">
                <a:latin typeface="Times New Roman"/>
                <a:ea typeface="Calibri"/>
                <a:cs typeface="Arial"/>
              </a:rPr>
              <a:t>birth </a:t>
            </a:r>
            <a:r>
              <a:rPr lang="en-US" u="sng" dirty="0">
                <a:latin typeface="Times New Roman"/>
                <a:ea typeface="Calibri"/>
                <a:cs typeface="Arial"/>
              </a:rPr>
              <a:t>up to but not including 28 days of age </a:t>
            </a:r>
            <a:endParaRPr lang="en-US" u="sng" dirty="0" smtClean="0">
              <a:latin typeface="Times New Roman"/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latin typeface="Times New Roman"/>
                <a:ea typeface="Calibri"/>
                <a:cs typeface="Arial"/>
              </a:rPr>
              <a:t>number of live births reported during the same time period.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neonatal mortality rate is usually expressed per 1,000 live births</a:t>
            </a:r>
            <a:r>
              <a:rPr lang="ar-SA" dirty="0">
                <a:latin typeface="Times New Roman"/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90883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Mortality Rate,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Postneonatal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latin typeface="Times New Roman"/>
                <a:ea typeface="Calibri"/>
                <a:cs typeface="Arial"/>
              </a:rPr>
              <a:t>number of deaths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among children </a:t>
            </a:r>
            <a:r>
              <a:rPr lang="en-US" dirty="0">
                <a:latin typeface="Times New Roman"/>
                <a:ea typeface="Calibri"/>
                <a:cs typeface="Arial"/>
              </a:rPr>
              <a:t>from 28 days up to but not including 1 year of age during </a:t>
            </a:r>
            <a:r>
              <a:rPr lang="en-US" u="sng" dirty="0">
                <a:latin typeface="Times New Roman"/>
                <a:ea typeface="Calibri"/>
                <a:cs typeface="Arial"/>
              </a:rPr>
              <a:t>a given time period </a:t>
            </a:r>
            <a:endParaRPr lang="en-US" u="sng" dirty="0" smtClean="0">
              <a:latin typeface="Times New Roman"/>
              <a:ea typeface="Calibri"/>
              <a:cs typeface="Arial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latin typeface="Times New Roman"/>
                <a:ea typeface="Calibri"/>
                <a:cs typeface="Arial"/>
              </a:rPr>
              <a:t>number of lives births reported during the same time period.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The </a:t>
            </a:r>
            <a:r>
              <a:rPr lang="en-US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postneonatal</a:t>
            </a:r>
            <a:r>
              <a:rPr lang="en-US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 mortality rate is usually expressed per 1,000 live births</a:t>
            </a:r>
            <a:r>
              <a:rPr lang="en-US" dirty="0"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4649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00B050"/>
                </a:solidFill>
              </a:rPr>
              <a:t>Thank you </a:t>
            </a:r>
            <a:endParaRPr lang="ar-IQ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4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US" sz="3600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In public health, we use </a:t>
            </a:r>
            <a:r>
              <a:rPr lang="en-US" sz="3600" b="1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ratios</a:t>
            </a:r>
            <a:r>
              <a:rPr lang="en-US" sz="3600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 and </a:t>
            </a:r>
            <a:r>
              <a:rPr lang="en-US" sz="3600" b="1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proportions</a:t>
            </a:r>
            <a:r>
              <a:rPr lang="en-US" sz="3600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 to </a:t>
            </a:r>
            <a:r>
              <a:rPr lang="en-US" sz="3600" b="1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characterize populations </a:t>
            </a:r>
            <a:r>
              <a:rPr lang="en-US" sz="3600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by </a:t>
            </a:r>
            <a:r>
              <a:rPr lang="en-US" sz="3600" b="1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age, sex, race, exposures, and other variables. </a:t>
            </a:r>
            <a:endParaRPr lang="en-US" sz="2800" dirty="0">
              <a:solidFill>
                <a:srgbClr val="00B0F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3600" dirty="0">
                <a:latin typeface="Times New Roman"/>
                <a:ea typeface="Calibri"/>
                <a:cs typeface="Arial"/>
              </a:rPr>
              <a:t>We also use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ratios, proportions</a:t>
            </a:r>
            <a:r>
              <a:rPr lang="en-US" sz="3600" dirty="0">
                <a:latin typeface="Times New Roman"/>
                <a:ea typeface="Calibri"/>
                <a:cs typeface="Arial"/>
              </a:rPr>
              <a:t>, and,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most important rates </a:t>
            </a:r>
            <a:r>
              <a:rPr lang="en-US" sz="3600" dirty="0">
                <a:latin typeface="Times New Roman"/>
                <a:ea typeface="Calibri"/>
                <a:cs typeface="Arial"/>
              </a:rPr>
              <a:t>to describe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three aspects of the human condition</a:t>
            </a:r>
            <a:r>
              <a:rPr lang="en-US" sz="3600" dirty="0">
                <a:latin typeface="Times New Roman"/>
                <a:ea typeface="Calibri"/>
                <a:cs typeface="Arial"/>
              </a:rPr>
              <a:t>: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morbidity</a:t>
            </a:r>
            <a:r>
              <a:rPr lang="en-US" sz="3600" dirty="0">
                <a:latin typeface="Times New Roman"/>
                <a:ea typeface="Calibri"/>
                <a:cs typeface="Arial"/>
              </a:rPr>
              <a:t> (disease),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mortality</a:t>
            </a:r>
            <a:r>
              <a:rPr lang="en-US" sz="3600" dirty="0">
                <a:latin typeface="Times New Roman"/>
                <a:ea typeface="Calibri"/>
                <a:cs typeface="Arial"/>
              </a:rPr>
              <a:t> (death) and </a:t>
            </a:r>
            <a:r>
              <a:rPr lang="en-US" sz="3600" b="1" dirty="0" err="1">
                <a:latin typeface="Times New Roman"/>
                <a:ea typeface="Calibri"/>
                <a:cs typeface="Arial"/>
              </a:rPr>
              <a:t>natality</a:t>
            </a:r>
            <a:r>
              <a:rPr lang="en-US" sz="3600" dirty="0">
                <a:latin typeface="Times New Roman"/>
                <a:ea typeface="Calibri"/>
                <a:cs typeface="Arial"/>
              </a:rPr>
              <a:t> (birth</a:t>
            </a:r>
            <a:r>
              <a:rPr lang="en-US" sz="3600" dirty="0" smtClean="0">
                <a:latin typeface="Times New Roman"/>
                <a:ea typeface="Calibri"/>
                <a:cs typeface="Arial"/>
              </a:rPr>
              <a:t>).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73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Frequency of measures by type of event described</a:t>
            </a:r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542287"/>
              </p:ext>
            </p:extLst>
          </p:nvPr>
        </p:nvGraphicFramePr>
        <p:xfrm>
          <a:off x="381000" y="1752600"/>
          <a:ext cx="8382000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580"/>
                <a:gridCol w="1871562"/>
                <a:gridCol w="2112515"/>
                <a:gridCol w="2805343"/>
              </a:tblGrid>
              <a:tr h="65314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Condition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Ratios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j-cs"/>
                        </a:rPr>
                        <a:t>Proportions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j-cs"/>
                        </a:rPr>
                        <a:t>Rates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</a:tr>
              <a:tr h="39188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j-cs"/>
                        </a:rPr>
                        <a:t>Morbidity</a:t>
                      </a:r>
                      <a:endParaRPr lang="en-US" sz="140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j-cs"/>
                        </a:rPr>
                        <a:t>(Disease)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Risk ratio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(Relative risk)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Rate ratio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Odds ratio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Attributable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proportion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Point prevalence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Incidence rate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Attack rate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Secondary attack rate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Person-time rate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Period prevalence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1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Frequency of measures by type of event described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642756"/>
              </p:ext>
            </p:extLst>
          </p:nvPr>
        </p:nvGraphicFramePr>
        <p:xfrm>
          <a:off x="609598" y="1356964"/>
          <a:ext cx="8001001" cy="4967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1908"/>
                <a:gridCol w="2124772"/>
                <a:gridCol w="2016492"/>
                <a:gridCol w="2677829"/>
              </a:tblGrid>
              <a:tr h="33680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Condition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Ratios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+mj-cs"/>
                        </a:rPr>
                        <a:t>Proportions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+mj-cs"/>
                        </a:rPr>
                        <a:t>Rates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</a:tr>
              <a:tr h="463083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Mortality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(Death)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Death-to-case ratio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Maternal mortality 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Proportionate mortality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ratio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cs typeface="+mj-cs"/>
                        </a:rPr>
                        <a:t>Postneonatal</a:t>
                      </a:r>
                      <a:r>
                        <a:rPr lang="en-US" sz="1800" dirty="0">
                          <a:effectLst/>
                          <a:cs typeface="+mj-cs"/>
                        </a:rPr>
                        <a:t> mortality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Rate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Proportionate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mortality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Case-fatality rate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Crude mortality 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Cause-specific mortality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Age-specific mortality 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Sex-specific mortality 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Race-specific mortality 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Age-adjusted mortality 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Neonatal mortality 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Infant mortality rate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Years of potential life lost</a:t>
                      </a:r>
                      <a:endParaRPr lang="en-US" sz="11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cs typeface="+mj-cs"/>
                        </a:rPr>
                        <a:t>rate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7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Frequency of measures by type of event described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499200"/>
              </p:ext>
            </p:extLst>
          </p:nvPr>
        </p:nvGraphicFramePr>
        <p:xfrm>
          <a:off x="838202" y="1524000"/>
          <a:ext cx="7391399" cy="449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598"/>
                <a:gridCol w="1575945"/>
                <a:gridCol w="1797481"/>
                <a:gridCol w="2646375"/>
              </a:tblGrid>
              <a:tr h="12845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Condition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Ratios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Proportions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j-cs"/>
                        </a:rPr>
                        <a:t>Rates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</a:tr>
              <a:tr h="321128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cs typeface="+mj-cs"/>
                        </a:rPr>
                        <a:t>Natality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(Birth)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Low birth weight ratio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Crude birth rate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Crude fertility rate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Crude rate of natural</a:t>
                      </a:r>
                      <a:endParaRPr lang="en-US" sz="1400" dirty="0">
                        <a:effectLst/>
                        <a:cs typeface="+mj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j-cs"/>
                        </a:rPr>
                        <a:t>increase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</a:t>
            </a:r>
            <a:r>
              <a:rPr lang="en-US" b="1" dirty="0" smtClean="0">
                <a:solidFill>
                  <a:srgbClr val="00B0F0"/>
                </a:solidFill>
              </a:rPr>
              <a:t>ratios</a:t>
            </a:r>
            <a:r>
              <a:rPr lang="en-US" dirty="0" smtClean="0"/>
              <a:t> on mortality from bird flu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6017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8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information </a:t>
            </a:r>
            <a:r>
              <a:rPr lang="en-US" sz="4000" b="1" dirty="0" smtClean="0">
                <a:solidFill>
                  <a:srgbClr val="00B0F0"/>
                </a:solidFill>
              </a:rPr>
              <a:t>proportions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on mortality from bird flu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01342"/>
              </p:ext>
            </p:extLst>
          </p:nvPr>
        </p:nvGraphicFramePr>
        <p:xfrm>
          <a:off x="5334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85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Morbidity Frequency Measures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To </a:t>
            </a:r>
            <a:r>
              <a:rPr lang="en-US" dirty="0">
                <a:latin typeface="Times New Roman"/>
                <a:ea typeface="Calibri"/>
                <a:cs typeface="Arial"/>
              </a:rPr>
              <a:t>describe the presence of disease in a population, or the probability (risk) of its occurrence, we use one of the morbidity frequency measures. In public health terms, disease includes illness, injury, or disability.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6794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>
              <a:lnSpc>
                <a:spcPct val="115000"/>
              </a:lnSpc>
              <a:buFont typeface="Symbol"/>
              <a:buChar char="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Disease Incidence Rate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Times New Roman"/>
                <a:ea typeface="Calibri"/>
                <a:cs typeface="Arial"/>
              </a:rPr>
              <a:t>An </a:t>
            </a:r>
            <a:r>
              <a:rPr lang="en-US" b="1" dirty="0">
                <a:latin typeface="Times New Roman"/>
                <a:ea typeface="Calibri"/>
                <a:cs typeface="Arial"/>
              </a:rPr>
              <a:t>incidence rate </a:t>
            </a:r>
            <a:r>
              <a:rPr lang="en-US" dirty="0">
                <a:latin typeface="Times New Roman"/>
                <a:ea typeface="Calibri"/>
                <a:cs typeface="Arial"/>
              </a:rPr>
              <a:t>:  rate is the number of new cases per population at risk in a given time period., such as a new case of illness, occurs in a population over a period of time.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60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641</Words>
  <Application>Microsoft Office PowerPoint</Application>
  <PresentationFormat>عرض على الشاشة (3:4)‏</PresentationFormat>
  <Paragraphs>106</Paragraphs>
  <Slides>18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Office Theme</vt:lpstr>
      <vt:lpstr> Epidemiology Rates </vt:lpstr>
      <vt:lpstr>عرض تقديمي في PowerPoint</vt:lpstr>
      <vt:lpstr>Frequency of measures by type of event described</vt:lpstr>
      <vt:lpstr>Frequency of measures by type of event described</vt:lpstr>
      <vt:lpstr>Frequency of measures by type of event described</vt:lpstr>
      <vt:lpstr>Information ratios on mortality from bird flu</vt:lpstr>
      <vt:lpstr>information proportions on mortality from bird flu</vt:lpstr>
      <vt:lpstr>Morbidity Frequency Measures </vt:lpstr>
      <vt:lpstr>Disease Incidence Rate </vt:lpstr>
      <vt:lpstr>Incidence Rate</vt:lpstr>
      <vt:lpstr>Disease Attack Rate </vt:lpstr>
      <vt:lpstr>Secondary Attack Rate</vt:lpstr>
      <vt:lpstr>Disease Prevalence Rate </vt:lpstr>
      <vt:lpstr> Mortality Statistics </vt:lpstr>
      <vt:lpstr>Mortality Rate, Infant:</vt:lpstr>
      <vt:lpstr>Mortality Rate, Neonatal</vt:lpstr>
      <vt:lpstr>Mortality Rate, Postneonatal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NURSING</dc:creator>
  <cp:lastModifiedBy>NURSING</cp:lastModifiedBy>
  <cp:revision>20</cp:revision>
  <dcterms:created xsi:type="dcterms:W3CDTF">2006-08-16T00:00:00Z</dcterms:created>
  <dcterms:modified xsi:type="dcterms:W3CDTF">2018-04-17T13:48:28Z</dcterms:modified>
</cp:coreProperties>
</file>