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5" r:id="rId16"/>
    <p:sldId id="274" r:id="rId17"/>
    <p:sldId id="272" r:id="rId18"/>
    <p:sldId id="273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52600" y="1371600"/>
            <a:ext cx="7086600" cy="3724836"/>
          </a:xfrm>
        </p:spPr>
        <p:txBody>
          <a:bodyPr>
            <a:noAutofit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Non- Communicable Diseases (Chronic Diseases</a:t>
            </a:r>
            <a:r>
              <a:rPr lang="en-US" sz="4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)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Selman Al-</a:t>
            </a:r>
            <a:r>
              <a:rPr lang="en-US" dirty="0" err="1" smtClean="0"/>
              <a:t>Kerety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453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arn-CL" dirty="0"/>
              <a:t>	</a:t>
            </a:r>
            <a:r>
              <a:rPr lang="arn-CL" sz="4400" b="1" dirty="0"/>
              <a:t>Primary prevention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fontScale="92500" lnSpcReduction="20000"/>
          </a:bodyPr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Immunization </a:t>
            </a:r>
            <a:endParaRPr lang="en-US" sz="1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Contact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notification </a:t>
            </a:r>
            <a:endParaRPr lang="en-US" sz="1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Post exposure prophylaxis ( refer client for post exposure prophylaxis service as needed and monitor for adverse effects )</a:t>
            </a:r>
            <a:endParaRPr lang="en-US" sz="1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Other primary prevention measures (e.g. adequate nutrition , rest , educate about standard precaution, adequate sanitation , etc.)</a:t>
            </a:r>
            <a:endParaRPr lang="en-US" sz="1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Pandemic and bioterrorism preparedness.</a:t>
            </a:r>
            <a:endParaRPr lang="en-US" sz="18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59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n-CL" dirty="0"/>
              <a:t>	</a:t>
            </a:r>
            <a:r>
              <a:rPr lang="arn-CL" b="1" dirty="0"/>
              <a:t>Secondary prevention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Screening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lvl="0" indent="-4572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Case finding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lvl="0" indent="-4572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Surveillance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lvl="0" indent="-4572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Diagnosis and reporting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525780" indent="-457200" algn="l" rtl="0"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</a:rPr>
              <a:t>Treatment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6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n-CL" dirty="0"/>
              <a:t>	</a:t>
            </a:r>
            <a:r>
              <a:rPr lang="arn-CL" b="1" dirty="0"/>
              <a:t>Tertiary prevention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Monitoring compliance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Monitoring treatment effects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Dealing with consequences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Preventing reinfection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indent="-342900" algn="l" rtl="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Preventing the spread of disease 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248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n-CL" b="1" dirty="0"/>
              <a:t>Control of </a:t>
            </a:r>
            <a:r>
              <a:rPr lang="arn-CL" b="1" dirty="0" smtClean="0"/>
              <a:t>Non-communicable </a:t>
            </a:r>
            <a:r>
              <a:rPr lang="arn-CL" b="1" dirty="0"/>
              <a:t>disease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l" rt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Primary prevention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571500" indent="-571500" algn="l" rt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Secondary prevention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Tertiary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</a:rPr>
              <a:t>prevention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3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arn-CL" dirty="0"/>
              <a:t>	</a:t>
            </a:r>
            <a:r>
              <a:rPr lang="arn-CL" sz="4400" b="1" dirty="0"/>
              <a:t>Primary prevention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A.	Health promotion (Promote client care):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      1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	Provide prenatal care </a:t>
            </a:r>
            <a:endParaRPr lang="en-US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      2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	Maintain appropriate body weight </a:t>
            </a:r>
            <a:endParaRPr lang="en-US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      3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	Engage in graduated program of exercise </a:t>
            </a:r>
            <a:endParaRPr lang="en-US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      4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	Develop coping skills through  teaching coping skills 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       5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	Immunize against communicable that contribute to chronic health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problems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8829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/>
          </a:bodyPr>
          <a:lstStyle/>
          <a:p>
            <a:pPr rtl="0"/>
            <a:r>
              <a:rPr lang="arn-CL" dirty="0"/>
              <a:t>	</a:t>
            </a:r>
            <a:r>
              <a:rPr lang="arn-CL" sz="4400" b="1" dirty="0"/>
              <a:t>Primary prevention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419600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B. Risk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factor modification through screen for risk factors and educate Public regarding risk factors: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1.Quit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smoking and prevent initiation of smoking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2.Decrease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dietary  intake of saturated fats, cholesterol, sodium , and alcohol.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3.Identify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and treat existing health problems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4.Eliminate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environmental pollutions contributing to chronic conditions through educate public about pollutions.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140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pPr rtl="0"/>
            <a:r>
              <a:rPr lang="arn-CL" dirty="0"/>
              <a:t>	</a:t>
            </a:r>
            <a:r>
              <a:rPr lang="arn-CL" sz="4400" b="1" dirty="0"/>
              <a:t>Primary prevention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828800"/>
            <a:ext cx="7567108" cy="4572000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5.Decrease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exposure to sources of radiation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6.Eliminate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occupational exposure to hazardous substances .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7.Prevent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occupational and sports injuries 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8.Prevent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caretaker injuries 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9.Eliminate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Calibri"/>
                <a:cs typeface="Arial"/>
              </a:rPr>
              <a:t>or modify effects of emotional stress.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464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n-CL" dirty="0"/>
              <a:t>	</a:t>
            </a:r>
            <a:r>
              <a:rPr lang="arn-CL" b="1" dirty="0"/>
              <a:t>Secondary prevention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A.	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Screening </a:t>
            </a:r>
            <a:endParaRPr lang="en-US" sz="3600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B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	Early diagnosis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C.	Prompt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treatment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80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pPr rtl="0"/>
            <a:r>
              <a:rPr lang="arn-CL" dirty="0"/>
              <a:t>	</a:t>
            </a:r>
            <a:r>
              <a:rPr lang="arn-CL" b="1" dirty="0"/>
              <a:t>Tertiary prevention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828800"/>
            <a:ext cx="7490908" cy="4419600"/>
          </a:xfrm>
        </p:spPr>
        <p:txBody>
          <a:bodyPr>
            <a:normAutofit fontScale="85000"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</a:t>
            </a:r>
            <a:r>
              <a:rPr lang="en-US" sz="31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 Prevent </a:t>
            </a:r>
            <a:r>
              <a:rPr lang="en-US" sz="31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further loss of function in affected systems. </a:t>
            </a:r>
            <a:endParaRPr lang="en-US" sz="3100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B. Prevent </a:t>
            </a:r>
            <a:r>
              <a:rPr lang="en-US" sz="31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loss of function in unaffected systems.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C. Restore </a:t>
            </a:r>
            <a:r>
              <a:rPr lang="en-US" sz="31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function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D. Monitor </a:t>
            </a:r>
            <a:r>
              <a:rPr lang="en-US" sz="31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health status and identify changes in client situation that effect health.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1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E. Promote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adjustment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96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THANK YOU </a:t>
            </a:r>
            <a:endParaRPr lang="ar-IQ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3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algn="l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Non- communicable diseases (chronic diseases)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Non communicable disease is a disease that is persistent or otherwise long-lasting in its effects or a disease that comes with time. The term chronic is often applied when the course of the disease lasts for more than three months</a:t>
            </a:r>
            <a:r>
              <a:rPr lang="en-US" dirty="0"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4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Prevalence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 fontScale="70000" lnSpcReduction="20000"/>
          </a:bodyPr>
          <a:lstStyle/>
          <a:p>
            <a:pPr marL="228600" algn="l" rtl="0">
              <a:lnSpc>
                <a:spcPct val="115000"/>
              </a:lnSpc>
              <a:spcAft>
                <a:spcPts val="1000"/>
              </a:spcAft>
            </a:pPr>
            <a:r>
              <a:rPr lang="en-US" sz="3300" dirty="0">
                <a:latin typeface="Times New Roman"/>
                <a:ea typeface="Calibri"/>
                <a:cs typeface="Arial"/>
              </a:rPr>
              <a:t>More prevalence in </a:t>
            </a:r>
            <a:r>
              <a:rPr lang="en-US" sz="3300" b="1" dirty="0">
                <a:latin typeface="Times New Roman"/>
                <a:ea typeface="Calibri"/>
                <a:cs typeface="Arial"/>
              </a:rPr>
              <a:t>the older group</a:t>
            </a:r>
            <a:r>
              <a:rPr lang="en-US" sz="3300" dirty="0">
                <a:latin typeface="Times New Roman"/>
                <a:ea typeface="Calibri"/>
                <a:cs typeface="Arial"/>
              </a:rPr>
              <a:t>. Causes &amp; predisposing factors are unknown. By studies show risk factors: </a:t>
            </a:r>
            <a:endParaRPr lang="en-US" sz="33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3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Genetic </a:t>
            </a:r>
            <a:r>
              <a:rPr lang="en-US" sz="33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factor</a:t>
            </a:r>
            <a:r>
              <a:rPr lang="en-US" sz="3300" b="1" dirty="0" smtClean="0">
                <a:latin typeface="Times New Roman"/>
                <a:ea typeface="Calibri"/>
                <a:cs typeface="Arial"/>
              </a:rPr>
              <a:t>:</a:t>
            </a:r>
            <a:r>
              <a:rPr lang="en-US" sz="3300" dirty="0" smtClean="0">
                <a:latin typeface="Times New Roman"/>
                <a:ea typeface="Calibri"/>
                <a:cs typeface="Arial"/>
              </a:rPr>
              <a:t> e.g. Diabetes &amp; glaucoma. </a:t>
            </a:r>
            <a:endParaRPr lang="en-US" sz="33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3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Familial &amp; life- style</a:t>
            </a:r>
            <a:r>
              <a:rPr lang="en-US" sz="3300" b="1" dirty="0" smtClean="0">
                <a:latin typeface="Times New Roman"/>
                <a:ea typeface="Calibri"/>
                <a:cs typeface="Arial"/>
              </a:rPr>
              <a:t>:</a:t>
            </a:r>
            <a:r>
              <a:rPr lang="en-US" sz="3300" dirty="0" smtClean="0">
                <a:latin typeface="Times New Roman"/>
                <a:ea typeface="Calibri"/>
                <a:cs typeface="Arial"/>
              </a:rPr>
              <a:t> e.g. hypertension &amp; cancer.</a:t>
            </a:r>
            <a:endParaRPr lang="en-US" sz="33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3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Premature birth</a:t>
            </a:r>
            <a:r>
              <a:rPr lang="en-US" sz="3300" b="1" dirty="0">
                <a:latin typeface="Times New Roman"/>
                <a:ea typeface="Calibri"/>
                <a:cs typeface="Arial"/>
              </a:rPr>
              <a:t>:</a:t>
            </a:r>
            <a:r>
              <a:rPr lang="en-US" sz="3300" dirty="0">
                <a:latin typeface="Times New Roman"/>
                <a:ea typeface="Calibri"/>
                <a:cs typeface="Arial"/>
              </a:rPr>
              <a:t> increasing risk of congenital defects both physical &amp; mental. </a:t>
            </a:r>
            <a:endParaRPr lang="en-US" sz="33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3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Injury at birth</a:t>
            </a:r>
            <a:r>
              <a:rPr lang="en-US" sz="3300" b="1" dirty="0">
                <a:latin typeface="Times New Roman"/>
                <a:ea typeface="Calibri"/>
                <a:cs typeface="Arial"/>
              </a:rPr>
              <a:t>:</a:t>
            </a:r>
            <a:r>
              <a:rPr lang="en-US" sz="3300" dirty="0">
                <a:latin typeface="Times New Roman"/>
                <a:ea typeface="Calibri"/>
                <a:cs typeface="Arial"/>
              </a:rPr>
              <a:t> </a:t>
            </a:r>
            <a:r>
              <a:rPr lang="en-US" sz="3300" dirty="0" smtClean="0">
                <a:latin typeface="Times New Roman"/>
                <a:ea typeface="Calibri"/>
                <a:cs typeface="Arial"/>
              </a:rPr>
              <a:t>e.g</a:t>
            </a:r>
            <a:r>
              <a:rPr lang="en-US" sz="3300" dirty="0">
                <a:latin typeface="Times New Roman"/>
                <a:ea typeface="Calibri"/>
                <a:cs typeface="Arial"/>
              </a:rPr>
              <a:t>. cerebral palsy.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338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1143000"/>
          </a:xfrm>
        </p:spPr>
        <p:txBody>
          <a:bodyPr>
            <a:normAutofit fontScale="90000"/>
          </a:bodyPr>
          <a:lstStyle/>
          <a:p>
            <a:pPr marL="2286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27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More prevalence in the older group. Causes &amp; predisposing factors are unknown. By studies show risk factors:</a:t>
            </a:r>
            <a:r>
              <a:rPr lang="en-US" sz="27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0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495800"/>
          </a:xfrm>
        </p:spPr>
        <p:txBody>
          <a:bodyPr>
            <a:normAutofit fontScale="62500" lnSpcReduction="20000"/>
          </a:bodyPr>
          <a:lstStyle/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Sex &amp; Race:</a:t>
            </a:r>
            <a:r>
              <a:rPr lang="en-US" sz="34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3400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Habits</a:t>
            </a:r>
            <a:r>
              <a:rPr lang="en-US" sz="3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:</a:t>
            </a:r>
            <a:r>
              <a:rPr lang="en-US" sz="3400" dirty="0">
                <a:latin typeface="Times New Roman"/>
                <a:ea typeface="Calibri"/>
                <a:cs typeface="Arial"/>
              </a:rPr>
              <a:t> Cigarette &amp; other forms of smoking, Alcohol abuse. </a:t>
            </a:r>
            <a:endParaRPr lang="en-US" sz="3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Environment risk factors:</a:t>
            </a:r>
            <a:r>
              <a:rPr lang="en-US" sz="3400" dirty="0">
                <a:latin typeface="Times New Roman"/>
                <a:ea typeface="Calibri"/>
                <a:cs typeface="Arial"/>
              </a:rPr>
              <a:t> </a:t>
            </a:r>
            <a:r>
              <a:rPr lang="en-US" sz="3400" dirty="0" smtClean="0">
                <a:latin typeface="Times New Roman"/>
                <a:ea typeface="Calibri"/>
                <a:cs typeface="Arial"/>
              </a:rPr>
              <a:t>e.g. tuberculosis </a:t>
            </a:r>
            <a:r>
              <a:rPr lang="en-US" sz="3400" dirty="0">
                <a:latin typeface="Times New Roman"/>
                <a:ea typeface="Calibri"/>
                <a:cs typeface="Arial"/>
              </a:rPr>
              <a:t>&amp; allergies. </a:t>
            </a:r>
            <a:endParaRPr lang="en-US" sz="3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Occupation:</a:t>
            </a:r>
            <a:r>
              <a:rPr lang="en-US" sz="3400" dirty="0">
                <a:latin typeface="Times New Roman"/>
                <a:ea typeface="Calibri"/>
                <a:cs typeface="Arial"/>
              </a:rPr>
              <a:t> </a:t>
            </a:r>
            <a:r>
              <a:rPr lang="en-US" sz="3400" dirty="0" smtClean="0">
                <a:latin typeface="Times New Roman"/>
                <a:ea typeface="Calibri"/>
                <a:cs typeface="Arial"/>
              </a:rPr>
              <a:t>E.g</a:t>
            </a:r>
            <a:r>
              <a:rPr lang="en-US" sz="3400" dirty="0">
                <a:latin typeface="Times New Roman"/>
                <a:ea typeface="Calibri"/>
                <a:cs typeface="Arial"/>
              </a:rPr>
              <a:t>. Dust leads to respiratory diseases. Prolonged contact with chemicals leads to dermatitis. </a:t>
            </a:r>
            <a:endParaRPr lang="en-US" sz="3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Excessive exposure to radiation</a:t>
            </a:r>
            <a:r>
              <a:rPr lang="en-US" sz="3400" dirty="0">
                <a:latin typeface="Times New Roman"/>
                <a:ea typeface="Calibri"/>
                <a:cs typeface="Arial"/>
              </a:rPr>
              <a:t>: </a:t>
            </a:r>
            <a:r>
              <a:rPr lang="en-US" sz="3400" dirty="0" smtClean="0">
                <a:latin typeface="Times New Roman"/>
                <a:ea typeface="Calibri"/>
                <a:cs typeface="Arial"/>
              </a:rPr>
              <a:t>e.g. cancer</a:t>
            </a:r>
            <a:r>
              <a:rPr lang="en-US" sz="3400" dirty="0">
                <a:latin typeface="Times New Roman"/>
                <a:ea typeface="Calibri"/>
                <a:cs typeface="Arial"/>
              </a:rPr>
              <a:t>. </a:t>
            </a:r>
            <a:endParaRPr lang="en-US" sz="3400" dirty="0"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34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Nutrition</a:t>
            </a:r>
            <a:r>
              <a:rPr lang="en-US" sz="3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:</a:t>
            </a:r>
            <a:r>
              <a:rPr lang="en-US" sz="3400" dirty="0" smtClean="0">
                <a:latin typeface="Times New Roman"/>
                <a:ea typeface="Calibri"/>
                <a:cs typeface="Arial"/>
              </a:rPr>
              <a:t>. </a:t>
            </a:r>
            <a:r>
              <a:rPr lang="en-US" sz="3400" dirty="0">
                <a:latin typeface="Times New Roman"/>
                <a:ea typeface="Calibri"/>
                <a:cs typeface="Arial"/>
              </a:rPr>
              <a:t>e.g. Insufficient iodine intake results in thyroid disease which will lead to heart disease.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999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algn="l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Most Common Chronic Diseases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/>
          <a:lstStyle/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Cardio- vascular disease, 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cancer, 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diabetes mellitus, 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tuberculosis, and 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Allergic diseases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. </a:t>
            </a:r>
            <a:endParaRPr lang="en-US" sz="28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78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algn="l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The objectives of care are: 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/>
          </a:bodyPr>
          <a:lstStyle/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To maintain the ability to function in both pt. &amp; family. 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To support the pt. care regimen. 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To enhance community &amp; family efforts. 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To maximize the comfort &amp; safety of the pt. 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To reduce the stress of family &amp; pt. 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To observe &amp; report new pattern</a:t>
            </a:r>
            <a:endParaRPr lang="en-US" sz="2400" b="1" dirty="0">
              <a:solidFill>
                <a:srgbClr val="FF000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607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/>
                <a:ea typeface="Calibri"/>
              </a:rPr>
              <a:t>Disease Control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9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n-CL" sz="4400" b="1" dirty="0"/>
              <a:t>Control programs </a:t>
            </a:r>
            <a:endParaRPr lang="ar-IQ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are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aimed at reducing incidence and prevalence of communicable and non-communicable diseases through application of preventive procedure for purpose of disease transmission control .</a:t>
            </a:r>
            <a:endParaRPr lang="en-US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37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n-CL" b="1" dirty="0"/>
              <a:t>Control of communicable disease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l" rt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Primary prevention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571500" indent="-571500" algn="l" rt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Secondary prevention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</a:rPr>
              <a:t>Tertiary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</a:rPr>
              <a:t>prevention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88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546</Words>
  <Application>Microsoft Office PowerPoint</Application>
  <PresentationFormat>عرض على الشاشة (3:4)‏</PresentationFormat>
  <Paragraphs>87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أوستن</vt:lpstr>
      <vt:lpstr>   Non- Communicable Diseases (Chronic Diseases)  </vt:lpstr>
      <vt:lpstr>Non- communicable diseases (chronic diseases)  </vt:lpstr>
      <vt:lpstr>Prevalence  </vt:lpstr>
      <vt:lpstr>More prevalence in the older group. Causes &amp; predisposing factors are unknown. By studies show risk factors:  </vt:lpstr>
      <vt:lpstr>Most Common Chronic Diseases  </vt:lpstr>
      <vt:lpstr>The objectives of care are:  </vt:lpstr>
      <vt:lpstr>Disease Control</vt:lpstr>
      <vt:lpstr>Control programs </vt:lpstr>
      <vt:lpstr>Control of communicable disease</vt:lpstr>
      <vt:lpstr> Primary prevention</vt:lpstr>
      <vt:lpstr> Secondary prevention</vt:lpstr>
      <vt:lpstr> Tertiary prevention </vt:lpstr>
      <vt:lpstr>Control of Non-communicable disease</vt:lpstr>
      <vt:lpstr> Primary prevention</vt:lpstr>
      <vt:lpstr> Primary prevention</vt:lpstr>
      <vt:lpstr> Primary prevention</vt:lpstr>
      <vt:lpstr> Secondary prevention</vt:lpstr>
      <vt:lpstr> Tertiary prevention 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 Communicable Diseases (Chronic Diseases)  </dc:title>
  <dc:creator>NURSING</dc:creator>
  <cp:lastModifiedBy>NURSING</cp:lastModifiedBy>
  <cp:revision>9</cp:revision>
  <dcterms:created xsi:type="dcterms:W3CDTF">2006-08-16T00:00:00Z</dcterms:created>
  <dcterms:modified xsi:type="dcterms:W3CDTF">2018-04-17T13:46:17Z</dcterms:modified>
</cp:coreProperties>
</file>