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F4DCE2-F791-405A-900E-5111DFA39920}" type="datetimeFigureOut">
              <a:rPr lang="ar-IQ" smtClean="0"/>
              <a:t>02/08/1439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B52764F-208A-445E-968A-B9F39F9A153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7009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2764F-208A-445E-968A-B9F39F9A153B}" type="slidenum">
              <a:rPr lang="ar-IQ" smtClean="0"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28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52550" y="1905000"/>
            <a:ext cx="7406640" cy="2002302"/>
          </a:xfrm>
        </p:spPr>
        <p:txBody>
          <a:bodyPr>
            <a:normAutofit/>
          </a:bodyPr>
          <a:lstStyle/>
          <a:p>
            <a:pPr algn="ctr" rtl="0"/>
            <a:r>
              <a:rPr lang="en-US" sz="5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Communicable </a:t>
            </a:r>
            <a:r>
              <a:rPr lang="en-US" sz="5400" b="1" dirty="0">
                <a:solidFill>
                  <a:srgbClr val="FF0000"/>
                </a:solidFill>
                <a:latin typeface="Times New Roman"/>
                <a:ea typeface="Times New Roman"/>
              </a:rPr>
              <a:t>Diseases</a:t>
            </a:r>
            <a:endParaRPr lang="ar-IQ" sz="49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06640" cy="1752600"/>
          </a:xfrm>
        </p:spPr>
        <p:txBody>
          <a:bodyPr/>
          <a:lstStyle/>
          <a:p>
            <a:pPr algn="ctr" rtl="0"/>
            <a:endParaRPr lang="en-US" dirty="0" smtClean="0"/>
          </a:p>
          <a:p>
            <a:pPr algn="ctr" rtl="0"/>
            <a:endParaRPr lang="en-US" dirty="0" smtClean="0"/>
          </a:p>
          <a:p>
            <a:pPr algn="ctr" rtl="0"/>
            <a:r>
              <a:rPr lang="en-US" sz="2800" b="1" dirty="0" smtClean="0">
                <a:solidFill>
                  <a:srgbClr val="0070C0"/>
                </a:solidFill>
              </a:rPr>
              <a:t>Dr. Selman Al-</a:t>
            </a:r>
            <a:r>
              <a:rPr lang="en-US" sz="2800" b="1" dirty="0" err="1" smtClean="0">
                <a:solidFill>
                  <a:srgbClr val="0070C0"/>
                </a:solidFill>
              </a:rPr>
              <a:t>Kerety</a:t>
            </a:r>
            <a:endParaRPr lang="ar-IQ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E:\شعار كليتن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27051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45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Means of Transmission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  </a:t>
            </a:r>
            <a:r>
              <a:rPr lang="en-US" sz="3600" dirty="0">
                <a:solidFill>
                  <a:prstClr val="black"/>
                </a:solidFill>
                <a:ea typeface="Times New Roman"/>
                <a:cs typeface="Arial"/>
              </a:rPr>
              <a:t/>
            </a:r>
            <a:br>
              <a:rPr lang="en-US" sz="3600" dirty="0">
                <a:solidFill>
                  <a:prstClr val="black"/>
                </a:solidFill>
                <a:ea typeface="Times New Roman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059363"/>
          </a:xfrm>
        </p:spPr>
        <p:txBody>
          <a:bodyPr>
            <a:no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4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1</a:t>
            </a:r>
            <a:r>
              <a:rPr lang="en-GB" sz="24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</a:t>
            </a:r>
            <a:r>
              <a:rPr lang="en-GB" sz="2800" b="1" dirty="0">
                <a:solidFill>
                  <a:srgbClr val="00B0F0"/>
                </a:solidFill>
                <a:latin typeface="Times New Roman"/>
                <a:ea typeface="Times New Roman"/>
                <a:cs typeface="+mj-cs"/>
              </a:rPr>
              <a:t>Air-borne transmission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: The infectious agent is present in the air and inhaled (inspired) by susceptible host during respiration.   ex. Measles.</a:t>
            </a:r>
            <a:endParaRPr lang="en-US" sz="2800" dirty="0">
              <a:solidFill>
                <a:prstClr val="black"/>
              </a:solidFill>
              <a:ea typeface="Times New Roman"/>
              <a:cs typeface="+mj-cs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b="1" dirty="0">
                <a:solidFill>
                  <a:srgbClr val="00B0F0"/>
                </a:solidFill>
                <a:latin typeface="Times New Roman"/>
                <a:ea typeface="Times New Roman"/>
                <a:cs typeface="+mj-cs"/>
              </a:rPr>
              <a:t>2.Feco-oral transmission. </a:t>
            </a:r>
            <a:r>
              <a:rPr lang="en-GB" sz="28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ex. Hepatitis A , Salmonella.</a:t>
            </a:r>
            <a:endParaRPr lang="en-US" sz="2800" dirty="0">
              <a:solidFill>
                <a:prstClr val="black"/>
              </a:solidFill>
              <a:ea typeface="Times New Roman"/>
              <a:cs typeface="+mj-cs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3. </a:t>
            </a:r>
            <a:r>
              <a:rPr lang="en-GB" sz="2800" b="1" dirty="0">
                <a:solidFill>
                  <a:srgbClr val="00B0F0"/>
                </a:solidFill>
                <a:latin typeface="Times New Roman"/>
                <a:ea typeface="Times New Roman"/>
                <a:cs typeface="+mj-cs"/>
              </a:rPr>
              <a:t>Skin to skin </a:t>
            </a:r>
            <a:r>
              <a:rPr lang="en-GB" sz="2800" b="1" dirty="0" err="1" smtClean="0">
                <a:solidFill>
                  <a:srgbClr val="00B0F0"/>
                </a:solidFill>
                <a:latin typeface="Times New Roman"/>
                <a:ea typeface="Times New Roman"/>
                <a:cs typeface="+mj-cs"/>
              </a:rPr>
              <a:t>contact</a:t>
            </a:r>
            <a:r>
              <a:rPr lang="en-GB" sz="2800" dirty="0" err="1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.ex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Dermatological </a:t>
            </a:r>
            <a:r>
              <a:rPr lang="en-GB" sz="2800" dirty="0" err="1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diseases,STDs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</a:t>
            </a:r>
            <a:endParaRPr lang="en-US" sz="2800" dirty="0">
              <a:solidFill>
                <a:prstClr val="black"/>
              </a:solidFill>
              <a:ea typeface="Times New Roman"/>
              <a:cs typeface="+mj-cs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4. </a:t>
            </a:r>
            <a:r>
              <a:rPr lang="en-GB" sz="2800" b="1" dirty="0">
                <a:solidFill>
                  <a:srgbClr val="00B0F0"/>
                </a:solidFill>
                <a:latin typeface="Times New Roman"/>
                <a:ea typeface="Times New Roman"/>
                <a:cs typeface="+mj-cs"/>
              </a:rPr>
              <a:t>Transmission by direct inoculation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. Transmission through  blood. ex. AIDS,   </a:t>
            </a:r>
            <a:r>
              <a:rPr lang="en-GB" sz="2800" dirty="0" smtClean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Hepatitis 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B, C and D. </a:t>
            </a:r>
            <a:endParaRPr lang="en-US" sz="2800" dirty="0">
              <a:solidFill>
                <a:prstClr val="black"/>
              </a:solidFill>
              <a:ea typeface="Times New Roman"/>
              <a:cs typeface="+mj-cs"/>
            </a:endParaRPr>
          </a:p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5. </a:t>
            </a:r>
            <a:r>
              <a:rPr lang="en-GB" sz="2800" b="1" dirty="0">
                <a:solidFill>
                  <a:srgbClr val="00B0F0"/>
                </a:solidFill>
                <a:latin typeface="Times New Roman"/>
                <a:ea typeface="Times New Roman"/>
                <a:cs typeface="+mj-cs"/>
              </a:rPr>
              <a:t>Transmission by vectors.   </a:t>
            </a:r>
            <a:r>
              <a:rPr lang="en-GB" sz="2800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ex. Scabies, Malaria</a:t>
            </a: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710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GB" sz="40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Portal of entry :</a:t>
            </a:r>
            <a:endParaRPr lang="en-US" sz="3600" dirty="0">
              <a:solidFill>
                <a:srgbClr val="FF0000"/>
              </a:solidFill>
              <a:ea typeface="Times New Roman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600" dirty="0" smtClean="0">
                <a:latin typeface="Times New Roman"/>
                <a:ea typeface="Times New Roman"/>
              </a:rPr>
              <a:t>The </a:t>
            </a:r>
            <a:r>
              <a:rPr lang="en-GB" sz="3600" dirty="0">
                <a:latin typeface="Times New Roman"/>
                <a:ea typeface="Times New Roman"/>
              </a:rPr>
              <a:t>means by which an infectious agent invades the host. </a:t>
            </a:r>
            <a:r>
              <a:rPr lang="en-US" sz="3600" dirty="0">
                <a:latin typeface="Times New Roman"/>
                <a:ea typeface="Times New Roman"/>
              </a:rPr>
              <a:t>This may include the respiratory tract, ingestion, dermal, blood borne, mucous membranes, etc.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83131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Susceptible Host</a:t>
            </a:r>
            <a:r>
              <a:rPr lang="en-US" sz="3600" dirty="0">
                <a:ea typeface="Times New Roman"/>
                <a:cs typeface="Arial"/>
              </a:rPr>
              <a:t/>
            </a:r>
            <a:br>
              <a:rPr lang="en-US" sz="3600" dirty="0">
                <a:ea typeface="Times New Roman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600" dirty="0" smtClean="0">
                <a:latin typeface="Times New Roman"/>
                <a:ea typeface="Times New Roman"/>
              </a:rPr>
              <a:t>The </a:t>
            </a:r>
            <a:r>
              <a:rPr lang="en-US" sz="3600" dirty="0">
                <a:latin typeface="Times New Roman"/>
                <a:ea typeface="Times New Roman"/>
              </a:rPr>
              <a:t>person who is at risk for developing an infection from the disease</a:t>
            </a:r>
            <a:r>
              <a:rPr lang="en-US" sz="3600" dirty="0" smtClean="0">
                <a:latin typeface="Times New Roman"/>
                <a:ea typeface="Times New Roman"/>
              </a:rPr>
              <a:t>.</a:t>
            </a:r>
            <a:r>
              <a:rPr lang="en-US" sz="3600" dirty="0" smtClean="0"/>
              <a:t> </a:t>
            </a:r>
            <a:r>
              <a:rPr lang="en-US" dirty="0">
                <a:latin typeface="Times New Roman"/>
                <a:ea typeface="Times New Roman"/>
                <a:cs typeface="Arial"/>
              </a:rPr>
              <a:t> </a:t>
            </a:r>
            <a:endParaRPr lang="en-US" sz="2400" dirty="0">
              <a:ea typeface="Times New Roman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013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factors make a person more susceptible to disease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000" b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age </a:t>
            </a:r>
            <a:r>
              <a:rPr lang="en-US" sz="3000" dirty="0">
                <a:solidFill>
                  <a:prstClr val="black"/>
                </a:solidFill>
                <a:latin typeface="Times New Roman"/>
                <a:ea typeface="Times New Roman"/>
              </a:rPr>
              <a:t>(young people and elderly people generally are more at risk</a:t>
            </a:r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),</a:t>
            </a:r>
          </a:p>
          <a:p>
            <a:pPr algn="l" rtl="0"/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000" b="1" dirty="0">
                <a:solidFill>
                  <a:srgbClr val="00B0F0"/>
                </a:solidFill>
                <a:latin typeface="Times New Roman"/>
                <a:ea typeface="Times New Roman"/>
              </a:rPr>
              <a:t>underlying chronic diseases </a:t>
            </a:r>
            <a:r>
              <a:rPr lang="en-US" sz="3000" dirty="0">
                <a:solidFill>
                  <a:prstClr val="black"/>
                </a:solidFill>
                <a:latin typeface="Times New Roman"/>
                <a:ea typeface="Times New Roman"/>
              </a:rPr>
              <a:t>such as diabetes or asthma</a:t>
            </a:r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</a:t>
            </a:r>
          </a:p>
          <a:p>
            <a:pPr algn="l" rtl="0"/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000" b="1" dirty="0">
                <a:solidFill>
                  <a:srgbClr val="00B0F0"/>
                </a:solidFill>
                <a:latin typeface="Times New Roman"/>
                <a:ea typeface="Times New Roman"/>
              </a:rPr>
              <a:t>conditions that weaken the immune system </a:t>
            </a:r>
            <a:r>
              <a:rPr lang="en-US" sz="3000" dirty="0">
                <a:solidFill>
                  <a:prstClr val="black"/>
                </a:solidFill>
                <a:latin typeface="Times New Roman"/>
                <a:ea typeface="Times New Roman"/>
              </a:rPr>
              <a:t>like HIV, </a:t>
            </a:r>
            <a:endParaRPr lang="en-US" sz="30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l" rtl="0"/>
            <a:r>
              <a:rPr lang="en-US" sz="3000" b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certain </a:t>
            </a:r>
            <a:r>
              <a:rPr lang="en-US" sz="3000" b="1" dirty="0">
                <a:solidFill>
                  <a:srgbClr val="00B0F0"/>
                </a:solidFill>
                <a:latin typeface="Times New Roman"/>
                <a:ea typeface="Times New Roman"/>
              </a:rPr>
              <a:t>types of medications</a:t>
            </a:r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,</a:t>
            </a:r>
          </a:p>
          <a:p>
            <a:pPr algn="l" rtl="0"/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3000" b="1" dirty="0">
                <a:solidFill>
                  <a:srgbClr val="00B0F0"/>
                </a:solidFill>
                <a:latin typeface="Times New Roman"/>
                <a:ea typeface="Times New Roman"/>
              </a:rPr>
              <a:t>invasive devices like </a:t>
            </a:r>
            <a:r>
              <a:rPr lang="en-US" sz="3000" dirty="0">
                <a:solidFill>
                  <a:prstClr val="black"/>
                </a:solidFill>
                <a:latin typeface="Times New Roman"/>
                <a:ea typeface="Times New Roman"/>
              </a:rPr>
              <a:t>feeding tubes, </a:t>
            </a:r>
            <a:r>
              <a:rPr lang="en-US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and</a:t>
            </a:r>
          </a:p>
          <a:p>
            <a:pPr algn="l" rtl="0"/>
            <a:r>
              <a:rPr lang="en-US" sz="3000" b="1" dirty="0" smtClean="0">
                <a:solidFill>
                  <a:srgbClr val="00B0F0"/>
                </a:solidFill>
                <a:latin typeface="Times New Roman"/>
                <a:ea typeface="Times New Roman"/>
              </a:rPr>
              <a:t>  </a:t>
            </a:r>
            <a:r>
              <a:rPr lang="en-US" sz="3000" b="1" dirty="0">
                <a:solidFill>
                  <a:srgbClr val="00B0F0"/>
                </a:solidFill>
                <a:latin typeface="Times New Roman"/>
                <a:ea typeface="Times New Roman"/>
              </a:rPr>
              <a:t>malnutrition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95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715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8800" b="1" dirty="0" smtClean="0"/>
              <a:t>Thank you </a:t>
            </a:r>
            <a:endParaRPr lang="ar-IQ" sz="8800" b="1" dirty="0"/>
          </a:p>
        </p:txBody>
      </p:sp>
    </p:spTree>
    <p:extLst>
      <p:ext uri="{BB962C8B-B14F-4D97-AF65-F5344CB8AC3E}">
        <p14:creationId xmlns:p14="http://schemas.microsoft.com/office/powerpoint/2010/main" val="214224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</a:rPr>
              <a:t>Communicable Diseases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b="1" dirty="0">
                <a:solidFill>
                  <a:srgbClr val="00B0F0"/>
                </a:solidFill>
                <a:latin typeface="Times New Roman"/>
                <a:ea typeface="Times New Roman"/>
              </a:rPr>
              <a:t>They are diseases that spread by direct or indirect contact from infected person to a susceptible host</a:t>
            </a:r>
            <a:endParaRPr lang="ar-IQ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1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Epidemiology of Communicable Diseases</a:t>
            </a:r>
            <a:r>
              <a:rPr lang="en-US" sz="2800" dirty="0">
                <a:ea typeface="Times New Roman"/>
                <a:cs typeface="Arial"/>
              </a:rPr>
              <a:t/>
            </a:r>
            <a:br>
              <a:rPr lang="en-US" sz="2800" dirty="0">
                <a:ea typeface="Times New Roman"/>
                <a:cs typeface="Arial"/>
              </a:rPr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sz="4000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Chain of infection</a:t>
            </a:r>
            <a:r>
              <a:rPr lang="en-US" sz="4000" dirty="0">
                <a:latin typeface="Times New Roman"/>
                <a:ea typeface="Times New Roman"/>
                <a:cs typeface="Arial"/>
              </a:rPr>
              <a:t>: Series of events or conditions that lead to the development of communicable diseases. </a:t>
            </a:r>
            <a:endParaRPr lang="en-US" sz="4000" dirty="0" smtClean="0">
              <a:latin typeface="Times New Roman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92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نتيجة بحث الصور عن ‪chain infection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85725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53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</a:rPr>
              <a:t>Infectious Agent </a:t>
            </a:r>
            <a:r>
              <a:rPr lang="en-GB" b="1" dirty="0">
                <a:latin typeface="Times New Roman"/>
                <a:ea typeface="Times New Roman"/>
              </a:rPr>
              <a:t>:Characteristics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Morphology</a:t>
            </a:r>
            <a:r>
              <a:rPr lang="en-US" dirty="0">
                <a:latin typeface="Times New Roman"/>
                <a:ea typeface="Times New Roman"/>
                <a:cs typeface="Arial"/>
              </a:rPr>
              <a:t>: Color, shape, and size. </a:t>
            </a:r>
            <a:endParaRPr lang="en-US" sz="2400" dirty="0">
              <a:ea typeface="Times New Roman"/>
              <a:cs typeface="Arial"/>
            </a:endParaRPr>
          </a:p>
          <a:p>
            <a:pPr marL="514350" indent="-5143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Spores </a:t>
            </a:r>
            <a:r>
              <a:rPr lang="en-US" dirty="0">
                <a:latin typeface="Times New Roman"/>
                <a:ea typeface="Times New Roman"/>
                <a:cs typeface="Arial"/>
              </a:rPr>
              <a:t>: The ability to produce capsules in order to survive. </a:t>
            </a:r>
            <a:endParaRPr lang="en-US" sz="2400" dirty="0">
              <a:ea typeface="Times New Roman"/>
              <a:cs typeface="Arial"/>
            </a:endParaRPr>
          </a:p>
          <a:p>
            <a:pPr marL="514350" indent="-5143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Life 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cycle: </a:t>
            </a:r>
            <a:r>
              <a:rPr lang="en-US" dirty="0">
                <a:latin typeface="Times New Roman"/>
                <a:ea typeface="Times New Roman"/>
                <a:cs typeface="Arial"/>
              </a:rPr>
              <a:t>The nature of life that the agent spend in the host body.</a:t>
            </a:r>
            <a:endParaRPr lang="en-US" sz="2400" dirty="0">
              <a:ea typeface="Times New Roman"/>
              <a:cs typeface="Arial"/>
            </a:endParaRPr>
          </a:p>
          <a:p>
            <a:pPr marL="514350" indent="-5143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Viability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:</a:t>
            </a:r>
            <a:r>
              <a:rPr lang="en-US" dirty="0">
                <a:latin typeface="Times New Roman"/>
                <a:ea typeface="Times New Roman"/>
                <a:cs typeface="Arial"/>
              </a:rPr>
              <a:t> The ability to survive.</a:t>
            </a:r>
            <a:endParaRPr lang="en-US" sz="2400" dirty="0">
              <a:ea typeface="Times New Roman"/>
              <a:cs typeface="Arial"/>
            </a:endParaRPr>
          </a:p>
          <a:p>
            <a:pPr marL="514350" indent="-514350" algn="l" rt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Pathogenicity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: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The capacity of the agent to cause disease in the infected host</a:t>
            </a:r>
            <a:r>
              <a:rPr lang="en-US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205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Infectious Agent :</a:t>
            </a:r>
            <a:r>
              <a:rPr lang="en-GB" sz="4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Characteristics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6.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Virulence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: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Refers to the severity of the disease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 7.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Infectivity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:</a:t>
            </a:r>
            <a:r>
              <a:rPr lang="en-US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The capacity of an agent to produce infection or </a:t>
            </a:r>
            <a:r>
              <a:rPr lang="en-US" dirty="0" smtClean="0">
                <a:latin typeface="Times New Roman"/>
                <a:ea typeface="Times New Roman"/>
              </a:rPr>
              <a:t>disease</a:t>
            </a: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 8.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Tissue 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selectivity</a:t>
            </a:r>
            <a:r>
              <a:rPr lang="en-US" dirty="0"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 9.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Host 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selectivity</a:t>
            </a:r>
            <a:r>
              <a:rPr lang="en-US" dirty="0"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ea typeface="Times New Roman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 10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Toxicity</a:t>
            </a:r>
            <a:r>
              <a:rPr lang="en-US" b="1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:</a:t>
            </a:r>
            <a:r>
              <a:rPr lang="en-US">
                <a:latin typeface="Times New Roman"/>
                <a:ea typeface="Times New Roman"/>
                <a:cs typeface="Arial"/>
              </a:rPr>
              <a:t> </a:t>
            </a:r>
            <a:r>
              <a:rPr lang="en-US">
                <a:latin typeface="Times New Roman"/>
                <a:ea typeface="Times New Roman"/>
              </a:rPr>
              <a:t>The capacity of the agent to produce a toxin or poison.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435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Reservoir: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l" rtl="0">
              <a:lnSpc>
                <a:spcPct val="115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natural habitat in which an agent  lives, grows and multiplies.</a:t>
            </a:r>
            <a:endParaRPr lang="en-US" sz="2400" dirty="0">
              <a:solidFill>
                <a:srgbClr val="C00000"/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Human</a:t>
            </a:r>
            <a:r>
              <a:rPr lang="en-US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dirty="0">
                <a:latin typeface="Times New Roman"/>
                <a:ea typeface="Times New Roman"/>
                <a:cs typeface="Arial"/>
              </a:rPr>
              <a:t>- persons with symptomatic illness, or may be unapparent or chronic   carriers. </a:t>
            </a:r>
            <a:endParaRPr lang="en-US" sz="2400" dirty="0"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Animal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- cows, pigs, sheep, raccoons, bats, dogs,  cats, birds, rodents etc.</a:t>
            </a:r>
            <a:endParaRPr lang="en-US" sz="2400" dirty="0"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Environmental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- plants, water, food and soil.  </a:t>
            </a:r>
            <a:endParaRPr lang="en-US" sz="2400" dirty="0">
              <a:ea typeface="Times New Roman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499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Portal of Exit: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l" rtl="0">
              <a:lnSpc>
                <a:spcPct val="115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Path </a:t>
            </a:r>
            <a:r>
              <a:rPr lang="en-US" b="1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by which an agent leaves its human or animal source host</a:t>
            </a:r>
            <a:r>
              <a:rPr lang="en-US" dirty="0">
                <a:solidFill>
                  <a:srgbClr val="C00000"/>
                </a:solidFill>
                <a:latin typeface="Times New Roman"/>
                <a:ea typeface="Times New Roman"/>
                <a:cs typeface="Arial"/>
              </a:rPr>
              <a:t>.</a:t>
            </a:r>
            <a:endParaRPr lang="en-US" sz="2400" dirty="0">
              <a:solidFill>
                <a:srgbClr val="C00000"/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Respiratory tract                                                     </a:t>
            </a:r>
            <a:endParaRPr lang="en-US" sz="2400" b="1" dirty="0">
              <a:solidFill>
                <a:srgbClr val="00B0F0"/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Urine                                                                       </a:t>
            </a:r>
            <a:endParaRPr lang="en-US" sz="2400" b="1" dirty="0">
              <a:solidFill>
                <a:srgbClr val="00B0F0"/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Feces                                                                      </a:t>
            </a:r>
            <a:endParaRPr lang="en-US" sz="2400" b="1" dirty="0">
              <a:solidFill>
                <a:srgbClr val="00B0F0"/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Conjunctiva                                                             </a:t>
            </a:r>
            <a:endParaRPr lang="en-US" sz="2400" b="1" dirty="0">
              <a:solidFill>
                <a:srgbClr val="00B0F0"/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Skin lesions                                                             </a:t>
            </a:r>
            <a:endParaRPr lang="en-US" sz="2400" b="1" dirty="0">
              <a:solidFill>
                <a:srgbClr val="00B0F0"/>
              </a:solidFill>
              <a:ea typeface="Times New Roman"/>
              <a:cs typeface="Arial"/>
            </a:endParaRPr>
          </a:p>
          <a:p>
            <a:pPr lvl="0" algn="l" rtl="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</a:pPr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  <a:cs typeface="Arial"/>
              </a:rPr>
              <a:t>Percutaneous                                                         </a:t>
            </a:r>
            <a:endParaRPr lang="en-US" sz="2400" b="1" dirty="0">
              <a:solidFill>
                <a:srgbClr val="00B0F0"/>
              </a:solidFill>
              <a:ea typeface="Times New Roman"/>
              <a:cs typeface="Arial"/>
            </a:endParaRPr>
          </a:p>
          <a:p>
            <a:pPr algn="l" rtl="0"/>
            <a:r>
              <a:rPr lang="en-US" b="1" dirty="0">
                <a:solidFill>
                  <a:srgbClr val="00B0F0"/>
                </a:solidFill>
                <a:latin typeface="Times New Roman"/>
                <a:ea typeface="Times New Roman"/>
              </a:rPr>
              <a:t>Placental 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The modes of Transmission </a:t>
            </a:r>
            <a:r>
              <a:rPr lang="en-GB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en-US" sz="3600" dirty="0">
                <a:ea typeface="Times New Roman"/>
                <a:cs typeface="Arial"/>
              </a:rPr>
              <a:t/>
            </a:r>
            <a:br>
              <a:rPr lang="en-US" sz="3600" dirty="0">
                <a:ea typeface="Times New Roman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 smtClean="0">
                <a:latin typeface="Times New Roman"/>
                <a:ea typeface="Times New Roman"/>
                <a:cs typeface="Arial"/>
              </a:rPr>
              <a:t>It </a:t>
            </a:r>
            <a:r>
              <a:rPr lang="en-US" sz="4000" dirty="0">
                <a:latin typeface="Times New Roman"/>
                <a:ea typeface="Times New Roman"/>
                <a:cs typeface="Arial"/>
              </a:rPr>
              <a:t>is the means by which the infectious agent which cause the disease transferred to a susceptible </a:t>
            </a:r>
            <a:r>
              <a:rPr lang="en-US" sz="4000" dirty="0" smtClean="0">
                <a:latin typeface="Times New Roman"/>
                <a:ea typeface="Times New Roman"/>
                <a:cs typeface="Arial"/>
              </a:rPr>
              <a:t>host</a:t>
            </a:r>
            <a:r>
              <a:rPr lang="en-GB" sz="4000" dirty="0" smtClean="0">
                <a:latin typeface="Times New Roman"/>
                <a:ea typeface="Times New Roman"/>
                <a:cs typeface="Arial"/>
              </a:rPr>
              <a:t>.</a:t>
            </a:r>
            <a:endParaRPr lang="en-US" dirty="0">
              <a:ea typeface="Times New Roman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92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131</TotalTime>
  <Words>474</Words>
  <Application>Microsoft Office PowerPoint</Application>
  <PresentationFormat>عرض على الشاشة (3:4)‏</PresentationFormat>
  <Paragraphs>55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انقلاب</vt:lpstr>
      <vt:lpstr>Communicable Diseases</vt:lpstr>
      <vt:lpstr>Communicable Diseases</vt:lpstr>
      <vt:lpstr>Epidemiology of Communicable Diseases </vt:lpstr>
      <vt:lpstr>عرض تقديمي في PowerPoint</vt:lpstr>
      <vt:lpstr>Infectious Agent :Characteristics</vt:lpstr>
      <vt:lpstr>Infectious Agent :Characteristics</vt:lpstr>
      <vt:lpstr>Reservoir:</vt:lpstr>
      <vt:lpstr>Portal of Exit:</vt:lpstr>
      <vt:lpstr>The modes of Transmission   </vt:lpstr>
      <vt:lpstr>Means of Transmission    </vt:lpstr>
      <vt:lpstr>Portal of entry :</vt:lpstr>
      <vt:lpstr>Susceptible Host </vt:lpstr>
      <vt:lpstr>factors make a person more susceptible to disease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NURSING</dc:creator>
  <cp:lastModifiedBy>NURSING</cp:lastModifiedBy>
  <cp:revision>13</cp:revision>
  <dcterms:created xsi:type="dcterms:W3CDTF">2006-08-16T00:00:00Z</dcterms:created>
  <dcterms:modified xsi:type="dcterms:W3CDTF">2018-04-17T13:49:55Z</dcterms:modified>
</cp:coreProperties>
</file>