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571999" y="2708476"/>
            <a:ext cx="3657601" cy="170216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ea typeface="Calibri"/>
              </a:rPr>
              <a:t>Disease Control</a:t>
            </a:r>
            <a:endParaRPr lang="ar-IQ" sz="40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Dr.Selman</a:t>
            </a:r>
            <a:r>
              <a:rPr lang="en-US" dirty="0" smtClean="0"/>
              <a:t> Al-</a:t>
            </a:r>
            <a:r>
              <a:rPr lang="en-US" dirty="0" err="1" smtClean="0"/>
              <a:t>kerety</a:t>
            </a:r>
            <a:endParaRPr lang="ar-IQ" dirty="0"/>
          </a:p>
        </p:txBody>
      </p:sp>
      <p:pic>
        <p:nvPicPr>
          <p:cNvPr id="4" name="Picture 2" descr="E:\شعار كليتن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27051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762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1371600"/>
            <a:ext cx="7024744" cy="801136"/>
          </a:xfrm>
        </p:spPr>
        <p:txBody>
          <a:bodyPr>
            <a:normAutofit fontScale="90000"/>
          </a:bodyPr>
          <a:lstStyle/>
          <a:p>
            <a:pPr marL="342900" lvl="0" indent="-342900" rt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>
                <a:latin typeface="Times New Roman"/>
                <a:ea typeface="Calibri"/>
                <a:cs typeface="Arial"/>
              </a:rPr>
              <a:t/>
            </a:r>
            <a:br>
              <a:rPr lang="en-US" b="1" dirty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solidFill>
                  <a:srgbClr val="00B0F0"/>
                </a:solidFill>
                <a:ea typeface="Calibri"/>
                <a:cs typeface="Arial"/>
              </a:rPr>
              <a:t>Primary </a:t>
            </a:r>
            <a:r>
              <a:rPr lang="en-US" b="1" dirty="0">
                <a:solidFill>
                  <a:srgbClr val="00B0F0"/>
                </a:solidFill>
                <a:ea typeface="Calibri"/>
                <a:cs typeface="Arial"/>
              </a:rPr>
              <a:t>prevention</a:t>
            </a:r>
            <a:br>
              <a:rPr lang="en-US" b="1" dirty="0">
                <a:solidFill>
                  <a:srgbClr val="00B0F0"/>
                </a:solidFill>
                <a:ea typeface="Calibri"/>
                <a:cs typeface="Arial"/>
              </a:rPr>
            </a:b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648200"/>
          </a:xfrm>
        </p:spPr>
        <p:txBody>
          <a:bodyPr>
            <a:normAutofit fontScale="70000" lnSpcReduction="20000"/>
          </a:bodyPr>
          <a:lstStyle/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b="1" dirty="0" smtClean="0">
                <a:latin typeface="Times New Roman"/>
                <a:ea typeface="Calibri"/>
                <a:cs typeface="Arial"/>
              </a:rPr>
              <a:t>B. Risk </a:t>
            </a:r>
            <a:r>
              <a:rPr lang="en-US" sz="3200" b="1" dirty="0">
                <a:latin typeface="Times New Roman"/>
                <a:ea typeface="Calibri"/>
                <a:cs typeface="Arial"/>
              </a:rPr>
              <a:t>factor modification through screen for risk factors and educate Public regarding risk factors:</a:t>
            </a:r>
            <a:endParaRPr lang="en-US" sz="3200" b="1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3200" dirty="0">
                <a:latin typeface="Times New Roman"/>
                <a:ea typeface="Calibri"/>
                <a:cs typeface="Arial"/>
              </a:rPr>
              <a:t>Quit smoking and prevent initiation of smoking by educate non-smoking about the hazard of smoking and promote non-smoking polices .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3200" dirty="0">
                <a:latin typeface="Times New Roman"/>
                <a:ea typeface="Calibri"/>
                <a:cs typeface="Arial"/>
              </a:rPr>
              <a:t>Decrease dietary  intake of saturated fats, cholesterol, sodium , and alcohol.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3200" dirty="0">
                <a:latin typeface="Times New Roman"/>
                <a:ea typeface="Calibri"/>
                <a:cs typeface="Arial"/>
              </a:rPr>
              <a:t>Identify and treat existing health problems that are risk factors for chronic illness ( hypertension , obesity )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3200" dirty="0">
                <a:latin typeface="Times New Roman"/>
                <a:ea typeface="Calibri"/>
                <a:cs typeface="Arial"/>
              </a:rPr>
              <a:t>Eliminate environmental pollutions contributing to chronic conditions through educate public about pollutions. 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endParaRPr lang="en-US" b="1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1071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1371600"/>
            <a:ext cx="7024744" cy="801136"/>
          </a:xfrm>
        </p:spPr>
        <p:txBody>
          <a:bodyPr>
            <a:normAutofit fontScale="90000"/>
          </a:bodyPr>
          <a:lstStyle/>
          <a:p>
            <a:pPr marL="342900" lvl="0" indent="-342900" rt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>
                <a:latin typeface="Times New Roman"/>
                <a:ea typeface="Calibri"/>
                <a:cs typeface="Arial"/>
              </a:rPr>
              <a:t/>
            </a:r>
            <a:br>
              <a:rPr lang="en-US" b="1" dirty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solidFill>
                  <a:srgbClr val="00B0F0"/>
                </a:solidFill>
                <a:ea typeface="Calibri"/>
                <a:cs typeface="Arial"/>
              </a:rPr>
              <a:t>Primary </a:t>
            </a:r>
            <a:r>
              <a:rPr lang="en-US" b="1" dirty="0">
                <a:solidFill>
                  <a:srgbClr val="00B0F0"/>
                </a:solidFill>
                <a:ea typeface="Calibri"/>
                <a:cs typeface="Arial"/>
              </a:rPr>
              <a:t>prevention</a:t>
            </a:r>
            <a:br>
              <a:rPr lang="en-US" b="1" dirty="0">
                <a:solidFill>
                  <a:srgbClr val="00B0F0"/>
                </a:solidFill>
                <a:ea typeface="Calibri"/>
                <a:cs typeface="Arial"/>
              </a:rPr>
            </a:b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724400"/>
          </a:xfrm>
        </p:spPr>
        <p:txBody>
          <a:bodyPr>
            <a:normAutofit fontScale="85000" lnSpcReduction="20000"/>
          </a:bodyPr>
          <a:lstStyle/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dirty="0" smtClean="0">
                <a:latin typeface="Times New Roman"/>
                <a:ea typeface="Calibri"/>
                <a:cs typeface="Arial"/>
              </a:rPr>
              <a:t>5. Decrease </a:t>
            </a:r>
            <a:r>
              <a:rPr lang="en-US" sz="3200" dirty="0">
                <a:latin typeface="Times New Roman"/>
                <a:ea typeface="Calibri"/>
                <a:cs typeface="Arial"/>
              </a:rPr>
              <a:t>exposure to sources of radiation ( x-ray , sunlight ) through educate about risk radiation and encourage use of sunscreen and protective clothing .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dirty="0" smtClean="0">
                <a:latin typeface="Times New Roman"/>
                <a:ea typeface="Calibri"/>
                <a:cs typeface="Arial"/>
              </a:rPr>
              <a:t>6. Eliminate </a:t>
            </a:r>
            <a:r>
              <a:rPr lang="en-US" sz="3200" dirty="0">
                <a:latin typeface="Times New Roman"/>
                <a:ea typeface="Calibri"/>
                <a:cs typeface="Arial"/>
              </a:rPr>
              <a:t>occupational exposure to hazardous substances . 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dirty="0" smtClean="0">
                <a:latin typeface="Times New Roman"/>
                <a:ea typeface="Calibri"/>
                <a:cs typeface="Arial"/>
              </a:rPr>
              <a:t>7. Prevent </a:t>
            </a:r>
            <a:r>
              <a:rPr lang="en-US" sz="3200" dirty="0">
                <a:latin typeface="Times New Roman"/>
                <a:ea typeface="Calibri"/>
                <a:cs typeface="Arial"/>
              </a:rPr>
              <a:t>occupational and sports injuries .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dirty="0" smtClean="0">
                <a:latin typeface="Times New Roman"/>
                <a:ea typeface="Calibri"/>
                <a:cs typeface="Arial"/>
              </a:rPr>
              <a:t>8. Prevent </a:t>
            </a:r>
            <a:r>
              <a:rPr lang="en-US" sz="3200" dirty="0">
                <a:latin typeface="Times New Roman"/>
                <a:ea typeface="Calibri"/>
                <a:cs typeface="Arial"/>
              </a:rPr>
              <a:t>caretaker injuries .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dirty="0" smtClean="0">
                <a:latin typeface="Times New Roman"/>
                <a:ea typeface="Calibri"/>
                <a:cs typeface="Arial"/>
              </a:rPr>
              <a:t>9. Eliminate </a:t>
            </a:r>
            <a:r>
              <a:rPr lang="en-US" sz="3200" dirty="0">
                <a:latin typeface="Times New Roman"/>
                <a:ea typeface="Calibri"/>
                <a:cs typeface="Arial"/>
              </a:rPr>
              <a:t>or modify effects of emotional stress. Avoid stressful situations when possible. 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endParaRPr lang="en-US" b="1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8949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1371600"/>
            <a:ext cx="7024744" cy="801136"/>
          </a:xfrm>
        </p:spPr>
        <p:txBody>
          <a:bodyPr>
            <a:normAutofit fontScale="90000"/>
          </a:bodyPr>
          <a:lstStyle/>
          <a:p>
            <a:pPr marL="342900" lvl="0" indent="-342900" rt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>
                <a:latin typeface="Times New Roman"/>
                <a:ea typeface="Calibri"/>
                <a:cs typeface="Arial"/>
              </a:rPr>
              <a:t/>
            </a:r>
            <a:br>
              <a:rPr lang="en-US" b="1" dirty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solidFill>
                  <a:srgbClr val="00B0F0"/>
                </a:solidFill>
                <a:ea typeface="Calibri"/>
                <a:cs typeface="Arial"/>
              </a:rPr>
              <a:t>Secondary </a:t>
            </a:r>
            <a:r>
              <a:rPr lang="en-US" b="1" dirty="0">
                <a:solidFill>
                  <a:srgbClr val="00B0F0"/>
                </a:solidFill>
                <a:ea typeface="Calibri"/>
                <a:cs typeface="Arial"/>
              </a:rPr>
              <a:t>prevention</a:t>
            </a:r>
            <a:br>
              <a:rPr lang="en-US" b="1" dirty="0">
                <a:solidFill>
                  <a:srgbClr val="00B0F0"/>
                </a:solidFill>
                <a:ea typeface="Calibri"/>
                <a:cs typeface="Arial"/>
              </a:rPr>
            </a:b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800600"/>
          </a:xfrm>
        </p:spPr>
        <p:txBody>
          <a:bodyPr>
            <a:normAutofit fontScale="77500" lnSpcReduction="20000"/>
          </a:bodyPr>
          <a:lstStyle/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  <a:tabLst>
                <a:tab pos="4495800" algn="l"/>
              </a:tabLst>
            </a:pPr>
            <a:r>
              <a:rPr lang="en-US" sz="3200" dirty="0">
                <a:latin typeface="Times New Roman"/>
                <a:ea typeface="Calibri"/>
                <a:cs typeface="Arial"/>
              </a:rPr>
              <a:t>Screening 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  <a:tabLst>
                <a:tab pos="4495800" algn="l"/>
              </a:tabLst>
            </a:pPr>
            <a:r>
              <a:rPr lang="en-US" sz="3200" dirty="0" smtClean="0">
                <a:latin typeface="Times New Roman"/>
                <a:ea typeface="Calibri"/>
                <a:cs typeface="Arial"/>
              </a:rPr>
              <a:t>Early </a:t>
            </a:r>
            <a:r>
              <a:rPr lang="en-US" sz="3200" dirty="0">
                <a:latin typeface="Times New Roman"/>
                <a:ea typeface="Calibri"/>
                <a:cs typeface="Arial"/>
              </a:rPr>
              <a:t>diagnosis 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  <a:tabLst>
                <a:tab pos="4495800" algn="l"/>
              </a:tabLst>
            </a:pPr>
            <a:r>
              <a:rPr lang="en-US" sz="3200" dirty="0">
                <a:latin typeface="Times New Roman"/>
                <a:ea typeface="Calibri"/>
                <a:cs typeface="Arial"/>
              </a:rPr>
              <a:t>Prompt </a:t>
            </a:r>
            <a:r>
              <a:rPr lang="en-US" sz="3200" dirty="0" smtClean="0">
                <a:latin typeface="Times New Roman"/>
                <a:ea typeface="Calibri"/>
                <a:cs typeface="Arial"/>
              </a:rPr>
              <a:t>treatment:- 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495800" algn="l"/>
              </a:tabLst>
            </a:pPr>
            <a:r>
              <a:rPr lang="en-US" sz="3200" dirty="0">
                <a:latin typeface="Times New Roman"/>
                <a:ea typeface="Calibri"/>
                <a:cs typeface="Arial"/>
              </a:rPr>
              <a:t>Stabilize condition as soon as possible. 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495800" algn="l"/>
              </a:tabLst>
            </a:pPr>
            <a:r>
              <a:rPr lang="en-US" sz="3200" dirty="0">
                <a:latin typeface="Times New Roman"/>
                <a:ea typeface="Calibri"/>
                <a:cs typeface="Arial"/>
              </a:rPr>
              <a:t>Establish treatment regimen 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495800" algn="l"/>
              </a:tabLst>
            </a:pPr>
            <a:r>
              <a:rPr lang="en-US" sz="3200" dirty="0" smtClean="0">
                <a:latin typeface="Times New Roman"/>
                <a:ea typeface="Calibri"/>
                <a:cs typeface="Arial"/>
              </a:rPr>
              <a:t>Prompt </a:t>
            </a:r>
            <a:r>
              <a:rPr lang="en-US" sz="3200" dirty="0">
                <a:latin typeface="Times New Roman"/>
                <a:ea typeface="Calibri"/>
                <a:cs typeface="Arial"/>
              </a:rPr>
              <a:t>self-management </a:t>
            </a:r>
            <a:endParaRPr lang="en-US" sz="3200" dirty="0" smtClean="0">
              <a:latin typeface="Times New Roman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495800" algn="l"/>
              </a:tabLst>
            </a:pPr>
            <a:r>
              <a:rPr lang="en-US" sz="3200" dirty="0" smtClean="0">
                <a:latin typeface="Times New Roman"/>
                <a:ea typeface="Calibri"/>
                <a:cs typeface="Arial"/>
              </a:rPr>
              <a:t>Prevent </a:t>
            </a:r>
            <a:r>
              <a:rPr lang="en-US" sz="3200" dirty="0">
                <a:latin typeface="Times New Roman"/>
                <a:ea typeface="Calibri"/>
                <a:cs typeface="Arial"/>
              </a:rPr>
              <a:t>disease progression through monitor therapeutic effects of treatment (e.g. monitor side effects and refer for follow-up as needed ).   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endParaRPr lang="en-US" b="1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1640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1371600"/>
            <a:ext cx="7024744" cy="801136"/>
          </a:xfrm>
        </p:spPr>
        <p:txBody>
          <a:bodyPr>
            <a:normAutofit fontScale="90000"/>
          </a:bodyPr>
          <a:lstStyle/>
          <a:p>
            <a:pPr marL="342900" lvl="0" indent="-342900" rt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>
                <a:latin typeface="Times New Roman"/>
                <a:ea typeface="Calibri"/>
                <a:cs typeface="Arial"/>
              </a:rPr>
              <a:t/>
            </a:r>
            <a:br>
              <a:rPr lang="en-US" b="1" dirty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solidFill>
                  <a:srgbClr val="00B0F0"/>
                </a:solidFill>
                <a:ea typeface="Calibri"/>
                <a:cs typeface="Arial"/>
              </a:rPr>
              <a:t>Tertiary </a:t>
            </a:r>
            <a:r>
              <a:rPr lang="en-US" b="1" dirty="0">
                <a:solidFill>
                  <a:srgbClr val="00B0F0"/>
                </a:solidFill>
                <a:ea typeface="Calibri"/>
                <a:cs typeface="Arial"/>
              </a:rPr>
              <a:t>prevention</a:t>
            </a:r>
            <a:br>
              <a:rPr lang="en-US" b="1" dirty="0">
                <a:solidFill>
                  <a:srgbClr val="00B0F0"/>
                </a:solidFill>
                <a:ea typeface="Calibri"/>
                <a:cs typeface="Arial"/>
              </a:rPr>
            </a:b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800600"/>
          </a:xfrm>
        </p:spPr>
        <p:txBody>
          <a:bodyPr>
            <a:normAutofit fontScale="85000" lnSpcReduction="20000"/>
          </a:bodyPr>
          <a:lstStyle/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  <a:tabLst>
                <a:tab pos="4495800" algn="l"/>
              </a:tabLst>
            </a:pPr>
            <a:r>
              <a:rPr lang="en-US" sz="3200" dirty="0">
                <a:latin typeface="Times New Roman"/>
                <a:ea typeface="Calibri"/>
                <a:cs typeface="Arial"/>
              </a:rPr>
              <a:t>Prevent further loss of function in affected systems. Decrease risk factors for recurrence , exacerbation, or development of crises ( e.g. motivate client to comply with treatment regimen ).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  <a:tabLst>
                <a:tab pos="4495800" algn="l"/>
              </a:tabLst>
            </a:pPr>
            <a:r>
              <a:rPr lang="en-US" sz="3200" dirty="0">
                <a:latin typeface="Times New Roman"/>
                <a:ea typeface="Calibri"/>
                <a:cs typeface="Arial"/>
              </a:rPr>
              <a:t>Prevent loss of function in unaffected systems. 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  <a:tabLst>
                <a:tab pos="4495800" algn="l"/>
              </a:tabLst>
            </a:pPr>
            <a:r>
              <a:rPr lang="en-US" sz="3200" dirty="0" smtClean="0">
                <a:latin typeface="Times New Roman"/>
                <a:ea typeface="Calibri"/>
                <a:cs typeface="Arial"/>
              </a:rPr>
              <a:t>Restore </a:t>
            </a:r>
            <a:r>
              <a:rPr lang="en-US" sz="3200" dirty="0">
                <a:latin typeface="Times New Roman"/>
                <a:ea typeface="Calibri"/>
                <a:cs typeface="Arial"/>
              </a:rPr>
              <a:t>function 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  <a:tabLst>
                <a:tab pos="4495800" algn="l"/>
              </a:tabLst>
            </a:pPr>
            <a:r>
              <a:rPr lang="en-US" sz="3200" dirty="0">
                <a:latin typeface="Times New Roman"/>
                <a:ea typeface="Calibri"/>
                <a:cs typeface="Arial"/>
              </a:rPr>
              <a:t>Monitor health status and identify changes in client situation that effect health.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  <a:tabLst>
                <a:tab pos="4495800" algn="l"/>
              </a:tabLst>
            </a:pPr>
            <a:r>
              <a:rPr lang="en-US" sz="3200" dirty="0">
                <a:latin typeface="Times New Roman"/>
                <a:ea typeface="Calibri"/>
                <a:cs typeface="Arial"/>
              </a:rPr>
              <a:t>Promote adjustment . 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endParaRPr lang="en-US" b="1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2790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286000" y="2367171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" lvl="0" algn="ctr" rtl="1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n-US" sz="6600" b="1" dirty="0">
                <a:solidFill>
                  <a:srgbClr val="FF0000"/>
                </a:solidFill>
              </a:rPr>
              <a:t>THANK YOU </a:t>
            </a:r>
            <a:endParaRPr lang="ar-IQ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39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>Disease </a:t>
            </a:r>
            <a:r>
              <a:rPr lang="en-US" b="1" dirty="0">
                <a:latin typeface="Times New Roman"/>
                <a:ea typeface="Calibri"/>
                <a:cs typeface="Arial"/>
              </a:rPr>
              <a:t>Control </a:t>
            </a:r>
            <a:r>
              <a:rPr lang="en-US" sz="2400" dirty="0">
                <a:latin typeface="Calibri"/>
                <a:ea typeface="Calibri"/>
                <a:cs typeface="Arial"/>
              </a:rPr>
              <a:t/>
            </a:r>
            <a:br>
              <a:rPr lang="en-US" sz="2400" dirty="0"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/>
          <a:lstStyle/>
          <a:p>
            <a:pPr algn="l" rtl="0"/>
            <a:r>
              <a:rPr lang="en-US" b="1" dirty="0"/>
              <a:t>Control term : </a:t>
            </a:r>
            <a:r>
              <a:rPr lang="en-US" dirty="0"/>
              <a:t>disease ceased to be threat public health .</a:t>
            </a:r>
          </a:p>
          <a:p>
            <a:pPr algn="l" rtl="0"/>
            <a:r>
              <a:rPr lang="en-US" b="1" dirty="0"/>
              <a:t>Control programs </a:t>
            </a:r>
            <a:r>
              <a:rPr lang="en-US" dirty="0"/>
              <a:t>are aimed at reducing incidence and prevalence of communicable and non-communicable diseases through application of preventive procedure for purpose of disease transmission control 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1507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Times New Roman"/>
                <a:ea typeface="Calibri"/>
                <a:cs typeface="Arial"/>
              </a:rPr>
              <a:t>Control of communicable disease</a:t>
            </a:r>
            <a:r>
              <a:rPr lang="en-US" sz="3200" dirty="0">
                <a:latin typeface="Calibri"/>
                <a:ea typeface="Calibri"/>
                <a:cs typeface="Arial"/>
              </a:rPr>
              <a:t/>
            </a:r>
            <a:br>
              <a:rPr lang="en-US" sz="3200" dirty="0"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Wingdings"/>
              <a:buChar char=""/>
            </a:pPr>
            <a:r>
              <a:rPr lang="en-US" sz="3200" b="1" dirty="0">
                <a:ea typeface="Calibri"/>
                <a:cs typeface="Arial"/>
              </a:rPr>
              <a:t>Primary </a:t>
            </a:r>
            <a:r>
              <a:rPr lang="en-US" sz="3200" b="1" dirty="0" smtClean="0">
                <a:ea typeface="Calibri"/>
                <a:cs typeface="Arial"/>
              </a:rPr>
              <a:t>prevention</a:t>
            </a: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Wingdings"/>
              <a:buChar char=""/>
            </a:pPr>
            <a:r>
              <a:rPr lang="en-US" sz="3200" b="1" dirty="0" smtClean="0">
                <a:ea typeface="Calibri"/>
                <a:cs typeface="Arial"/>
              </a:rPr>
              <a:t>Secondary prevention</a:t>
            </a: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Wingdings"/>
              <a:buChar char=""/>
            </a:pPr>
            <a:r>
              <a:rPr lang="en-US" sz="3200" b="1" dirty="0" smtClean="0">
                <a:ea typeface="Calibri"/>
                <a:cs typeface="Arial"/>
              </a:rPr>
              <a:t>Tertiary Prevention </a:t>
            </a:r>
            <a:endParaRPr lang="en-US" sz="3200" b="1" dirty="0">
              <a:ea typeface="Calibri"/>
              <a:cs typeface="Arial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1865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1371600"/>
            <a:ext cx="7024744" cy="801136"/>
          </a:xfrm>
        </p:spPr>
        <p:txBody>
          <a:bodyPr>
            <a:normAutofit fontScale="90000"/>
          </a:bodyPr>
          <a:lstStyle/>
          <a:p>
            <a:pPr marL="342900" lvl="0" indent="-342900" rt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>
                <a:latin typeface="Times New Roman"/>
                <a:ea typeface="Calibri"/>
                <a:cs typeface="Arial"/>
              </a:rPr>
              <a:t/>
            </a:r>
            <a:br>
              <a:rPr lang="en-US" b="1" dirty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solidFill>
                  <a:srgbClr val="00B0F0"/>
                </a:solidFill>
                <a:ea typeface="Calibri"/>
                <a:cs typeface="Arial"/>
              </a:rPr>
              <a:t>Primary </a:t>
            </a:r>
            <a:r>
              <a:rPr lang="en-US" b="1" dirty="0">
                <a:solidFill>
                  <a:srgbClr val="00B0F0"/>
                </a:solidFill>
                <a:ea typeface="Calibri"/>
                <a:cs typeface="Arial"/>
              </a:rPr>
              <a:t>prevention</a:t>
            </a:r>
            <a:br>
              <a:rPr lang="en-US" b="1" dirty="0">
                <a:solidFill>
                  <a:srgbClr val="00B0F0"/>
                </a:solidFill>
                <a:ea typeface="Calibri"/>
                <a:cs typeface="Arial"/>
              </a:rPr>
            </a:b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4419600"/>
          </a:xfrm>
        </p:spPr>
        <p:txBody>
          <a:bodyPr>
            <a:normAutofit/>
          </a:bodyPr>
          <a:lstStyle/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b="1" dirty="0" smtClean="0">
                <a:latin typeface="Times New Roman"/>
                <a:ea typeface="Calibri"/>
                <a:cs typeface="Arial"/>
              </a:rPr>
              <a:t>A. Immunization </a:t>
            </a:r>
            <a:endParaRPr lang="en-US" b="1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en-US" sz="3200" dirty="0">
                <a:latin typeface="Times New Roman"/>
                <a:ea typeface="Calibri"/>
                <a:cs typeface="Arial"/>
              </a:rPr>
              <a:t>Educate clients regarding the need for immunizations</a:t>
            </a:r>
            <a:r>
              <a:rPr lang="ar-IQ" sz="3200" b="1" dirty="0">
                <a:latin typeface="Calibri"/>
                <a:ea typeface="Calibri"/>
                <a:cs typeface="Times New Roman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en-US" sz="3200" dirty="0">
                <a:latin typeface="Times New Roman"/>
                <a:ea typeface="Calibri"/>
                <a:cs typeface="Arial"/>
              </a:rPr>
              <a:t>Provide immunization services 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b="1" dirty="0" smtClean="0">
                <a:latin typeface="Times New Roman"/>
                <a:ea typeface="Calibri"/>
                <a:cs typeface="Arial"/>
              </a:rPr>
              <a:t>B. Contact </a:t>
            </a:r>
            <a:r>
              <a:rPr lang="en-US" sz="3200" b="1" dirty="0">
                <a:latin typeface="Times New Roman"/>
                <a:ea typeface="Calibri"/>
                <a:cs typeface="Arial"/>
              </a:rPr>
              <a:t>notification </a:t>
            </a:r>
            <a:endParaRPr lang="en-US" b="1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043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1371600"/>
            <a:ext cx="7024744" cy="801136"/>
          </a:xfrm>
        </p:spPr>
        <p:txBody>
          <a:bodyPr>
            <a:normAutofit fontScale="90000"/>
          </a:bodyPr>
          <a:lstStyle/>
          <a:p>
            <a:pPr marL="342900" lvl="0" indent="-342900" rt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>
                <a:latin typeface="Times New Roman"/>
                <a:ea typeface="Calibri"/>
                <a:cs typeface="Arial"/>
              </a:rPr>
              <a:t/>
            </a:r>
            <a:br>
              <a:rPr lang="en-US" b="1" dirty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solidFill>
                  <a:srgbClr val="00B0F0"/>
                </a:solidFill>
                <a:ea typeface="Calibri"/>
                <a:cs typeface="Arial"/>
              </a:rPr>
              <a:t>Primary </a:t>
            </a:r>
            <a:r>
              <a:rPr lang="en-US" b="1" dirty="0">
                <a:solidFill>
                  <a:srgbClr val="00B0F0"/>
                </a:solidFill>
                <a:ea typeface="Calibri"/>
                <a:cs typeface="Arial"/>
              </a:rPr>
              <a:t>prevention</a:t>
            </a:r>
            <a:br>
              <a:rPr lang="en-US" b="1" dirty="0">
                <a:solidFill>
                  <a:srgbClr val="00B0F0"/>
                </a:solidFill>
                <a:ea typeface="Calibri"/>
                <a:cs typeface="Arial"/>
              </a:rPr>
            </a:b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724400"/>
          </a:xfrm>
        </p:spPr>
        <p:txBody>
          <a:bodyPr>
            <a:normAutofit/>
          </a:bodyPr>
          <a:lstStyle/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dirty="0" smtClean="0">
                <a:latin typeface="Times New Roman"/>
                <a:ea typeface="Calibri"/>
                <a:cs typeface="Arial"/>
              </a:rPr>
              <a:t>C. Post </a:t>
            </a:r>
            <a:r>
              <a:rPr lang="en-US" sz="3200" dirty="0">
                <a:latin typeface="Times New Roman"/>
                <a:ea typeface="Calibri"/>
                <a:cs typeface="Arial"/>
              </a:rPr>
              <a:t>exposure prophylaxis ( refer client for post exposure prophylaxis service as needed and monitor for adverse effects )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dirty="0" smtClean="0">
                <a:latin typeface="Times New Roman"/>
                <a:ea typeface="Calibri"/>
                <a:cs typeface="Arial"/>
              </a:rPr>
              <a:t>D. Other </a:t>
            </a:r>
            <a:r>
              <a:rPr lang="en-US" sz="3200" dirty="0">
                <a:latin typeface="Times New Roman"/>
                <a:ea typeface="Calibri"/>
                <a:cs typeface="Arial"/>
              </a:rPr>
              <a:t>primary prevention measures (e.g. adequate nutrition , rest , educate about standard precaution, adequate sanitation , etc.)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dirty="0" smtClean="0">
                <a:latin typeface="Times New Roman"/>
                <a:ea typeface="Calibri"/>
                <a:cs typeface="Arial"/>
              </a:rPr>
              <a:t>E. Pandemic </a:t>
            </a:r>
            <a:r>
              <a:rPr lang="en-US" sz="3200" dirty="0">
                <a:latin typeface="Times New Roman"/>
                <a:ea typeface="Calibri"/>
                <a:cs typeface="Arial"/>
              </a:rPr>
              <a:t>and bioterrorism preparedness.</a:t>
            </a:r>
            <a:endParaRPr lang="en-US" sz="32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455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1371600"/>
            <a:ext cx="7024744" cy="801136"/>
          </a:xfrm>
        </p:spPr>
        <p:txBody>
          <a:bodyPr>
            <a:normAutofit fontScale="90000"/>
          </a:bodyPr>
          <a:lstStyle/>
          <a:p>
            <a:pPr marL="342900" lvl="0" indent="-342900" rt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>
                <a:latin typeface="Times New Roman"/>
                <a:ea typeface="Calibri"/>
                <a:cs typeface="Arial"/>
              </a:rPr>
              <a:t/>
            </a:r>
            <a:br>
              <a:rPr lang="en-US" b="1" dirty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solidFill>
                  <a:srgbClr val="00B0F0"/>
                </a:solidFill>
                <a:ea typeface="Calibri"/>
                <a:cs typeface="Arial"/>
              </a:rPr>
              <a:t>Secondary </a:t>
            </a:r>
            <a:r>
              <a:rPr lang="en-US" b="1" dirty="0">
                <a:solidFill>
                  <a:srgbClr val="00B0F0"/>
                </a:solidFill>
                <a:ea typeface="Calibri"/>
                <a:cs typeface="Arial"/>
              </a:rPr>
              <a:t>prevention</a:t>
            </a:r>
            <a:br>
              <a:rPr lang="en-US" b="1" dirty="0">
                <a:solidFill>
                  <a:srgbClr val="00B0F0"/>
                </a:solidFill>
                <a:ea typeface="Calibri"/>
                <a:cs typeface="Arial"/>
              </a:rPr>
            </a:b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4419600"/>
          </a:xfrm>
        </p:spPr>
        <p:txBody>
          <a:bodyPr>
            <a:normAutofit/>
          </a:bodyPr>
          <a:lstStyle/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200" dirty="0" smtClean="0">
                <a:latin typeface="Times New Roman"/>
                <a:ea typeface="Calibri"/>
                <a:cs typeface="Arial"/>
              </a:rPr>
              <a:t>Screening 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200" dirty="0">
                <a:latin typeface="Times New Roman"/>
                <a:ea typeface="Calibri"/>
                <a:cs typeface="Arial"/>
              </a:rPr>
              <a:t>Case finding 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200" dirty="0">
                <a:latin typeface="Times New Roman"/>
                <a:ea typeface="Calibri"/>
                <a:cs typeface="Arial"/>
              </a:rPr>
              <a:t>Surveillance 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200" dirty="0">
                <a:latin typeface="Times New Roman"/>
                <a:ea typeface="Calibri"/>
                <a:cs typeface="Arial"/>
              </a:rPr>
              <a:t>Diagnosis and reporting </a:t>
            </a:r>
            <a:endParaRPr lang="en-US" sz="3200" dirty="0" smtClean="0">
              <a:latin typeface="Times New Roman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200" dirty="0">
                <a:latin typeface="Times New Roman"/>
                <a:ea typeface="Calibri"/>
                <a:cs typeface="Arial"/>
              </a:rPr>
              <a:t> </a:t>
            </a:r>
            <a:r>
              <a:rPr lang="en-US" sz="3200" dirty="0" smtClean="0">
                <a:latin typeface="Times New Roman"/>
                <a:ea typeface="Calibri"/>
              </a:rPr>
              <a:t>Treatment</a:t>
            </a:r>
            <a:r>
              <a:rPr lang="en-US" sz="3200" b="1" dirty="0" smtClean="0">
                <a:latin typeface="Times New Roman"/>
                <a:ea typeface="Calibri"/>
              </a:rPr>
              <a:t> </a:t>
            </a:r>
            <a:endParaRPr lang="en-US" b="1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697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1371600"/>
            <a:ext cx="7024744" cy="801136"/>
          </a:xfrm>
        </p:spPr>
        <p:txBody>
          <a:bodyPr>
            <a:normAutofit fontScale="90000"/>
          </a:bodyPr>
          <a:lstStyle/>
          <a:p>
            <a:pPr marL="342900" lvl="0" indent="-342900" rt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>
                <a:latin typeface="Times New Roman"/>
                <a:ea typeface="Calibri"/>
                <a:cs typeface="Arial"/>
              </a:rPr>
              <a:t/>
            </a:r>
            <a:br>
              <a:rPr lang="en-US" b="1" dirty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solidFill>
                  <a:srgbClr val="00B0F0"/>
                </a:solidFill>
                <a:ea typeface="Calibri"/>
                <a:cs typeface="Arial"/>
              </a:rPr>
              <a:t>Tertiary </a:t>
            </a:r>
            <a:r>
              <a:rPr lang="en-US" b="1" dirty="0">
                <a:solidFill>
                  <a:srgbClr val="00B0F0"/>
                </a:solidFill>
                <a:ea typeface="Calibri"/>
                <a:cs typeface="Arial"/>
              </a:rPr>
              <a:t>prevention</a:t>
            </a:r>
            <a:br>
              <a:rPr lang="en-US" b="1" dirty="0">
                <a:solidFill>
                  <a:srgbClr val="00B0F0"/>
                </a:solidFill>
                <a:ea typeface="Calibri"/>
                <a:cs typeface="Arial"/>
              </a:rPr>
            </a:b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4419600"/>
          </a:xfrm>
        </p:spPr>
        <p:txBody>
          <a:bodyPr>
            <a:normAutofit/>
          </a:bodyPr>
          <a:lstStyle/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200" dirty="0">
                <a:latin typeface="Times New Roman"/>
                <a:ea typeface="Calibri"/>
                <a:cs typeface="Arial"/>
              </a:rPr>
              <a:t>Monitoring compliance 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200" dirty="0">
                <a:latin typeface="Times New Roman"/>
                <a:ea typeface="Calibri"/>
                <a:cs typeface="Arial"/>
              </a:rPr>
              <a:t>Monitoring treatment effects 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200" dirty="0">
                <a:latin typeface="Times New Roman"/>
                <a:ea typeface="Calibri"/>
                <a:cs typeface="Arial"/>
              </a:rPr>
              <a:t>Dealing with consequences 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200" dirty="0">
                <a:latin typeface="Times New Roman"/>
                <a:ea typeface="Calibri"/>
                <a:cs typeface="Arial"/>
              </a:rPr>
              <a:t>Preventing reinfection 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200" dirty="0">
                <a:latin typeface="Times New Roman"/>
                <a:ea typeface="Calibri"/>
                <a:cs typeface="Arial"/>
              </a:rPr>
              <a:t>Preventing the spread of disease </a:t>
            </a:r>
            <a:endParaRPr lang="en-US" sz="32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7199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Times New Roman"/>
                <a:ea typeface="Calibri"/>
                <a:cs typeface="Arial"/>
              </a:rPr>
              <a:t>Control of </a:t>
            </a:r>
            <a:r>
              <a:rPr lang="en-US" b="1" dirty="0" smtClean="0">
                <a:latin typeface="Times New Roman"/>
                <a:ea typeface="Calibri"/>
                <a:cs typeface="Arial"/>
              </a:rPr>
              <a:t>Non-communicable </a:t>
            </a:r>
            <a:r>
              <a:rPr lang="en-US" b="1" dirty="0">
                <a:latin typeface="Times New Roman"/>
                <a:ea typeface="Calibri"/>
                <a:cs typeface="Arial"/>
              </a:rPr>
              <a:t>disease</a:t>
            </a:r>
            <a:r>
              <a:rPr lang="en-US" sz="3200" dirty="0">
                <a:latin typeface="Calibri"/>
                <a:ea typeface="Calibri"/>
                <a:cs typeface="Arial"/>
              </a:rPr>
              <a:t/>
            </a:r>
            <a:br>
              <a:rPr lang="en-US" sz="3200" dirty="0"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Wingdings"/>
              <a:buChar char=""/>
            </a:pPr>
            <a:r>
              <a:rPr lang="en-US" sz="3200" b="1" dirty="0">
                <a:ea typeface="Calibri"/>
                <a:cs typeface="Arial"/>
              </a:rPr>
              <a:t>Primary </a:t>
            </a:r>
            <a:r>
              <a:rPr lang="en-US" sz="3200" b="1" dirty="0" smtClean="0">
                <a:ea typeface="Calibri"/>
                <a:cs typeface="Arial"/>
              </a:rPr>
              <a:t>prevention</a:t>
            </a: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Wingdings"/>
              <a:buChar char=""/>
            </a:pPr>
            <a:r>
              <a:rPr lang="en-US" sz="3200" b="1" dirty="0" smtClean="0">
                <a:ea typeface="Calibri"/>
                <a:cs typeface="Arial"/>
              </a:rPr>
              <a:t>Secondary prevention</a:t>
            </a: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Wingdings"/>
              <a:buChar char=""/>
            </a:pPr>
            <a:r>
              <a:rPr lang="en-US" sz="3200" b="1" dirty="0" smtClean="0">
                <a:ea typeface="Calibri"/>
                <a:cs typeface="Arial"/>
              </a:rPr>
              <a:t>Tertiary Prevention </a:t>
            </a:r>
            <a:endParaRPr lang="en-US" sz="3200" b="1" dirty="0">
              <a:ea typeface="Calibri"/>
              <a:cs typeface="Arial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29858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1371600"/>
            <a:ext cx="7024744" cy="801136"/>
          </a:xfrm>
        </p:spPr>
        <p:txBody>
          <a:bodyPr>
            <a:normAutofit fontScale="90000"/>
          </a:bodyPr>
          <a:lstStyle/>
          <a:p>
            <a:pPr marL="342900" lvl="0" indent="-342900" rt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>
                <a:latin typeface="Times New Roman"/>
                <a:ea typeface="Calibri"/>
                <a:cs typeface="Arial"/>
              </a:rPr>
              <a:t/>
            </a:r>
            <a:br>
              <a:rPr lang="en-US" b="1" dirty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solidFill>
                  <a:srgbClr val="00B0F0"/>
                </a:solidFill>
                <a:ea typeface="Calibri"/>
                <a:cs typeface="Arial"/>
              </a:rPr>
              <a:t>Primary </a:t>
            </a:r>
            <a:r>
              <a:rPr lang="en-US" b="1" dirty="0">
                <a:solidFill>
                  <a:srgbClr val="00B0F0"/>
                </a:solidFill>
                <a:ea typeface="Calibri"/>
                <a:cs typeface="Arial"/>
              </a:rPr>
              <a:t>prevention</a:t>
            </a:r>
            <a:br>
              <a:rPr lang="en-US" b="1" dirty="0">
                <a:solidFill>
                  <a:srgbClr val="00B0F0"/>
                </a:solidFill>
                <a:ea typeface="Calibri"/>
                <a:cs typeface="Arial"/>
              </a:rPr>
            </a:b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4419600"/>
          </a:xfrm>
        </p:spPr>
        <p:txBody>
          <a:bodyPr>
            <a:normAutofit lnSpcReduction="10000"/>
          </a:bodyPr>
          <a:lstStyle/>
          <a:p>
            <a:pPr marL="514350" lvl="0" indent="-514350" algn="l" rtl="0">
              <a:lnSpc>
                <a:spcPct val="115000"/>
              </a:lnSpc>
              <a:spcAft>
                <a:spcPts val="1000"/>
              </a:spcAft>
              <a:buAutoNum type="alphaUcPeriod"/>
            </a:pPr>
            <a:r>
              <a:rPr lang="en-US" sz="3200" b="1" dirty="0" smtClean="0">
                <a:latin typeface="Times New Roman"/>
                <a:ea typeface="Calibri"/>
              </a:rPr>
              <a:t>Health </a:t>
            </a:r>
            <a:r>
              <a:rPr lang="en-US" sz="3200" b="1" dirty="0">
                <a:latin typeface="Times New Roman"/>
                <a:ea typeface="Calibri"/>
              </a:rPr>
              <a:t>promotion (Promote client care</a:t>
            </a:r>
            <a:r>
              <a:rPr lang="en-US" sz="3200" b="1" dirty="0" smtClean="0">
                <a:latin typeface="Times New Roman"/>
                <a:ea typeface="Calibri"/>
              </a:rPr>
              <a:t>):</a:t>
            </a:r>
            <a:r>
              <a:rPr lang="en-US" sz="3200" b="1" dirty="0" smtClean="0">
                <a:latin typeface="Times New Roman"/>
                <a:ea typeface="Calibri"/>
                <a:cs typeface="Arial"/>
              </a:rPr>
              <a:t> </a:t>
            </a:r>
          </a:p>
          <a:p>
            <a:pPr indent="-3429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Provide prenatal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care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indent="-3429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Maintain appropriate body weight through adequate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nutrition</a:t>
            </a:r>
          </a:p>
          <a:p>
            <a:pPr indent="-3429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/>
                <a:ea typeface="Calibri"/>
                <a:cs typeface="Arial"/>
              </a:rPr>
              <a:t> Engage </a:t>
            </a:r>
            <a:r>
              <a:rPr lang="en-US" dirty="0">
                <a:latin typeface="Times New Roman"/>
                <a:ea typeface="Calibri"/>
                <a:cs typeface="Arial"/>
              </a:rPr>
              <a:t>in graduated program of exercise </a:t>
            </a:r>
            <a:endParaRPr lang="en-US" dirty="0" smtClean="0">
              <a:latin typeface="Times New Roman"/>
              <a:ea typeface="Calibri"/>
              <a:cs typeface="Arial"/>
            </a:endParaRPr>
          </a:p>
          <a:p>
            <a:pPr indent="-3429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/>
                <a:ea typeface="Calibri"/>
                <a:cs typeface="Arial"/>
              </a:rPr>
              <a:t>Develop </a:t>
            </a:r>
            <a:r>
              <a:rPr lang="en-US" dirty="0">
                <a:latin typeface="Times New Roman"/>
                <a:ea typeface="Calibri"/>
                <a:cs typeface="Arial"/>
              </a:rPr>
              <a:t>coping skills through  teaching coping skills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indent="-342900"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Immunize against communicable that contribute to chronic health problems and educate clients about  need for immunizations.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endParaRPr lang="en-US" b="1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07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</TotalTime>
  <Words>456</Words>
  <Application>Microsoft Office PowerPoint</Application>
  <PresentationFormat>عرض على الشاشة (3:4)‏</PresentationFormat>
  <Paragraphs>68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أوستن</vt:lpstr>
      <vt:lpstr>Disease Control</vt:lpstr>
      <vt:lpstr>Disease Control  </vt:lpstr>
      <vt:lpstr>Control of communicable disease </vt:lpstr>
      <vt:lpstr>   Primary prevention </vt:lpstr>
      <vt:lpstr>   Primary prevention </vt:lpstr>
      <vt:lpstr>   Secondary prevention </vt:lpstr>
      <vt:lpstr>   Tertiary prevention </vt:lpstr>
      <vt:lpstr>Control of Non-communicable disease </vt:lpstr>
      <vt:lpstr>   Primary prevention </vt:lpstr>
      <vt:lpstr>   Primary prevention </vt:lpstr>
      <vt:lpstr>   Primary prevention </vt:lpstr>
      <vt:lpstr>   Secondary prevention </vt:lpstr>
      <vt:lpstr>   Tertiary prevention 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 Control</dc:title>
  <dc:creator>NURSING</dc:creator>
  <cp:lastModifiedBy>NURSING</cp:lastModifiedBy>
  <cp:revision>3</cp:revision>
  <dcterms:created xsi:type="dcterms:W3CDTF">2006-08-16T00:00:00Z</dcterms:created>
  <dcterms:modified xsi:type="dcterms:W3CDTF">2018-04-17T14:19:13Z</dcterms:modified>
</cp:coreProperties>
</file>