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8" r:id="rId8"/>
    <p:sldId id="269" r:id="rId9"/>
    <p:sldId id="271" r:id="rId10"/>
    <p:sldId id="279" r:id="rId11"/>
    <p:sldId id="270" r:id="rId12"/>
    <p:sldId id="272" r:id="rId13"/>
    <p:sldId id="273" r:id="rId14"/>
    <p:sldId id="263" r:id="rId15"/>
    <p:sldId id="274" r:id="rId16"/>
    <p:sldId id="275" r:id="rId17"/>
    <p:sldId id="280" r:id="rId18"/>
    <p:sldId id="264" r:id="rId19"/>
    <p:sldId id="265" r:id="rId20"/>
    <p:sldId id="266" r:id="rId21"/>
    <p:sldId id="267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image" Target="../media/image12.jp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1DAA23-EA6F-4D65-9F80-557F0BE6E8E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ACA1037-7902-4EA7-A3AD-4BEBB70754D9}">
      <dgm:prSet/>
      <dgm:spPr/>
      <dgm:t>
        <a:bodyPr/>
        <a:lstStyle/>
        <a:p>
          <a:pPr rtl="1"/>
          <a:r>
            <a:rPr lang="en-US" b="1" smtClean="0">
              <a:latin typeface="Times New Roman"/>
              <a:ea typeface="Times New Roman"/>
              <a:cs typeface="Arial"/>
            </a:rPr>
            <a:t>Identify the nature / extent of health-related events</a:t>
          </a:r>
          <a:endParaRPr lang="ar-IQ"/>
        </a:p>
      </dgm:t>
    </dgm:pt>
    <dgm:pt modelId="{79F56FAB-CB66-4848-8270-EF8F5BBCDE55}" type="parTrans" cxnId="{15351588-100C-475F-A3A6-08008A39C862}">
      <dgm:prSet/>
      <dgm:spPr/>
      <dgm:t>
        <a:bodyPr/>
        <a:lstStyle/>
        <a:p>
          <a:pPr rtl="1"/>
          <a:endParaRPr lang="ar-IQ"/>
        </a:p>
      </dgm:t>
    </dgm:pt>
    <dgm:pt modelId="{F05C9AE6-8A24-41C8-8A46-0CBA8D8C3896}" type="sibTrans" cxnId="{15351588-100C-475F-A3A6-08008A39C862}">
      <dgm:prSet/>
      <dgm:spPr/>
      <dgm:t>
        <a:bodyPr/>
        <a:lstStyle/>
        <a:p>
          <a:pPr rtl="1"/>
          <a:endParaRPr lang="ar-IQ"/>
        </a:p>
      </dgm:t>
    </dgm:pt>
    <dgm:pt modelId="{38698008-9724-4AE5-B31C-600A53555793}">
      <dgm:prSet/>
      <dgm:spPr/>
      <dgm:t>
        <a:bodyPr/>
        <a:lstStyle/>
        <a:p>
          <a:pPr rtl="1"/>
          <a:r>
            <a:rPr lang="en-US" b="1" smtClean="0">
              <a:latin typeface="Times New Roman"/>
              <a:ea typeface="Times New Roman"/>
              <a:cs typeface="Arial"/>
            </a:rPr>
            <a:t>Designing an intervention and evaluate their effectiveness </a:t>
          </a:r>
          <a:endParaRPr lang="ar-IQ"/>
        </a:p>
      </dgm:t>
    </dgm:pt>
    <dgm:pt modelId="{6265872B-3814-4E30-9974-3A4AEE6EB24E}" type="parTrans" cxnId="{8C7B0D50-02FD-4331-9BF9-70B15EBD95E8}">
      <dgm:prSet/>
      <dgm:spPr/>
      <dgm:t>
        <a:bodyPr/>
        <a:lstStyle/>
        <a:p>
          <a:pPr rtl="1"/>
          <a:endParaRPr lang="ar-IQ"/>
        </a:p>
      </dgm:t>
    </dgm:pt>
    <dgm:pt modelId="{A64131C5-B427-4950-B7C9-57DF5AE9465E}" type="sibTrans" cxnId="{8C7B0D50-02FD-4331-9BF9-70B15EBD95E8}">
      <dgm:prSet/>
      <dgm:spPr/>
      <dgm:t>
        <a:bodyPr/>
        <a:lstStyle/>
        <a:p>
          <a:pPr rtl="1"/>
          <a:endParaRPr lang="ar-IQ"/>
        </a:p>
      </dgm:t>
    </dgm:pt>
    <dgm:pt modelId="{6AFD482A-8D71-47E6-9595-1E8A5E49E333}" type="pres">
      <dgm:prSet presAssocID="{321DAA23-EA6F-4D65-9F80-557F0BE6E8E9}" presName="linearFlow" presStyleCnt="0">
        <dgm:presLayoutVars>
          <dgm:resizeHandles val="exact"/>
        </dgm:presLayoutVars>
      </dgm:prSet>
      <dgm:spPr/>
    </dgm:pt>
    <dgm:pt modelId="{1099525B-A3E0-4117-9079-88743EE1784A}" type="pres">
      <dgm:prSet presAssocID="{4ACA1037-7902-4EA7-A3AD-4BEBB70754D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23813176-6E15-4D40-AD29-2D290427221C}" type="pres">
      <dgm:prSet presAssocID="{F05C9AE6-8A24-41C8-8A46-0CBA8D8C3896}" presName="sibTrans" presStyleLbl="sibTrans2D1" presStyleIdx="0" presStyleCnt="1"/>
      <dgm:spPr/>
      <dgm:t>
        <a:bodyPr/>
        <a:lstStyle/>
        <a:p>
          <a:pPr rtl="1"/>
          <a:endParaRPr lang="ar-IQ"/>
        </a:p>
      </dgm:t>
    </dgm:pt>
    <dgm:pt modelId="{AFF0DB71-ED9A-44C9-BF54-7D915B41FFC7}" type="pres">
      <dgm:prSet presAssocID="{F05C9AE6-8A24-41C8-8A46-0CBA8D8C3896}" presName="connectorText" presStyleLbl="sibTrans2D1" presStyleIdx="0" presStyleCnt="1"/>
      <dgm:spPr/>
      <dgm:t>
        <a:bodyPr/>
        <a:lstStyle/>
        <a:p>
          <a:pPr rtl="1"/>
          <a:endParaRPr lang="ar-IQ"/>
        </a:p>
      </dgm:t>
    </dgm:pt>
    <dgm:pt modelId="{6E2EA6E7-9AFA-4EC8-9F09-8E1AA1B08F55}" type="pres">
      <dgm:prSet presAssocID="{38698008-9724-4AE5-B31C-600A5355579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0EDF0FA5-586C-4785-9651-D0B9DFC6F75B}" type="presOf" srcId="{F05C9AE6-8A24-41C8-8A46-0CBA8D8C3896}" destId="{AFF0DB71-ED9A-44C9-BF54-7D915B41FFC7}" srcOrd="1" destOrd="0" presId="urn:microsoft.com/office/officeart/2005/8/layout/process2"/>
    <dgm:cxn modelId="{8C7B0D50-02FD-4331-9BF9-70B15EBD95E8}" srcId="{321DAA23-EA6F-4D65-9F80-557F0BE6E8E9}" destId="{38698008-9724-4AE5-B31C-600A53555793}" srcOrd="1" destOrd="0" parTransId="{6265872B-3814-4E30-9974-3A4AEE6EB24E}" sibTransId="{A64131C5-B427-4950-B7C9-57DF5AE9465E}"/>
    <dgm:cxn modelId="{EFA38DD0-5901-4C3E-A9F9-DAF9D89CEF5E}" type="presOf" srcId="{F05C9AE6-8A24-41C8-8A46-0CBA8D8C3896}" destId="{23813176-6E15-4D40-AD29-2D290427221C}" srcOrd="0" destOrd="0" presId="urn:microsoft.com/office/officeart/2005/8/layout/process2"/>
    <dgm:cxn modelId="{B908C73C-57C5-4226-8A42-B84BB382E946}" type="presOf" srcId="{4ACA1037-7902-4EA7-A3AD-4BEBB70754D9}" destId="{1099525B-A3E0-4117-9079-88743EE1784A}" srcOrd="0" destOrd="0" presId="urn:microsoft.com/office/officeart/2005/8/layout/process2"/>
    <dgm:cxn modelId="{15351588-100C-475F-A3A6-08008A39C862}" srcId="{321DAA23-EA6F-4D65-9F80-557F0BE6E8E9}" destId="{4ACA1037-7902-4EA7-A3AD-4BEBB70754D9}" srcOrd="0" destOrd="0" parTransId="{79F56FAB-CB66-4848-8270-EF8F5BBCDE55}" sibTransId="{F05C9AE6-8A24-41C8-8A46-0CBA8D8C3896}"/>
    <dgm:cxn modelId="{424E5BA0-962F-40B2-BDD3-C5DED86539DD}" type="presOf" srcId="{321DAA23-EA6F-4D65-9F80-557F0BE6E8E9}" destId="{6AFD482A-8D71-47E6-9595-1E8A5E49E333}" srcOrd="0" destOrd="0" presId="urn:microsoft.com/office/officeart/2005/8/layout/process2"/>
    <dgm:cxn modelId="{1F216E03-5E68-4A1E-A5C1-36186A89578E}" type="presOf" srcId="{38698008-9724-4AE5-B31C-600A53555793}" destId="{6E2EA6E7-9AFA-4EC8-9F09-8E1AA1B08F55}" srcOrd="0" destOrd="0" presId="urn:microsoft.com/office/officeart/2005/8/layout/process2"/>
    <dgm:cxn modelId="{3847AE9F-0C29-49DA-B2F5-3C8A19B470E9}" type="presParOf" srcId="{6AFD482A-8D71-47E6-9595-1E8A5E49E333}" destId="{1099525B-A3E0-4117-9079-88743EE1784A}" srcOrd="0" destOrd="0" presId="urn:microsoft.com/office/officeart/2005/8/layout/process2"/>
    <dgm:cxn modelId="{C68F26BD-5D97-47B9-AE53-A9EE6C16042F}" type="presParOf" srcId="{6AFD482A-8D71-47E6-9595-1E8A5E49E333}" destId="{23813176-6E15-4D40-AD29-2D290427221C}" srcOrd="1" destOrd="0" presId="urn:microsoft.com/office/officeart/2005/8/layout/process2"/>
    <dgm:cxn modelId="{B701531E-79F4-467F-8A43-E4D72F384385}" type="presParOf" srcId="{23813176-6E15-4D40-AD29-2D290427221C}" destId="{AFF0DB71-ED9A-44C9-BF54-7D915B41FFC7}" srcOrd="0" destOrd="0" presId="urn:microsoft.com/office/officeart/2005/8/layout/process2"/>
    <dgm:cxn modelId="{0CD4A32A-10D8-4208-94F3-DF2ADB695F9D}" type="presParOf" srcId="{6AFD482A-8D71-47E6-9595-1E8A5E49E333}" destId="{6E2EA6E7-9AFA-4EC8-9F09-8E1AA1B08F55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3C0399-5C95-4507-9A83-06F30F3A909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E13E00EC-2B66-4B82-BB06-05B7070712A4}">
      <dgm:prSet phldrT="[نص]" custT="1"/>
      <dgm:spPr/>
      <dgm:t>
        <a:bodyPr/>
        <a:lstStyle/>
        <a:p>
          <a:pPr algn="ctr" rtl="1"/>
          <a:r>
            <a:rPr lang="en-US" sz="2300" b="1" dirty="0" smtClean="0">
              <a:latin typeface="Times New Roman"/>
              <a:ea typeface="Calibri"/>
              <a:cs typeface="Arial"/>
            </a:rPr>
            <a:t>the </a:t>
          </a:r>
          <a:r>
            <a:rPr lang="en-US" sz="2800" b="1" dirty="0" smtClean="0">
              <a:solidFill>
                <a:srgbClr val="FFFF00"/>
              </a:solidFill>
              <a:latin typeface="Times New Roman"/>
              <a:ea typeface="Calibri"/>
              <a:cs typeface="Arial"/>
            </a:rPr>
            <a:t>monitoring</a:t>
          </a:r>
          <a:r>
            <a:rPr lang="en-US" sz="2300" b="1" dirty="0" smtClean="0">
              <a:latin typeface="Times New Roman"/>
              <a:ea typeface="Calibri"/>
              <a:cs typeface="Arial"/>
            </a:rPr>
            <a:t> of reports of communicable diseases in the community</a:t>
          </a:r>
          <a:endParaRPr lang="ar-IQ" sz="2300" b="1" dirty="0"/>
        </a:p>
      </dgm:t>
    </dgm:pt>
    <dgm:pt modelId="{273B7327-1E7B-4E54-B7D4-0C3DEB107AFA}" type="parTrans" cxnId="{51C8651B-EE9E-45DD-8196-02A8C8D46D21}">
      <dgm:prSet/>
      <dgm:spPr/>
      <dgm:t>
        <a:bodyPr/>
        <a:lstStyle/>
        <a:p>
          <a:pPr rtl="1"/>
          <a:endParaRPr lang="ar-IQ"/>
        </a:p>
      </dgm:t>
    </dgm:pt>
    <dgm:pt modelId="{0BA8F0DF-BD70-4129-981C-9C3A518B1B44}" type="sibTrans" cxnId="{51C8651B-EE9E-45DD-8196-02A8C8D46D21}">
      <dgm:prSet/>
      <dgm:spPr/>
      <dgm:t>
        <a:bodyPr/>
        <a:lstStyle/>
        <a:p>
          <a:pPr rtl="1"/>
          <a:endParaRPr lang="ar-IQ"/>
        </a:p>
      </dgm:t>
    </dgm:pt>
    <dgm:pt modelId="{910506AC-D15F-46B3-AD7A-B6E06B58FB37}">
      <dgm:prSet phldrT="[نص]" custT="1"/>
      <dgm:spPr/>
      <dgm:t>
        <a:bodyPr/>
        <a:lstStyle/>
        <a:p>
          <a:pPr algn="l" rtl="1"/>
          <a:r>
            <a:rPr lang="en-US" sz="2300" b="1" dirty="0" smtClean="0">
              <a:latin typeface="Times New Roman"/>
              <a:ea typeface="Calibri"/>
              <a:cs typeface="Arial"/>
            </a:rPr>
            <a:t>      the </a:t>
          </a:r>
          <a:r>
            <a:rPr lang="en-US" sz="2800" b="1" dirty="0" smtClean="0">
              <a:solidFill>
                <a:srgbClr val="FFFF00"/>
              </a:solidFill>
              <a:latin typeface="Times New Roman"/>
              <a:ea typeface="Calibri"/>
              <a:cs typeface="Arial"/>
            </a:rPr>
            <a:t>study</a:t>
          </a:r>
          <a:r>
            <a:rPr lang="en-US" sz="2300" dirty="0" smtClean="0">
              <a:latin typeface="Times New Roman"/>
              <a:ea typeface="Calibri"/>
              <a:cs typeface="Arial"/>
            </a:rPr>
            <a:t> of whether a particular dietary component influences your risk of developing cancer</a:t>
          </a:r>
          <a:endParaRPr lang="ar-IQ" sz="2300" dirty="0"/>
        </a:p>
      </dgm:t>
    </dgm:pt>
    <dgm:pt modelId="{84554E92-0981-4C3E-B356-C0947A94BF62}" type="parTrans" cxnId="{FBAE2B6C-76D7-455A-934A-CD4DE137316E}">
      <dgm:prSet/>
      <dgm:spPr/>
      <dgm:t>
        <a:bodyPr/>
        <a:lstStyle/>
        <a:p>
          <a:pPr rtl="1"/>
          <a:endParaRPr lang="ar-IQ"/>
        </a:p>
      </dgm:t>
    </dgm:pt>
    <dgm:pt modelId="{BA512950-6D98-4B59-9518-4E825C0D642D}" type="sibTrans" cxnId="{FBAE2B6C-76D7-455A-934A-CD4DE137316E}">
      <dgm:prSet/>
      <dgm:spPr/>
      <dgm:t>
        <a:bodyPr/>
        <a:lstStyle/>
        <a:p>
          <a:pPr rtl="1"/>
          <a:endParaRPr lang="ar-IQ"/>
        </a:p>
      </dgm:t>
    </dgm:pt>
    <dgm:pt modelId="{6D3FDC9A-E915-469D-88D1-40C0DF5C9142}">
      <dgm:prSet phldrT="[نص]"/>
      <dgm:spPr/>
      <dgm:t>
        <a:bodyPr/>
        <a:lstStyle/>
        <a:p>
          <a:pPr algn="l" rtl="1"/>
          <a:r>
            <a:rPr lang="en-US" b="1" dirty="0" smtClean="0">
              <a:solidFill>
                <a:srgbClr val="FFFF00"/>
              </a:solidFill>
              <a:latin typeface="Times New Roman"/>
              <a:ea typeface="Calibri"/>
              <a:cs typeface="Arial"/>
            </a:rPr>
            <a:t>evaluation</a:t>
          </a:r>
          <a:r>
            <a:rPr lang="en-US" b="1" dirty="0" smtClean="0">
              <a:latin typeface="Times New Roman"/>
              <a:ea typeface="Calibri"/>
              <a:cs typeface="Arial"/>
            </a:rPr>
            <a:t> </a:t>
          </a:r>
          <a:r>
            <a:rPr lang="en-US" dirty="0" smtClean="0">
              <a:latin typeface="Times New Roman"/>
              <a:ea typeface="Calibri"/>
              <a:cs typeface="Arial"/>
            </a:rPr>
            <a:t>of the effectiveness and impact of a cholesterol awareness program</a:t>
          </a:r>
          <a:endParaRPr lang="ar-IQ" dirty="0"/>
        </a:p>
      </dgm:t>
    </dgm:pt>
    <dgm:pt modelId="{69489A02-E3C9-497F-B417-30569BC0611C}" type="parTrans" cxnId="{89F10569-F895-42E7-8D6C-191CADB75D17}">
      <dgm:prSet/>
      <dgm:spPr/>
      <dgm:t>
        <a:bodyPr/>
        <a:lstStyle/>
        <a:p>
          <a:pPr rtl="1"/>
          <a:endParaRPr lang="ar-IQ"/>
        </a:p>
      </dgm:t>
    </dgm:pt>
    <dgm:pt modelId="{E42D5BEF-0C5E-4530-9525-B58C202002E6}" type="sibTrans" cxnId="{89F10569-F895-42E7-8D6C-191CADB75D17}">
      <dgm:prSet/>
      <dgm:spPr/>
      <dgm:t>
        <a:bodyPr/>
        <a:lstStyle/>
        <a:p>
          <a:pPr rtl="1"/>
          <a:endParaRPr lang="ar-IQ"/>
        </a:p>
      </dgm:t>
    </dgm:pt>
    <dgm:pt modelId="{9E1B5724-AEF9-4307-A0AC-578D24B7CD93}">
      <dgm:prSet phldrT="[نص]"/>
      <dgm:spPr/>
      <dgm:t>
        <a:bodyPr/>
        <a:lstStyle/>
        <a:p>
          <a:pPr algn="l" rtl="1"/>
          <a:r>
            <a:rPr lang="en-US" b="1" dirty="0" smtClean="0">
              <a:solidFill>
                <a:srgbClr val="FFFF00"/>
              </a:solidFill>
              <a:latin typeface="Times New Roman"/>
              <a:ea typeface="Calibri"/>
              <a:cs typeface="Arial"/>
            </a:rPr>
            <a:t>analysis</a:t>
          </a:r>
          <a:r>
            <a:rPr lang="en-US" dirty="0" smtClean="0">
              <a:latin typeface="Times New Roman"/>
              <a:ea typeface="Calibri"/>
              <a:cs typeface="Arial"/>
            </a:rPr>
            <a:t> of historical trends and current data to project future public health resource needs</a:t>
          </a:r>
          <a:endParaRPr lang="ar-IQ" dirty="0"/>
        </a:p>
      </dgm:t>
    </dgm:pt>
    <dgm:pt modelId="{FAFB6E0B-C639-410B-A402-C2290FA66DD7}" type="parTrans" cxnId="{2434B9E8-0304-4FBD-AB5C-A34F3BF9B91B}">
      <dgm:prSet/>
      <dgm:spPr/>
      <dgm:t>
        <a:bodyPr/>
        <a:lstStyle/>
        <a:p>
          <a:pPr rtl="1"/>
          <a:endParaRPr lang="ar-IQ"/>
        </a:p>
      </dgm:t>
    </dgm:pt>
    <dgm:pt modelId="{6C3888A1-85B9-483A-863E-778A80E64DD5}" type="sibTrans" cxnId="{2434B9E8-0304-4FBD-AB5C-A34F3BF9B91B}">
      <dgm:prSet/>
      <dgm:spPr/>
      <dgm:t>
        <a:bodyPr/>
        <a:lstStyle/>
        <a:p>
          <a:pPr rtl="1"/>
          <a:endParaRPr lang="ar-IQ"/>
        </a:p>
      </dgm:t>
    </dgm:pt>
    <dgm:pt modelId="{969BCCFC-ED37-428F-A6EC-88BDA5999882}" type="pres">
      <dgm:prSet presAssocID="{253C0399-5C95-4507-9A83-06F30F3A909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BA3E7D03-75B7-43D8-940C-FA30228FA499}" type="pres">
      <dgm:prSet presAssocID="{E13E00EC-2B66-4B82-BB06-05B7070712A4}" presName="comp" presStyleCnt="0"/>
      <dgm:spPr/>
    </dgm:pt>
    <dgm:pt modelId="{7B101825-4FA9-4652-85DE-4FA820D882A3}" type="pres">
      <dgm:prSet presAssocID="{E13E00EC-2B66-4B82-BB06-05B7070712A4}" presName="box" presStyleLbl="node1" presStyleIdx="0" presStyleCnt="4"/>
      <dgm:spPr/>
      <dgm:t>
        <a:bodyPr/>
        <a:lstStyle/>
        <a:p>
          <a:pPr rtl="1"/>
          <a:endParaRPr lang="ar-IQ"/>
        </a:p>
      </dgm:t>
    </dgm:pt>
    <dgm:pt modelId="{79B7ADB2-0190-4AE9-A074-8A54CE8A60FD}" type="pres">
      <dgm:prSet presAssocID="{E13E00EC-2B66-4B82-BB06-05B7070712A4}" presName="img" presStyleLbl="fgImgPlace1" presStyleIdx="0" presStyleCnt="4" custScaleX="118280" custScaleY="10746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1124FA68-151E-466D-B49A-35751FC2FDB8}" type="pres">
      <dgm:prSet presAssocID="{E13E00EC-2B66-4B82-BB06-05B7070712A4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587B4FE6-7211-46F6-BA33-2A2760F4448C}" type="pres">
      <dgm:prSet presAssocID="{0BA8F0DF-BD70-4129-981C-9C3A518B1B44}" presName="spacer" presStyleCnt="0"/>
      <dgm:spPr/>
    </dgm:pt>
    <dgm:pt modelId="{4246466F-A53D-421D-A37E-6527245D45F7}" type="pres">
      <dgm:prSet presAssocID="{910506AC-D15F-46B3-AD7A-B6E06B58FB37}" presName="comp" presStyleCnt="0"/>
      <dgm:spPr/>
    </dgm:pt>
    <dgm:pt modelId="{1ADB5B08-695C-4116-9B6D-145FB621F593}" type="pres">
      <dgm:prSet presAssocID="{910506AC-D15F-46B3-AD7A-B6E06B58FB37}" presName="box" presStyleLbl="node1" presStyleIdx="1" presStyleCnt="4"/>
      <dgm:spPr/>
      <dgm:t>
        <a:bodyPr/>
        <a:lstStyle/>
        <a:p>
          <a:pPr rtl="1"/>
          <a:endParaRPr lang="ar-IQ"/>
        </a:p>
      </dgm:t>
    </dgm:pt>
    <dgm:pt modelId="{B8DBDD52-F4EA-4FE3-87C8-1EC89F57571E}" type="pres">
      <dgm:prSet presAssocID="{910506AC-D15F-46B3-AD7A-B6E06B58FB37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  <dgm:t>
        <a:bodyPr/>
        <a:lstStyle/>
        <a:p>
          <a:pPr rtl="1"/>
          <a:endParaRPr lang="ar-IQ"/>
        </a:p>
      </dgm:t>
    </dgm:pt>
    <dgm:pt modelId="{0E5B01CD-5894-4517-BFBE-177360C731AE}" type="pres">
      <dgm:prSet presAssocID="{910506AC-D15F-46B3-AD7A-B6E06B58FB3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CACBC324-BE3F-4717-A9DD-4EF88C8AE61D}" type="pres">
      <dgm:prSet presAssocID="{BA512950-6D98-4B59-9518-4E825C0D642D}" presName="spacer" presStyleCnt="0"/>
      <dgm:spPr/>
    </dgm:pt>
    <dgm:pt modelId="{CE1F5199-D713-4C9C-BDE7-5B535E8B0670}" type="pres">
      <dgm:prSet presAssocID="{6D3FDC9A-E915-469D-88D1-40C0DF5C9142}" presName="comp" presStyleCnt="0"/>
      <dgm:spPr/>
    </dgm:pt>
    <dgm:pt modelId="{3644C822-7BB1-4188-BA4B-304E302BFF2A}" type="pres">
      <dgm:prSet presAssocID="{6D3FDC9A-E915-469D-88D1-40C0DF5C9142}" presName="box" presStyleLbl="node1" presStyleIdx="2" presStyleCnt="4" custScaleY="111506"/>
      <dgm:spPr/>
      <dgm:t>
        <a:bodyPr/>
        <a:lstStyle/>
        <a:p>
          <a:pPr rtl="1"/>
          <a:endParaRPr lang="ar-IQ"/>
        </a:p>
      </dgm:t>
    </dgm:pt>
    <dgm:pt modelId="{5E9722F9-BDC6-4836-A32B-BCAE9578991B}" type="pres">
      <dgm:prSet presAssocID="{6D3FDC9A-E915-469D-88D1-40C0DF5C9142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</dgm:spPr>
    </dgm:pt>
    <dgm:pt modelId="{974B0EB1-EC2D-436F-B888-ED21BA57F8B5}" type="pres">
      <dgm:prSet presAssocID="{6D3FDC9A-E915-469D-88D1-40C0DF5C9142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55D2C595-4E0F-45E4-AB89-604521313A1E}" type="pres">
      <dgm:prSet presAssocID="{E42D5BEF-0C5E-4530-9525-B58C202002E6}" presName="spacer" presStyleCnt="0"/>
      <dgm:spPr/>
    </dgm:pt>
    <dgm:pt modelId="{B0F98FF6-F8D4-4E37-9D61-F4B936D6EC84}" type="pres">
      <dgm:prSet presAssocID="{9E1B5724-AEF9-4307-A0AC-578D24B7CD93}" presName="comp" presStyleCnt="0"/>
      <dgm:spPr/>
    </dgm:pt>
    <dgm:pt modelId="{01C8647C-1DB6-4640-A1BB-3F6149D4DD6E}" type="pres">
      <dgm:prSet presAssocID="{9E1B5724-AEF9-4307-A0AC-578D24B7CD93}" presName="box" presStyleLbl="node1" presStyleIdx="3" presStyleCnt="4"/>
      <dgm:spPr/>
      <dgm:t>
        <a:bodyPr/>
        <a:lstStyle/>
        <a:p>
          <a:pPr rtl="1"/>
          <a:endParaRPr lang="ar-IQ"/>
        </a:p>
      </dgm:t>
    </dgm:pt>
    <dgm:pt modelId="{900DE58F-09F8-40A9-8BBA-15BF2E19C73D}" type="pres">
      <dgm:prSet presAssocID="{9E1B5724-AEF9-4307-A0AC-578D24B7CD93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F22146DF-6423-4C7F-B867-3683FE014298}" type="pres">
      <dgm:prSet presAssocID="{9E1B5724-AEF9-4307-A0AC-578D24B7CD9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89F10569-F895-42E7-8D6C-191CADB75D17}" srcId="{253C0399-5C95-4507-9A83-06F30F3A909E}" destId="{6D3FDC9A-E915-469D-88D1-40C0DF5C9142}" srcOrd="2" destOrd="0" parTransId="{69489A02-E3C9-497F-B417-30569BC0611C}" sibTransId="{E42D5BEF-0C5E-4530-9525-B58C202002E6}"/>
    <dgm:cxn modelId="{EE86D2F8-477F-47C1-8578-870041FBD6D1}" type="presOf" srcId="{E13E00EC-2B66-4B82-BB06-05B7070712A4}" destId="{7B101825-4FA9-4652-85DE-4FA820D882A3}" srcOrd="0" destOrd="0" presId="urn:microsoft.com/office/officeart/2005/8/layout/vList4"/>
    <dgm:cxn modelId="{790D39E5-F591-47CA-93D7-C26D31A4D81C}" type="presOf" srcId="{6D3FDC9A-E915-469D-88D1-40C0DF5C9142}" destId="{3644C822-7BB1-4188-BA4B-304E302BFF2A}" srcOrd="0" destOrd="0" presId="urn:microsoft.com/office/officeart/2005/8/layout/vList4"/>
    <dgm:cxn modelId="{12CF1D49-3786-42EE-BEDC-91145572E1B8}" type="presOf" srcId="{E13E00EC-2B66-4B82-BB06-05B7070712A4}" destId="{1124FA68-151E-466D-B49A-35751FC2FDB8}" srcOrd="1" destOrd="0" presId="urn:microsoft.com/office/officeart/2005/8/layout/vList4"/>
    <dgm:cxn modelId="{FBAE2B6C-76D7-455A-934A-CD4DE137316E}" srcId="{253C0399-5C95-4507-9A83-06F30F3A909E}" destId="{910506AC-D15F-46B3-AD7A-B6E06B58FB37}" srcOrd="1" destOrd="0" parTransId="{84554E92-0981-4C3E-B356-C0947A94BF62}" sibTransId="{BA512950-6D98-4B59-9518-4E825C0D642D}"/>
    <dgm:cxn modelId="{2434B9E8-0304-4FBD-AB5C-A34F3BF9B91B}" srcId="{253C0399-5C95-4507-9A83-06F30F3A909E}" destId="{9E1B5724-AEF9-4307-A0AC-578D24B7CD93}" srcOrd="3" destOrd="0" parTransId="{FAFB6E0B-C639-410B-A402-C2290FA66DD7}" sibTransId="{6C3888A1-85B9-483A-863E-778A80E64DD5}"/>
    <dgm:cxn modelId="{67999973-A011-4B92-9F03-7AF5E91D0B69}" type="presOf" srcId="{910506AC-D15F-46B3-AD7A-B6E06B58FB37}" destId="{0E5B01CD-5894-4517-BFBE-177360C731AE}" srcOrd="1" destOrd="0" presId="urn:microsoft.com/office/officeart/2005/8/layout/vList4"/>
    <dgm:cxn modelId="{EE1EDD8D-CF3E-4DE5-AB94-988050E1003D}" type="presOf" srcId="{253C0399-5C95-4507-9A83-06F30F3A909E}" destId="{969BCCFC-ED37-428F-A6EC-88BDA5999882}" srcOrd="0" destOrd="0" presId="urn:microsoft.com/office/officeart/2005/8/layout/vList4"/>
    <dgm:cxn modelId="{C3230047-B8F1-4FA0-ACEE-1FAB5E28A2C8}" type="presOf" srcId="{9E1B5724-AEF9-4307-A0AC-578D24B7CD93}" destId="{F22146DF-6423-4C7F-B867-3683FE014298}" srcOrd="1" destOrd="0" presId="urn:microsoft.com/office/officeart/2005/8/layout/vList4"/>
    <dgm:cxn modelId="{60E8EF74-B9BD-4F11-A7B1-A6D4FD2BB888}" type="presOf" srcId="{6D3FDC9A-E915-469D-88D1-40C0DF5C9142}" destId="{974B0EB1-EC2D-436F-B888-ED21BA57F8B5}" srcOrd="1" destOrd="0" presId="urn:microsoft.com/office/officeart/2005/8/layout/vList4"/>
    <dgm:cxn modelId="{91AAF98F-F735-4C48-8356-28CFAF656322}" type="presOf" srcId="{9E1B5724-AEF9-4307-A0AC-578D24B7CD93}" destId="{01C8647C-1DB6-4640-A1BB-3F6149D4DD6E}" srcOrd="0" destOrd="0" presId="urn:microsoft.com/office/officeart/2005/8/layout/vList4"/>
    <dgm:cxn modelId="{51C8651B-EE9E-45DD-8196-02A8C8D46D21}" srcId="{253C0399-5C95-4507-9A83-06F30F3A909E}" destId="{E13E00EC-2B66-4B82-BB06-05B7070712A4}" srcOrd="0" destOrd="0" parTransId="{273B7327-1E7B-4E54-B7D4-0C3DEB107AFA}" sibTransId="{0BA8F0DF-BD70-4129-981C-9C3A518B1B44}"/>
    <dgm:cxn modelId="{7CDD7ABA-2FF3-47CD-9DC5-19CD5434E1C4}" type="presOf" srcId="{910506AC-D15F-46B3-AD7A-B6E06B58FB37}" destId="{1ADB5B08-695C-4116-9B6D-145FB621F593}" srcOrd="0" destOrd="0" presId="urn:microsoft.com/office/officeart/2005/8/layout/vList4"/>
    <dgm:cxn modelId="{3F95F265-8610-4F15-BA1F-15D8C7B4EB9F}" type="presParOf" srcId="{969BCCFC-ED37-428F-A6EC-88BDA5999882}" destId="{BA3E7D03-75B7-43D8-940C-FA30228FA499}" srcOrd="0" destOrd="0" presId="urn:microsoft.com/office/officeart/2005/8/layout/vList4"/>
    <dgm:cxn modelId="{D0D704AA-FACC-457C-A44D-2712D7F09199}" type="presParOf" srcId="{BA3E7D03-75B7-43D8-940C-FA30228FA499}" destId="{7B101825-4FA9-4652-85DE-4FA820D882A3}" srcOrd="0" destOrd="0" presId="urn:microsoft.com/office/officeart/2005/8/layout/vList4"/>
    <dgm:cxn modelId="{189F908F-7E90-4CB9-88A4-8277CDA9C51F}" type="presParOf" srcId="{BA3E7D03-75B7-43D8-940C-FA30228FA499}" destId="{79B7ADB2-0190-4AE9-A074-8A54CE8A60FD}" srcOrd="1" destOrd="0" presId="urn:microsoft.com/office/officeart/2005/8/layout/vList4"/>
    <dgm:cxn modelId="{6EEC03BF-CD76-424A-867E-1A34873C4E42}" type="presParOf" srcId="{BA3E7D03-75B7-43D8-940C-FA30228FA499}" destId="{1124FA68-151E-466D-B49A-35751FC2FDB8}" srcOrd="2" destOrd="0" presId="urn:microsoft.com/office/officeart/2005/8/layout/vList4"/>
    <dgm:cxn modelId="{0D81B022-A2AB-4F0C-B9C7-70C24AF85341}" type="presParOf" srcId="{969BCCFC-ED37-428F-A6EC-88BDA5999882}" destId="{587B4FE6-7211-46F6-BA33-2A2760F4448C}" srcOrd="1" destOrd="0" presId="urn:microsoft.com/office/officeart/2005/8/layout/vList4"/>
    <dgm:cxn modelId="{35BE95B0-E812-4871-A1DC-E6C01656986F}" type="presParOf" srcId="{969BCCFC-ED37-428F-A6EC-88BDA5999882}" destId="{4246466F-A53D-421D-A37E-6527245D45F7}" srcOrd="2" destOrd="0" presId="urn:microsoft.com/office/officeart/2005/8/layout/vList4"/>
    <dgm:cxn modelId="{0766374A-33C4-4630-880D-0137E6A088C8}" type="presParOf" srcId="{4246466F-A53D-421D-A37E-6527245D45F7}" destId="{1ADB5B08-695C-4116-9B6D-145FB621F593}" srcOrd="0" destOrd="0" presId="urn:microsoft.com/office/officeart/2005/8/layout/vList4"/>
    <dgm:cxn modelId="{A1B80840-428E-4B77-ABB1-1B8DEF1236C1}" type="presParOf" srcId="{4246466F-A53D-421D-A37E-6527245D45F7}" destId="{B8DBDD52-F4EA-4FE3-87C8-1EC89F57571E}" srcOrd="1" destOrd="0" presId="urn:microsoft.com/office/officeart/2005/8/layout/vList4"/>
    <dgm:cxn modelId="{B8539045-8BF9-4AFB-854D-3E56D2740029}" type="presParOf" srcId="{4246466F-A53D-421D-A37E-6527245D45F7}" destId="{0E5B01CD-5894-4517-BFBE-177360C731AE}" srcOrd="2" destOrd="0" presId="urn:microsoft.com/office/officeart/2005/8/layout/vList4"/>
    <dgm:cxn modelId="{F6F8B385-A0BA-4799-8CA4-864850156ED6}" type="presParOf" srcId="{969BCCFC-ED37-428F-A6EC-88BDA5999882}" destId="{CACBC324-BE3F-4717-A9DD-4EF88C8AE61D}" srcOrd="3" destOrd="0" presId="urn:microsoft.com/office/officeart/2005/8/layout/vList4"/>
    <dgm:cxn modelId="{65997A02-9D0E-4628-BE13-D48021878D98}" type="presParOf" srcId="{969BCCFC-ED37-428F-A6EC-88BDA5999882}" destId="{CE1F5199-D713-4C9C-BDE7-5B535E8B0670}" srcOrd="4" destOrd="0" presId="urn:microsoft.com/office/officeart/2005/8/layout/vList4"/>
    <dgm:cxn modelId="{AA16B279-51CD-4995-839B-680241B52CA8}" type="presParOf" srcId="{CE1F5199-D713-4C9C-BDE7-5B535E8B0670}" destId="{3644C822-7BB1-4188-BA4B-304E302BFF2A}" srcOrd="0" destOrd="0" presId="urn:microsoft.com/office/officeart/2005/8/layout/vList4"/>
    <dgm:cxn modelId="{B8034F01-014A-4095-A748-5D63D1DC170E}" type="presParOf" srcId="{CE1F5199-D713-4C9C-BDE7-5B535E8B0670}" destId="{5E9722F9-BDC6-4836-A32B-BCAE9578991B}" srcOrd="1" destOrd="0" presId="urn:microsoft.com/office/officeart/2005/8/layout/vList4"/>
    <dgm:cxn modelId="{3A594C3C-2D34-444C-A80F-FDB60C251343}" type="presParOf" srcId="{CE1F5199-D713-4C9C-BDE7-5B535E8B0670}" destId="{974B0EB1-EC2D-436F-B888-ED21BA57F8B5}" srcOrd="2" destOrd="0" presId="urn:microsoft.com/office/officeart/2005/8/layout/vList4"/>
    <dgm:cxn modelId="{4D173C8D-A075-4AC8-83B5-AC41EBE5FB9D}" type="presParOf" srcId="{969BCCFC-ED37-428F-A6EC-88BDA5999882}" destId="{55D2C595-4E0F-45E4-AB89-604521313A1E}" srcOrd="5" destOrd="0" presId="urn:microsoft.com/office/officeart/2005/8/layout/vList4"/>
    <dgm:cxn modelId="{163BBB89-14CC-43A4-BFD2-5A58AF25EFDB}" type="presParOf" srcId="{969BCCFC-ED37-428F-A6EC-88BDA5999882}" destId="{B0F98FF6-F8D4-4E37-9D61-F4B936D6EC84}" srcOrd="6" destOrd="0" presId="urn:microsoft.com/office/officeart/2005/8/layout/vList4"/>
    <dgm:cxn modelId="{739B1FC2-1563-4AE4-A609-8695F941526B}" type="presParOf" srcId="{B0F98FF6-F8D4-4E37-9D61-F4B936D6EC84}" destId="{01C8647C-1DB6-4640-A1BB-3F6149D4DD6E}" srcOrd="0" destOrd="0" presId="urn:microsoft.com/office/officeart/2005/8/layout/vList4"/>
    <dgm:cxn modelId="{17A4C1D5-E659-4F67-B46F-DFD33A1F3026}" type="presParOf" srcId="{B0F98FF6-F8D4-4E37-9D61-F4B936D6EC84}" destId="{900DE58F-09F8-40A9-8BBA-15BF2E19C73D}" srcOrd="1" destOrd="0" presId="urn:microsoft.com/office/officeart/2005/8/layout/vList4"/>
    <dgm:cxn modelId="{13DC94F4-651D-49DD-B1DA-F6B4E9571B67}" type="presParOf" srcId="{B0F98FF6-F8D4-4E37-9D61-F4B936D6EC84}" destId="{F22146DF-6423-4C7F-B867-3683FE01429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e.wikipedia.org/wiki/Obesity" TargetMode="External"/><Relationship Id="rId2" Type="http://schemas.openxmlformats.org/officeDocument/2006/relationships/hyperlink" Target="https://simple.wikipedia.org/wiki/High_blood_pressur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E:\&#1603;&#1604;&#1610;&#1577;%20&#1575;&#1604;&#1578;&#1605;&#1585;&#1610;&#1590;\lectures%202016\epidemiolo\distribution.ppt" TargetMode="External"/><Relationship Id="rId7" Type="http://schemas.openxmlformats.org/officeDocument/2006/relationships/hyperlink" Target="file:///E:\&#1603;&#1604;&#1610;&#1577;%20&#1575;&#1604;&#1578;&#1605;&#1585;&#1610;&#1590;\lectures%202016\epidemiolo\control.ppt" TargetMode="External"/><Relationship Id="rId2" Type="http://schemas.openxmlformats.org/officeDocument/2006/relationships/hyperlink" Target="file:///E:\&#1603;&#1604;&#1610;&#1577;%20&#1575;&#1604;&#1578;&#1605;&#1585;&#1610;&#1590;\lectures%202016\epidemiolo\study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E:\&#1603;&#1604;&#1610;&#1577;%20&#1575;&#1604;&#1578;&#1605;&#1585;&#1610;&#1590;\lectures%202016\epidemiolo\determinents.ppt" TargetMode="External"/><Relationship Id="rId5" Type="http://schemas.openxmlformats.org/officeDocument/2006/relationships/hyperlink" Target="file:///E:\&#1603;&#1604;&#1610;&#1577;%20&#1575;&#1604;&#1578;&#1605;&#1585;&#1610;&#1590;\lectures%202016\epidemiolo\population.ppt" TargetMode="External"/><Relationship Id="rId4" Type="http://schemas.openxmlformats.org/officeDocument/2006/relationships/hyperlink" Target="file:///E:\&#1603;&#1604;&#1610;&#1577;%20&#1575;&#1604;&#1578;&#1605;&#1585;&#1610;&#1590;\lectures%202016\epidemiolo\health-related%20state.pp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4648199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Introduction to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Epidemiology</a:t>
            </a:r>
            <a:br>
              <a:rPr lang="en-US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</a:b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Dr.Selman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 Al-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Kerety</a:t>
            </a:r>
            <a:endParaRPr lang="en-US" sz="2800" dirty="0">
              <a:solidFill>
                <a:schemeClr val="tx2">
                  <a:lumMod val="75000"/>
                </a:schemeClr>
              </a:solidFill>
              <a:ea typeface="Calibri"/>
              <a:cs typeface="Arial"/>
            </a:endParaRPr>
          </a:p>
        </p:txBody>
      </p:sp>
      <p:pic>
        <p:nvPicPr>
          <p:cNvPr id="3" name="Picture 2" descr="E:\شعار كليتنا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7051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93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Personal characteristics</a:t>
            </a:r>
            <a:endParaRPr lang="ar-IQ" dirty="0"/>
          </a:p>
        </p:txBody>
      </p:sp>
      <p:pic>
        <p:nvPicPr>
          <p:cNvPr id="2050" name="Picture 2" descr="C:\Users\NURSING\Desktop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8534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598714" y="6172200"/>
            <a:ext cx="5199743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</a:rPr>
              <a:t>Personal characteristics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9889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Personal characteristics (</a:t>
            </a:r>
            <a:r>
              <a:rPr lang="en-US" b="1" dirty="0" smtClean="0">
                <a:solidFill>
                  <a:srgbClr val="00B050"/>
                </a:solidFill>
              </a:rPr>
              <a:t>age groups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NURSING\Desktop\measlesdec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01044"/>
            <a:ext cx="609600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00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Personal characteristics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00B050"/>
                </a:solidFill>
              </a:rPr>
              <a:t>gender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ar-IQ" dirty="0"/>
          </a:p>
        </p:txBody>
      </p:sp>
      <p:pic>
        <p:nvPicPr>
          <p:cNvPr id="5122" name="Picture 2" descr="C:\Users\NURSING\Desktop\facts_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7543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90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What type of distribution ?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NURSING\Desktop\fig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305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99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Determinants</a:t>
            </a:r>
            <a:r>
              <a:rPr lang="en-US" sz="4400" dirty="0"/>
              <a:t> </a:t>
            </a:r>
            <a:r>
              <a:rPr lang="en-US" sz="4400" dirty="0" smtClean="0"/>
              <a:t>= </a:t>
            </a:r>
            <a:r>
              <a:rPr lang="en-US" sz="4400" b="1" dirty="0" smtClean="0"/>
              <a:t>causes</a:t>
            </a:r>
            <a:r>
              <a:rPr lang="en-US" sz="4400" dirty="0" smtClean="0"/>
              <a:t> </a:t>
            </a:r>
            <a:r>
              <a:rPr lang="en-US" sz="4400" dirty="0"/>
              <a:t>and </a:t>
            </a:r>
            <a:r>
              <a:rPr lang="en-US" sz="4400" b="1" dirty="0"/>
              <a:t>other </a:t>
            </a:r>
            <a:r>
              <a:rPr lang="en-US" sz="4400" b="1" dirty="0" smtClean="0"/>
              <a:t>factors</a:t>
            </a:r>
            <a:r>
              <a:rPr lang="en-US" sz="4400" dirty="0" smtClean="0"/>
              <a:t> (</a:t>
            </a:r>
            <a:r>
              <a:rPr lang="en-US" sz="4400" b="1" dirty="0" smtClean="0"/>
              <a:t>Analytic </a:t>
            </a:r>
            <a:r>
              <a:rPr lang="en-US" sz="4400" b="1" dirty="0"/>
              <a:t>epidemiology </a:t>
            </a:r>
            <a:r>
              <a:rPr lang="en-US" sz="4400" b="1" dirty="0" smtClean="0"/>
              <a:t>) </a:t>
            </a:r>
            <a:r>
              <a:rPr lang="en-US" sz="4400" dirty="0" smtClean="0"/>
              <a:t>attempts </a:t>
            </a:r>
            <a:r>
              <a:rPr lang="en-US" sz="4400" dirty="0"/>
              <a:t>to provide the </a:t>
            </a:r>
            <a:r>
              <a:rPr lang="en-US" sz="4400" b="1" dirty="0"/>
              <a:t>Why</a:t>
            </a:r>
            <a:r>
              <a:rPr lang="en-US" sz="4400" dirty="0"/>
              <a:t> and </a:t>
            </a:r>
            <a:r>
              <a:rPr lang="en-US" sz="4400" b="1" dirty="0"/>
              <a:t>How</a:t>
            </a:r>
            <a:r>
              <a:rPr lang="en-US" sz="4400" dirty="0"/>
              <a:t> </a:t>
            </a:r>
            <a:r>
              <a:rPr lang="en-US" sz="4400" dirty="0" smtClean="0"/>
              <a:t>.</a:t>
            </a:r>
            <a:endParaRPr lang="ar-IQ" sz="4400" dirty="0"/>
          </a:p>
        </p:txBody>
      </p:sp>
    </p:spTree>
    <p:extLst>
      <p:ext uri="{BB962C8B-B14F-4D97-AF65-F5344CB8AC3E}">
        <p14:creationId xmlns:p14="http://schemas.microsoft.com/office/powerpoint/2010/main" val="351718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Determinants</a:t>
            </a:r>
            <a:r>
              <a:rPr lang="en-US" sz="3600" dirty="0"/>
              <a:t> = </a:t>
            </a:r>
            <a:r>
              <a:rPr lang="en-US" sz="3600" b="1" dirty="0" smtClean="0">
                <a:solidFill>
                  <a:srgbClr val="00B050"/>
                </a:solidFill>
              </a:rPr>
              <a:t>smoking behavior cause (risk factors for) many health problems</a:t>
            </a:r>
            <a:endParaRPr lang="ar-IQ" sz="3600" dirty="0">
              <a:solidFill>
                <a:srgbClr val="00B050"/>
              </a:solidFill>
            </a:endParaRPr>
          </a:p>
        </p:txBody>
      </p:sp>
      <p:pic>
        <p:nvPicPr>
          <p:cNvPr id="8194" name="Picture 2" descr="C:\Users\NURSING\Desktop\Risks_form_smoking-smoking_can_damage_every_part_of_the_bod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0772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75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smoking behavior </a:t>
            </a:r>
            <a:r>
              <a:rPr lang="en-US" b="1" dirty="0" smtClean="0">
                <a:solidFill>
                  <a:srgbClr val="00B050"/>
                </a:solidFill>
              </a:rPr>
              <a:t>cause </a:t>
            </a:r>
            <a:r>
              <a:rPr lang="en-US" b="1" dirty="0">
                <a:solidFill>
                  <a:srgbClr val="00B050"/>
                </a:solidFill>
              </a:rPr>
              <a:t>(risk factors for) many health problems</a:t>
            </a:r>
            <a:endParaRPr lang="ar-IQ" dirty="0"/>
          </a:p>
        </p:txBody>
      </p:sp>
      <p:pic>
        <p:nvPicPr>
          <p:cNvPr id="9218" name="Picture 2" descr="C:\Users\NURSING\Desktop\open-uri20121119-19459-1sarrse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077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3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صورة ذات ص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772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427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533400" y="5029200"/>
            <a:ext cx="7543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5" name="شكل بيضاوي 4"/>
          <p:cNvSpPr/>
          <p:nvPr/>
        </p:nvSpPr>
        <p:spPr>
          <a:xfrm>
            <a:off x="3886200" y="2133600"/>
            <a:ext cx="20574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600" b="1" u="sng" dirty="0">
                <a:solidFill>
                  <a:srgbClr val="FF0000"/>
                </a:solidFill>
                <a:ea typeface="+mn-ea"/>
                <a:cs typeface="+mn-cs"/>
              </a:rPr>
              <a:t>Purpose of Epidemiology:</a:t>
            </a:r>
            <a:r>
              <a:rPr lang="en-US" sz="3600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US" sz="3600" dirty="0">
                <a:solidFill>
                  <a:srgbClr val="FF0000"/>
                </a:solidFill>
                <a:ea typeface="+mn-ea"/>
                <a:cs typeface="+mn-cs"/>
              </a:rPr>
            </a:br>
            <a:endParaRPr lang="ar-IQ" sz="48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to </a:t>
            </a:r>
            <a:r>
              <a:rPr lang="en-US" b="1" dirty="0" smtClean="0"/>
              <a:t>provide </a:t>
            </a:r>
            <a:r>
              <a:rPr lang="en-US" b="1" dirty="0"/>
              <a:t>a basis </a:t>
            </a:r>
            <a:r>
              <a:rPr lang="en-US" dirty="0" smtClean="0"/>
              <a:t>of:      </a:t>
            </a:r>
          </a:p>
          <a:p>
            <a:pPr marL="0" lvl="0" indent="0"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                        </a:t>
            </a:r>
          </a:p>
          <a:p>
            <a:pPr marL="0" lvl="0" indent="0">
              <a:buNone/>
            </a:pP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                      </a:t>
            </a:r>
            <a:r>
              <a:rPr lang="en-US" sz="5400" b="1" dirty="0" smtClean="0">
                <a:solidFill>
                  <a:schemeClr val="bg1"/>
                </a:solidFill>
              </a:rPr>
              <a:t>Data</a:t>
            </a:r>
            <a:r>
              <a:rPr lang="en-US" sz="4800" dirty="0" smtClean="0"/>
              <a:t> </a:t>
            </a:r>
          </a:p>
          <a:p>
            <a:pPr marL="0" lvl="0" indent="0">
              <a:buNone/>
            </a:pPr>
            <a:endParaRPr lang="en-US" b="1" dirty="0" smtClean="0"/>
          </a:p>
          <a:p>
            <a:pPr marL="0" lvl="0" indent="0">
              <a:buNone/>
            </a:pPr>
            <a:r>
              <a:rPr lang="en-US" b="1" dirty="0" smtClean="0"/>
              <a:t>for developing </a:t>
            </a:r>
            <a:r>
              <a:rPr lang="en-US" sz="4000" b="1" dirty="0" smtClean="0"/>
              <a:t>strategies of:</a:t>
            </a:r>
          </a:p>
          <a:p>
            <a:pPr marL="0" lvl="0" indent="0">
              <a:buNone/>
            </a:pPr>
            <a:r>
              <a:rPr lang="en-US" sz="4000" b="1" dirty="0" smtClean="0"/>
              <a:t> </a:t>
            </a:r>
            <a:r>
              <a:rPr lang="en-US" sz="4400" b="1" dirty="0">
                <a:solidFill>
                  <a:schemeClr val="bg1"/>
                </a:solidFill>
              </a:rPr>
              <a:t>diseases control and prevention 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endParaRPr lang="ar-IQ" dirty="0"/>
          </a:p>
        </p:txBody>
      </p:sp>
      <p:sp>
        <p:nvSpPr>
          <p:cNvPr id="6" name="سهم للأسفل 5"/>
          <p:cNvSpPr/>
          <p:nvPr/>
        </p:nvSpPr>
        <p:spPr>
          <a:xfrm>
            <a:off x="4553857" y="1219200"/>
            <a:ext cx="457200" cy="8599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7" name="سهم للأسفل 6"/>
          <p:cNvSpPr/>
          <p:nvPr/>
        </p:nvSpPr>
        <p:spPr>
          <a:xfrm rot="2378899">
            <a:off x="3417642" y="3406805"/>
            <a:ext cx="457200" cy="10845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989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u="sng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Uses of Epidemiology:</a:t>
            </a:r>
            <a:r>
              <a:rPr lang="en-US" sz="3600" dirty="0">
                <a:solidFill>
                  <a:srgbClr val="FF0000"/>
                </a:solidFill>
                <a:ea typeface="Calibri"/>
                <a:cs typeface="Arial"/>
              </a:rPr>
              <a:t/>
            </a:r>
            <a:br>
              <a:rPr lang="en-US" sz="3600" dirty="0">
                <a:solidFill>
                  <a:srgbClr val="FF0000"/>
                </a:solidFill>
                <a:ea typeface="Calibri"/>
                <a:cs typeface="Arial"/>
              </a:rPr>
            </a:b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b="1" dirty="0" smtClean="0">
                <a:latin typeface="Times New Roman"/>
                <a:ea typeface="Times New Roman"/>
                <a:cs typeface="Arial"/>
              </a:rPr>
              <a:t>.</a:t>
            </a:r>
          </a:p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b="1" dirty="0" smtClean="0">
                <a:latin typeface="Times New Roman"/>
                <a:ea typeface="Times New Roman"/>
                <a:cs typeface="Arial"/>
              </a:rPr>
              <a:t>  </a:t>
            </a:r>
            <a:endParaRPr lang="en-US" sz="2400" b="1" dirty="0">
              <a:ea typeface="Calibri"/>
              <a:cs typeface="Arial"/>
            </a:endParaRPr>
          </a:p>
          <a:p>
            <a:pPr marL="0" indent="0">
              <a:buNone/>
            </a:pPr>
            <a:endParaRPr lang="ar-IQ" dirty="0"/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3305938888"/>
              </p:ext>
            </p:extLst>
          </p:nvPr>
        </p:nvGraphicFramePr>
        <p:xfrm>
          <a:off x="533400" y="990600"/>
          <a:ext cx="7924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184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/>
                <a:ea typeface="Times New Roman"/>
              </a:rPr>
              <a:t>The term 'epidemiology' was first used in 1802 by the Spanish physician </a:t>
            </a:r>
            <a:r>
              <a:rPr lang="en-US" dirty="0" err="1">
                <a:latin typeface="Times New Roman"/>
                <a:ea typeface="Times New Roman"/>
              </a:rPr>
              <a:t>Villalba</a:t>
            </a:r>
            <a:r>
              <a:rPr lang="en-US" dirty="0">
                <a:latin typeface="Times New Roman"/>
                <a:ea typeface="Times New Roman"/>
              </a:rPr>
              <a:t>. </a:t>
            </a:r>
            <a:endParaRPr lang="en-US" dirty="0" smtClean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Times New Roman"/>
                <a:ea typeface="Times New Roman"/>
              </a:rPr>
              <a:t>The </a:t>
            </a:r>
            <a:r>
              <a:rPr lang="en-US" dirty="0">
                <a:latin typeface="Times New Roman"/>
                <a:ea typeface="Times New Roman"/>
              </a:rPr>
              <a:t>term is used now for the description and causation of epidemic diseases, and of disease in general</a:t>
            </a:r>
            <a:r>
              <a:rPr lang="en-US" dirty="0" smtClean="0">
                <a:latin typeface="Times New Roman"/>
                <a:ea typeface="Times New Roman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</a:rPr>
              <a:t>It can be used for many non-disease health-related conditions, such as 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Arial"/>
                <a:hlinkClick r:id="rId2" tooltip="High blood pressure"/>
              </a:rPr>
              <a:t>high blood pressure</a:t>
            </a:r>
            <a:r>
              <a:rPr lang="en-US" dirty="0">
                <a:latin typeface="Times New Roman"/>
                <a:ea typeface="Times New Roman"/>
              </a:rPr>
              <a:t> and 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Arial"/>
                <a:hlinkClick r:id="rId3" tooltip="Obesity"/>
              </a:rPr>
              <a:t>obesity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3314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Examples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of applied epidemiology include the following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:</a:t>
            </a:r>
            <a:r>
              <a:rPr lang="en-US" sz="1800" dirty="0">
                <a:solidFill>
                  <a:prstClr val="black"/>
                </a:solidFill>
                <a:ea typeface="Calibri"/>
                <a:cs typeface="Arial"/>
              </a:rPr>
              <a:t/>
            </a:r>
            <a:br>
              <a:rPr lang="en-US" sz="1800" dirty="0">
                <a:solidFill>
                  <a:prstClr val="black"/>
                </a:solidFill>
                <a:ea typeface="Calibri"/>
                <a:cs typeface="Arial"/>
              </a:rPr>
            </a:br>
            <a:endParaRPr lang="ar-IQ" sz="4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436942945"/>
              </p:ext>
            </p:extLst>
          </p:nvPr>
        </p:nvGraphicFramePr>
        <p:xfrm>
          <a:off x="457200" y="12954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369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Times New Roman"/>
                <a:ea typeface="Calibri"/>
              </a:rPr>
              <a:t>Epidemiological Triangle</a:t>
            </a:r>
            <a:endParaRPr lang="ar-IQ" dirty="0"/>
          </a:p>
        </p:txBody>
      </p:sp>
      <p:pic>
        <p:nvPicPr>
          <p:cNvPr id="4" name="Picture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8153400" cy="502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782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/>
                <a:ea typeface="Calibri"/>
              </a:rPr>
              <a:t>Epidemiological Triangle</a:t>
            </a:r>
            <a:endParaRPr lang="ar-IQ" sz="40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NURSING\Desktop\Epi_tri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8381999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68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Interaction between those  three elements lead to the occurrence of  health problems</a:t>
            </a:r>
            <a:r>
              <a:rPr lang="en-US" dirty="0">
                <a:latin typeface="Times New Roman"/>
                <a:ea typeface="Times New Roman"/>
              </a:rPr>
              <a:t>. </a:t>
            </a:r>
            <a:endParaRPr lang="ar-IQ" dirty="0"/>
          </a:p>
        </p:txBody>
      </p:sp>
      <p:pic>
        <p:nvPicPr>
          <p:cNvPr id="11266" name="Picture 2" descr="C:\Users\NURSING\Desktop\triad_4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153400" cy="470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33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URSING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001000" cy="64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Thank you </a:t>
            </a:r>
            <a:endParaRPr lang="ar-IQ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2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u="sng" dirty="0">
                <a:solidFill>
                  <a:srgbClr val="FF0000"/>
                </a:solidFill>
              </a:rPr>
              <a:t>Definition of epidemiology 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b="1" u="sng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Simple Old Definitions</a:t>
            </a:r>
            <a:endParaRPr lang="en-US" sz="2400" dirty="0">
              <a:solidFill>
                <a:srgbClr val="FF0000"/>
              </a:solidFill>
              <a:ea typeface="Calibri"/>
              <a:cs typeface="Arial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Times New Roman"/>
                <a:cs typeface="Arial"/>
              </a:rPr>
              <a:t>1. Study of the occurrence of   illnesses.                          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Times New Roman"/>
                <a:cs typeface="Arial"/>
              </a:rPr>
              <a:t>2. Study of epidemics and their prevention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Times New Roman"/>
                <a:cs typeface="Arial"/>
              </a:rPr>
              <a:t>3. A branch of medical science which treats epidemics </a:t>
            </a:r>
            <a:endParaRPr lang="en-US" sz="2400" dirty="0">
              <a:ea typeface="Calibri"/>
              <a:cs typeface="Arial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6071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524000" y="1600200"/>
            <a:ext cx="6248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Modern Definition: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0593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The </a:t>
            </a:r>
            <a:r>
              <a:rPr lang="en-US" b="1" dirty="0">
                <a:hlinkClick r:id="rId2" action="ppaction://hlinkpres?slideindex=1&amp;slidetitle="/>
              </a:rPr>
              <a:t>study</a:t>
            </a:r>
            <a:r>
              <a:rPr lang="en-US" b="1" dirty="0"/>
              <a:t> of </a:t>
            </a:r>
            <a:r>
              <a:rPr lang="en-US" b="1" dirty="0" smtClean="0"/>
              <a:t>the:</a:t>
            </a:r>
          </a:p>
          <a:p>
            <a:pPr marL="0" indent="0" algn="ctr">
              <a:buNone/>
            </a:pPr>
            <a:r>
              <a:rPr lang="en-US" sz="4000" b="1" u="sng" dirty="0" smtClean="0">
                <a:solidFill>
                  <a:schemeClr val="tx2"/>
                </a:solidFill>
              </a:rPr>
              <a:t>occurrence</a:t>
            </a:r>
            <a:r>
              <a:rPr lang="en-US" sz="4000" b="1" dirty="0" smtClean="0">
                <a:solidFill>
                  <a:srgbClr val="C00000"/>
                </a:solidFill>
              </a:rPr>
              <a:t> and </a:t>
            </a:r>
            <a:r>
              <a:rPr lang="en-US" sz="4000" b="1" dirty="0" smtClean="0">
                <a:solidFill>
                  <a:srgbClr val="C00000"/>
                </a:solidFill>
                <a:hlinkClick r:id="rId3" action="ppaction://hlinkpres?slideindex=1&amp;slidetitle="/>
              </a:rPr>
              <a:t>distribution 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 smtClean="0"/>
              <a:t>         </a:t>
            </a:r>
            <a:r>
              <a:rPr lang="en-US" sz="3600" b="1" dirty="0" smtClean="0"/>
              <a:t>of  </a:t>
            </a:r>
            <a:r>
              <a:rPr lang="en-US" sz="3600" b="1" dirty="0" smtClean="0">
                <a:hlinkClick r:id="rId4" action="ppaction://hlinkpres?slideindex=1&amp;slidetitle="/>
              </a:rPr>
              <a:t>health-related</a:t>
            </a:r>
            <a:r>
              <a:rPr lang="en-US" sz="3600" b="1" dirty="0" smtClean="0"/>
              <a:t> states or events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                          </a:t>
            </a:r>
            <a:r>
              <a:rPr lang="en-US" sz="4400" b="1" dirty="0" smtClean="0"/>
              <a:t>IN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         specified </a:t>
            </a:r>
            <a:r>
              <a:rPr lang="en-US" b="1" dirty="0">
                <a:hlinkClick r:id="rId5" action="ppaction://hlinkpres?slideindex=1&amp;slidetitle="/>
              </a:rPr>
              <a:t>populations</a:t>
            </a:r>
            <a:r>
              <a:rPr lang="en-US" b="1" dirty="0"/>
              <a:t> </a:t>
            </a:r>
            <a:r>
              <a:rPr lang="en-US" b="1" dirty="0" smtClean="0"/>
              <a:t>,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including </a:t>
            </a:r>
            <a:r>
              <a:rPr lang="en-US" b="1" dirty="0"/>
              <a:t>the study of </a:t>
            </a:r>
            <a:r>
              <a:rPr lang="en-US" b="1" dirty="0">
                <a:hlinkClick r:id="rId6" action="ppaction://hlinkpres?slideindex=1&amp;slidetitle="/>
              </a:rPr>
              <a:t>determinants</a:t>
            </a:r>
            <a:r>
              <a:rPr lang="en-US" b="1" dirty="0"/>
              <a:t> influencing such states, and the application of this study to </a:t>
            </a:r>
            <a:r>
              <a:rPr lang="en-US" b="1" dirty="0">
                <a:hlinkClick r:id="rId7" action="ppaction://hlinkpres?slideindex=1&amp;slidetitle="/>
              </a:rPr>
              <a:t>control</a:t>
            </a:r>
            <a:r>
              <a:rPr lang="en-US" b="1" dirty="0"/>
              <a:t>  health problems .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0049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Study:</a:t>
            </a:r>
            <a:r>
              <a:rPr lang="en-US" sz="3600" b="1" dirty="0"/>
              <a:t> </a:t>
            </a:r>
            <a:r>
              <a:rPr lang="en-US" sz="3600" dirty="0"/>
              <a:t>Epidemiology is a scientific </a:t>
            </a:r>
            <a:r>
              <a:rPr lang="en-US" sz="3600" dirty="0" smtClean="0"/>
              <a:t>discipline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Distribution:</a:t>
            </a:r>
            <a:r>
              <a:rPr lang="en-US" sz="3600" b="1" dirty="0"/>
              <a:t> </a:t>
            </a:r>
            <a:r>
              <a:rPr lang="en-US" sz="3600" dirty="0"/>
              <a:t>Epidemiology is concerned with the </a:t>
            </a:r>
            <a:r>
              <a:rPr lang="en-US" sz="3600" b="1" dirty="0"/>
              <a:t>frequency</a:t>
            </a:r>
            <a:r>
              <a:rPr lang="en-US" sz="3600" dirty="0"/>
              <a:t> and </a:t>
            </a:r>
            <a:r>
              <a:rPr lang="en-US" sz="3600" b="1" dirty="0"/>
              <a:t>pattern</a:t>
            </a:r>
            <a:r>
              <a:rPr lang="en-US" sz="3600" dirty="0"/>
              <a:t> of health events in a population</a:t>
            </a:r>
            <a:r>
              <a:rPr lang="en-US" sz="3600" dirty="0" smtClean="0"/>
              <a:t>.(</a:t>
            </a:r>
            <a:r>
              <a:rPr lang="en-US" sz="3600" b="1" dirty="0"/>
              <a:t>descriptive epidemiology</a:t>
            </a:r>
            <a:r>
              <a:rPr lang="en-US" sz="3600" dirty="0" smtClean="0"/>
              <a:t>)</a:t>
            </a:r>
          </a:p>
          <a:p>
            <a:r>
              <a:rPr lang="en-US" sz="3600" b="1" dirty="0">
                <a:solidFill>
                  <a:srgbClr val="0070C0"/>
                </a:solidFill>
                <a:latin typeface="Times New Roman"/>
                <a:ea typeface="Calibri"/>
              </a:rPr>
              <a:t>Frequency</a:t>
            </a:r>
            <a:r>
              <a:rPr lang="en-US" sz="3600" dirty="0">
                <a:latin typeface="Times New Roman"/>
                <a:ea typeface="Calibri"/>
              </a:rPr>
              <a:t> includes </a:t>
            </a:r>
            <a:r>
              <a:rPr lang="en-US" sz="3600" dirty="0" smtClean="0">
                <a:latin typeface="Times New Roman"/>
                <a:ea typeface="Calibri"/>
              </a:rPr>
              <a:t>= the </a:t>
            </a:r>
            <a:r>
              <a:rPr lang="en-US" sz="3600" dirty="0">
                <a:latin typeface="Times New Roman"/>
                <a:ea typeface="Calibri"/>
              </a:rPr>
              <a:t>number </a:t>
            </a:r>
            <a:r>
              <a:rPr lang="en-US" sz="3600" dirty="0" smtClean="0">
                <a:latin typeface="Times New Roman"/>
                <a:ea typeface="Calibri"/>
              </a:rPr>
              <a:t>and the </a:t>
            </a:r>
            <a:r>
              <a:rPr lang="en-US" sz="3600" dirty="0">
                <a:latin typeface="Times New Roman"/>
                <a:ea typeface="Calibri"/>
              </a:rPr>
              <a:t>rate or risk of disease in the population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2644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/>
                <a:ea typeface="Calibri"/>
              </a:rPr>
              <a:t>Pattern refers to the occurrence of health-related events by </a:t>
            </a:r>
            <a:r>
              <a:rPr lang="en-US" sz="4000" dirty="0" smtClean="0">
                <a:latin typeface="Times New Roman"/>
                <a:ea typeface="Calibri"/>
              </a:rPr>
              <a:t>: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time</a:t>
            </a:r>
            <a:r>
              <a:rPr lang="en-US" sz="4000" dirty="0">
                <a:latin typeface="Times New Roman"/>
                <a:ea typeface="Calibri"/>
              </a:rPr>
              <a:t>, </a:t>
            </a:r>
            <a:endParaRPr lang="en-US" sz="4000" dirty="0" smtClean="0">
              <a:latin typeface="Times New Roman"/>
              <a:ea typeface="Calibri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place</a:t>
            </a:r>
            <a:r>
              <a:rPr lang="en-US" sz="4000" dirty="0">
                <a:latin typeface="Times New Roman"/>
                <a:ea typeface="Calibri"/>
              </a:rPr>
              <a:t>, and </a:t>
            </a:r>
            <a:endParaRPr lang="en-US" sz="4000" dirty="0" smtClean="0">
              <a:latin typeface="Times New Roman"/>
              <a:ea typeface="Calibri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personal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Calibri"/>
              </a:rPr>
              <a:t>characteristics</a:t>
            </a:r>
            <a:endParaRPr lang="ar-IQ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1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Time 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NURSING\Desktop\63-08699-700x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447800"/>
            <a:ext cx="66675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9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Time</a:t>
            </a:r>
            <a:r>
              <a:rPr lang="en-US" dirty="0" smtClean="0"/>
              <a:t> </a:t>
            </a:r>
            <a:endParaRPr lang="ar-IQ" dirty="0"/>
          </a:p>
        </p:txBody>
      </p:sp>
      <p:pic>
        <p:nvPicPr>
          <p:cNvPr id="2050" name="Picture 2" descr="C:\Users\NURSING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17219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00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Place 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NURSING\Desktop\NCD femal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199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34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366</Words>
  <Application>Microsoft Office PowerPoint</Application>
  <PresentationFormat>عرض على الشاشة (3:4)‏</PresentationFormat>
  <Paragraphs>55</Paragraphs>
  <Slides>24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Office Theme</vt:lpstr>
      <vt:lpstr>Introduction to Epidemiology Dr.Selman Al-Kerety</vt:lpstr>
      <vt:lpstr>عرض تقديمي في PowerPoint</vt:lpstr>
      <vt:lpstr>Definition of epidemiology  </vt:lpstr>
      <vt:lpstr>Modern Definition: </vt:lpstr>
      <vt:lpstr>عرض تقديمي في PowerPoint</vt:lpstr>
      <vt:lpstr>عرض تقديمي في PowerPoint</vt:lpstr>
      <vt:lpstr>Time </vt:lpstr>
      <vt:lpstr>Time </vt:lpstr>
      <vt:lpstr>Place </vt:lpstr>
      <vt:lpstr>Personal characteristics</vt:lpstr>
      <vt:lpstr>Personal characteristics (age groups)</vt:lpstr>
      <vt:lpstr>Personal characteristics (gender)</vt:lpstr>
      <vt:lpstr>What type of distribution ?</vt:lpstr>
      <vt:lpstr>عرض تقديمي في PowerPoint</vt:lpstr>
      <vt:lpstr>Determinants = smoking behavior cause (risk factors for) many health problems</vt:lpstr>
      <vt:lpstr>smoking behavior cause (risk factors for) many health problems</vt:lpstr>
      <vt:lpstr>عرض تقديمي في PowerPoint</vt:lpstr>
      <vt:lpstr>Purpose of Epidemiology: </vt:lpstr>
      <vt:lpstr>Uses of Epidemiology: </vt:lpstr>
      <vt:lpstr> Examples of applied epidemiology include the following: </vt:lpstr>
      <vt:lpstr>Epidemiological Triangle</vt:lpstr>
      <vt:lpstr>Epidemiological Triangle</vt:lpstr>
      <vt:lpstr>Interaction between those  three elements lead to the occurrence of  health problems. </vt:lpstr>
      <vt:lpstr>Thank you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epidemiology</dc:title>
  <dc:creator>NURSING</dc:creator>
  <cp:lastModifiedBy>NURSING</cp:lastModifiedBy>
  <cp:revision>28</cp:revision>
  <dcterms:created xsi:type="dcterms:W3CDTF">2006-08-16T00:00:00Z</dcterms:created>
  <dcterms:modified xsi:type="dcterms:W3CDTF">2018-04-17T13:48:05Z</dcterms:modified>
</cp:coreProperties>
</file>