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شعار كليتن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81000"/>
            <a:ext cx="27051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en-US" sz="49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/>
            </a:r>
            <a:br>
              <a:rPr lang="en-US" sz="49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</a:br>
            <a:r>
              <a:rPr lang="en-US" sz="49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/>
            </a:r>
            <a:br>
              <a:rPr lang="en-US" sz="49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</a:br>
            <a:r>
              <a:rPr lang="en-US" sz="49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/>
            </a:r>
            <a:br>
              <a:rPr lang="en-US" sz="49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</a:br>
            <a:r>
              <a:rPr lang="en-US" sz="49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/>
            </a:r>
            <a:br>
              <a:rPr lang="en-US" sz="49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</a:br>
            <a:r>
              <a:rPr lang="en-US" sz="49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Risk </a:t>
            </a:r>
            <a:r>
              <a:rPr lang="en-US" sz="49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Factors and Diseases Outcome</a:t>
            </a:r>
            <a:r>
              <a:rPr lang="en-US" sz="3200" dirty="0">
                <a:solidFill>
                  <a:srgbClr val="FF0000"/>
                </a:solidFill>
                <a:ea typeface="Calibri"/>
                <a:cs typeface="Arial"/>
              </a:rPr>
              <a:t/>
            </a:r>
            <a:br>
              <a:rPr lang="en-US" sz="3200" dirty="0">
                <a:solidFill>
                  <a:srgbClr val="FF0000"/>
                </a:solidFill>
                <a:ea typeface="Calibri"/>
                <a:cs typeface="Arial"/>
              </a:rPr>
            </a:br>
            <a:r>
              <a:rPr lang="en-US" sz="5400" b="1" dirty="0">
                <a:latin typeface="Times New Roman"/>
                <a:ea typeface="Calibri"/>
                <a:cs typeface="Arial"/>
              </a:rPr>
              <a:t> 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Dr. Selman Al-</a:t>
            </a:r>
            <a:r>
              <a:rPr lang="en-US" sz="3600" b="1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Kerety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3078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0" algn="just">
              <a:lnSpc>
                <a:spcPct val="115000"/>
              </a:lnSpc>
              <a:buFont typeface="Wingdings"/>
              <a:buChar char=""/>
            </a:pPr>
            <a:r>
              <a:rPr lang="en-US" b="1" dirty="0">
                <a:latin typeface="Times New Roman"/>
                <a:ea typeface="Calibri"/>
                <a:cs typeface="Arial"/>
              </a:rPr>
              <a:t>In epidemiology, a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risk factor </a:t>
            </a:r>
            <a:r>
              <a:rPr lang="en-US" b="1" dirty="0">
                <a:latin typeface="Times New Roman"/>
                <a:ea typeface="Calibri"/>
                <a:cs typeface="Arial"/>
              </a:rPr>
              <a:t>is a </a:t>
            </a:r>
            <a:r>
              <a:rPr lang="en-US" b="1" dirty="0">
                <a:solidFill>
                  <a:schemeClr val="accent1"/>
                </a:solidFill>
                <a:latin typeface="Times New Roman"/>
                <a:ea typeface="Calibri"/>
                <a:cs typeface="Arial"/>
              </a:rPr>
              <a:t>variable associated </a:t>
            </a:r>
            <a:r>
              <a:rPr lang="en-US" b="1" dirty="0">
                <a:latin typeface="Times New Roman"/>
                <a:ea typeface="Calibri"/>
                <a:cs typeface="Arial"/>
              </a:rPr>
              <a:t>with an </a:t>
            </a:r>
            <a:r>
              <a:rPr lang="en-US" b="1" dirty="0">
                <a:solidFill>
                  <a:schemeClr val="accent1"/>
                </a:solidFill>
                <a:latin typeface="Times New Roman"/>
                <a:ea typeface="Calibri"/>
                <a:cs typeface="Arial"/>
              </a:rPr>
              <a:t>increased risk of disease </a:t>
            </a:r>
            <a:r>
              <a:rPr lang="en-US" b="1" dirty="0">
                <a:latin typeface="Times New Roman"/>
                <a:ea typeface="Calibri"/>
                <a:cs typeface="Arial"/>
              </a:rPr>
              <a:t>or infection. </a:t>
            </a:r>
            <a:endParaRPr lang="en-US" b="1" dirty="0" smtClean="0">
              <a:latin typeface="Times New Roman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"/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Sometimes</a:t>
            </a:r>
            <a:r>
              <a:rPr lang="en-US" b="1" dirty="0">
                <a:latin typeface="Times New Roman"/>
                <a:ea typeface="Calibri"/>
                <a:cs typeface="Arial"/>
              </a:rPr>
              <a:t>, </a:t>
            </a:r>
            <a:r>
              <a:rPr lang="en-US" b="1" dirty="0">
                <a:solidFill>
                  <a:schemeClr val="accent1"/>
                </a:solidFill>
                <a:latin typeface="Times New Roman"/>
                <a:ea typeface="Calibri"/>
                <a:cs typeface="Arial"/>
              </a:rPr>
              <a:t>determinant</a:t>
            </a:r>
            <a:r>
              <a:rPr lang="en-US" b="1" dirty="0">
                <a:latin typeface="Times New Roman"/>
                <a:ea typeface="Calibri"/>
                <a:cs typeface="Arial"/>
              </a:rPr>
              <a:t> is also used, being a </a:t>
            </a:r>
            <a:r>
              <a:rPr lang="en-US" b="1" dirty="0">
                <a:solidFill>
                  <a:schemeClr val="accent1"/>
                </a:solidFill>
                <a:latin typeface="Times New Roman"/>
                <a:ea typeface="Calibri"/>
                <a:cs typeface="Arial"/>
              </a:rPr>
              <a:t>variable associated </a:t>
            </a:r>
            <a:r>
              <a:rPr lang="en-US" b="1" dirty="0">
                <a:latin typeface="Times New Roman"/>
                <a:ea typeface="Calibri"/>
                <a:cs typeface="Arial"/>
              </a:rPr>
              <a:t>with either </a:t>
            </a:r>
            <a:r>
              <a:rPr lang="en-US" b="1" dirty="0">
                <a:solidFill>
                  <a:schemeClr val="accent1"/>
                </a:solidFill>
                <a:latin typeface="Times New Roman"/>
                <a:ea typeface="Calibri"/>
                <a:cs typeface="Arial"/>
              </a:rPr>
              <a:t>increased</a:t>
            </a:r>
            <a:r>
              <a:rPr lang="en-US" b="1" dirty="0">
                <a:latin typeface="Times New Roman"/>
                <a:ea typeface="Calibri"/>
                <a:cs typeface="Arial"/>
              </a:rPr>
              <a:t> or </a:t>
            </a:r>
            <a:r>
              <a:rPr lang="en-US" b="1" dirty="0">
                <a:solidFill>
                  <a:schemeClr val="accent1"/>
                </a:solidFill>
                <a:latin typeface="Times New Roman"/>
                <a:ea typeface="Calibri"/>
                <a:cs typeface="Arial"/>
              </a:rPr>
              <a:t>decreased risk</a:t>
            </a:r>
            <a:r>
              <a:rPr lang="en-US" b="1" dirty="0"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2781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Correlation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vs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causation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ea typeface="Calibri"/>
              </a:rPr>
              <a:t>Risk </a:t>
            </a:r>
            <a:r>
              <a:rPr lang="en-US" dirty="0">
                <a:latin typeface="Times New Roman"/>
                <a:ea typeface="Calibri"/>
              </a:rPr>
              <a:t>factors or determinants are </a:t>
            </a:r>
            <a:r>
              <a:rPr lang="en-US" b="1" dirty="0">
                <a:latin typeface="Times New Roman"/>
                <a:ea typeface="Calibri"/>
              </a:rPr>
              <a:t>correlational</a:t>
            </a:r>
            <a:r>
              <a:rPr lang="en-US" dirty="0">
                <a:latin typeface="Times New Roman"/>
                <a:ea typeface="Calibri"/>
              </a:rPr>
              <a:t> and </a:t>
            </a:r>
            <a:r>
              <a:rPr lang="en-US" b="1" dirty="0">
                <a:latin typeface="Times New Roman"/>
                <a:ea typeface="Calibri"/>
              </a:rPr>
              <a:t>not necessarily causal</a:t>
            </a:r>
            <a:r>
              <a:rPr lang="en-US" dirty="0">
                <a:latin typeface="Times New Roman"/>
                <a:ea typeface="Calibri"/>
              </a:rPr>
              <a:t>, because correlation </a:t>
            </a:r>
            <a:r>
              <a:rPr lang="en-US" dirty="0" smtClean="0">
                <a:latin typeface="Times New Roman"/>
                <a:ea typeface="Calibri"/>
              </a:rPr>
              <a:t>does </a:t>
            </a:r>
            <a:r>
              <a:rPr lang="en-US" dirty="0">
                <a:latin typeface="Times New Roman"/>
                <a:ea typeface="Calibri"/>
              </a:rPr>
              <a:t>not prove causation</a:t>
            </a:r>
            <a:r>
              <a:rPr lang="en-US" dirty="0" smtClean="0">
                <a:latin typeface="Times New Roman"/>
                <a:ea typeface="Calibri"/>
              </a:rPr>
              <a:t>.</a:t>
            </a:r>
          </a:p>
          <a:p>
            <a:r>
              <a:rPr lang="en-US" dirty="0">
                <a:latin typeface="Times New Roman"/>
                <a:ea typeface="Calibri"/>
              </a:rPr>
              <a:t>For example, being young cannot be said to cause measles, but young people have a higher rate of measles because they are less likely to have developed immunity during a previous epidemic.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5679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>
              <a:lnSpc>
                <a:spcPct val="115000"/>
              </a:lnSpc>
              <a:buFont typeface="Wingdings"/>
              <a:buChar char="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General determinants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r>
              <a:rPr lang="en-US" dirty="0">
                <a:latin typeface="Times New Roman"/>
                <a:ea typeface="Calibri"/>
              </a:rPr>
              <a:t>The probability of an outcome usually depends on an interplay between multiple associated variables. </a:t>
            </a:r>
            <a:endParaRPr lang="en-US" dirty="0" smtClean="0">
              <a:latin typeface="Times New Roman"/>
              <a:ea typeface="Calibri"/>
            </a:endParaRPr>
          </a:p>
          <a:p>
            <a:r>
              <a:rPr lang="en-US" dirty="0" smtClean="0">
                <a:latin typeface="Times New Roman"/>
                <a:ea typeface="Calibri"/>
              </a:rPr>
              <a:t>When </a:t>
            </a:r>
            <a:r>
              <a:rPr lang="en-US" dirty="0">
                <a:latin typeface="Times New Roman"/>
                <a:ea typeface="Calibri"/>
              </a:rPr>
              <a:t>performing epidemiological studies to evaluate one or more determinants for a specific outcome, the other determinants may act as confounding factors, and need to be controlled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348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Wingdings"/>
              <a:buChar char="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Risk marker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dirty="0">
                <a:latin typeface="Times New Roman"/>
                <a:ea typeface="Calibri"/>
                <a:cs typeface="Arial"/>
              </a:rPr>
              <a:t>A risk marker is a </a:t>
            </a:r>
            <a:r>
              <a:rPr lang="en-US" b="1" dirty="0">
                <a:latin typeface="Times New Roman"/>
                <a:ea typeface="Calibri"/>
                <a:cs typeface="Arial"/>
              </a:rPr>
              <a:t>variable that is quantitatively associated with a disease or other outcome,</a:t>
            </a: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dirty="0" smtClean="0">
                <a:latin typeface="Times New Roman"/>
                <a:ea typeface="Calibri"/>
                <a:cs typeface="Arial"/>
              </a:rPr>
              <a:t>but </a:t>
            </a:r>
            <a:r>
              <a:rPr lang="en-US" dirty="0">
                <a:latin typeface="Times New Roman"/>
                <a:ea typeface="Calibri"/>
                <a:cs typeface="Arial"/>
              </a:rPr>
              <a:t>direct alteration of the risk marker does not necessarily alter the risk of the outcome.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053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THANK YOU </a:t>
            </a:r>
            <a:endParaRPr lang="ar-IQ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endParaRPr lang="en-US" b="1" dirty="0" smtClean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b="1" dirty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Risk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dirty="0">
                <a:latin typeface="Times New Roman"/>
                <a:ea typeface="Calibri"/>
                <a:cs typeface="Arial"/>
              </a:rPr>
              <a:t>can be defined as the probability of an event (such as developing a disease) occurring.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  <p:pic>
        <p:nvPicPr>
          <p:cNvPr id="4" name="Picture 2" descr="E:\شعار كليتن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81000"/>
            <a:ext cx="2114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35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en-US" sz="30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Why should we</a:t>
            </a:r>
            <a:r>
              <a:rPr lang="en-US" sz="30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30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identify such high risk groups</a:t>
            </a:r>
            <a:r>
              <a:rPr lang="en-US" sz="3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?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First</a:t>
            </a:r>
            <a:r>
              <a:rPr lang="en-US" dirty="0">
                <a:latin typeface="Times New Roman"/>
                <a:ea typeface="Calibri"/>
                <a:cs typeface="Arial"/>
              </a:rPr>
              <a:t>, </a:t>
            </a:r>
            <a:r>
              <a:rPr lang="en-US" b="1" dirty="0">
                <a:latin typeface="Times New Roman"/>
                <a:ea typeface="Calibri"/>
                <a:cs typeface="Arial"/>
              </a:rPr>
              <a:t>to</a:t>
            </a: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r>
              <a:rPr lang="en-US" b="1" dirty="0">
                <a:latin typeface="Times New Roman"/>
                <a:ea typeface="Calibri"/>
                <a:cs typeface="Arial"/>
              </a:rPr>
              <a:t>direct preventive efforts</a:t>
            </a:r>
            <a:r>
              <a:rPr lang="en-US" dirty="0">
                <a:latin typeface="Times New Roman"/>
                <a:ea typeface="Calibri"/>
                <a:cs typeface="Arial"/>
              </a:rPr>
              <a:t>, such as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latin typeface="Times New Roman"/>
                <a:ea typeface="Calibri"/>
                <a:cs typeface="Arial"/>
              </a:rPr>
              <a:t>screening programs for early disease detection, to populations who are most likely to benefit from any interventions that are developed for the disease.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Wingdings"/>
              <a:buChar char=""/>
            </a:pPr>
            <a:r>
              <a:rPr lang="en-US" b="1" dirty="0">
                <a:latin typeface="Times New Roman"/>
                <a:ea typeface="Calibri"/>
                <a:cs typeface="Arial"/>
              </a:rPr>
              <a:t>Second</a:t>
            </a:r>
            <a:r>
              <a:rPr lang="en-US" dirty="0">
                <a:latin typeface="Times New Roman"/>
                <a:ea typeface="Calibri"/>
                <a:cs typeface="Arial"/>
              </a:rPr>
              <a:t>, </a:t>
            </a:r>
            <a:r>
              <a:rPr lang="en-US" b="1" dirty="0">
                <a:latin typeface="Times New Roman"/>
                <a:ea typeface="Calibri"/>
                <a:cs typeface="Arial"/>
              </a:rPr>
              <a:t>to identify the specific factors or characteristics that put them at high risk and then try to modify those factors</a:t>
            </a:r>
            <a:r>
              <a:rPr lang="en-US" dirty="0">
                <a:latin typeface="Times New Roman"/>
                <a:ea typeface="Calibri"/>
                <a:cs typeface="Arial"/>
              </a:rPr>
              <a:t>. 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256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/>
                <a:ea typeface="Calibri"/>
              </a:rPr>
              <a:t>risk factors may be of two 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Calibri"/>
              </a:rPr>
              <a:t>types: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Times New Roman"/>
                <a:ea typeface="Calibri"/>
              </a:rPr>
              <a:t>Modifiable: </a:t>
            </a:r>
            <a:r>
              <a:rPr lang="en-US" dirty="0">
                <a:latin typeface="Times New Roman"/>
                <a:ea typeface="Calibri"/>
              </a:rPr>
              <a:t>such as obesity, diet, and other lifestyle factors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latin typeface="Times New Roman"/>
                <a:ea typeface="Calibri"/>
              </a:rPr>
              <a:t>not modifiable: </a:t>
            </a:r>
            <a:r>
              <a:rPr lang="en-US" dirty="0">
                <a:latin typeface="Times New Roman"/>
                <a:ea typeface="Calibri"/>
              </a:rPr>
              <a:t>such as age, sex, and race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090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ea typeface="Calibri"/>
              </a:rPr>
              <a:t>Several measures of  </a:t>
            </a:r>
            <a:r>
              <a:rPr lang="en-US" sz="4000" b="1" dirty="0" smtClean="0">
                <a:solidFill>
                  <a:srgbClr val="FF0000"/>
                </a:solidFill>
                <a:latin typeface="Times New Roman"/>
                <a:ea typeface="Calibri"/>
              </a:rPr>
              <a:t>risk: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en-US" b="1" dirty="0" smtClean="0">
                <a:latin typeface="Times New Roman"/>
                <a:ea typeface="Calibri"/>
              </a:rPr>
              <a:t> (1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) </a:t>
            </a:r>
            <a:r>
              <a:rPr lang="en-US" b="1" dirty="0">
                <a:latin typeface="Times New Roman"/>
                <a:ea typeface="Calibri"/>
                <a:cs typeface="Arial"/>
              </a:rPr>
              <a:t>Absolute Risk,</a:t>
            </a:r>
            <a:endParaRPr lang="en-US" sz="24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b="1" dirty="0">
                <a:latin typeface="Times New Roman"/>
                <a:ea typeface="Calibri"/>
                <a:cs typeface="Arial"/>
              </a:rPr>
              <a:t> (2) Relative Risk Odds Ratios, And</a:t>
            </a:r>
            <a:endParaRPr lang="en-US" sz="2400" dirty="0"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b="1" dirty="0">
                <a:latin typeface="Times New Roman"/>
                <a:ea typeface="Calibri"/>
                <a:cs typeface="Arial"/>
              </a:rPr>
              <a:t> (3) Attributable Risk.</a:t>
            </a:r>
            <a:endParaRPr lang="en-US" sz="2400" dirty="0"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23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Font typeface="Wingdings"/>
              <a:buChar char="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ABSOLUTE RISK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b="1" dirty="0">
                <a:latin typeface="Times New Roman"/>
                <a:ea typeface="Calibri"/>
                <a:cs typeface="Arial"/>
              </a:rPr>
              <a:t>The incidence of a disease in a population is termed the 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absolute risk</a:t>
            </a:r>
            <a:r>
              <a:rPr lang="en-US" i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. </a:t>
            </a:r>
            <a:endParaRPr lang="en-US" i="1" dirty="0" smtClean="0">
              <a:solidFill>
                <a:srgbClr val="FF0000"/>
              </a:solidFill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dirty="0" smtClean="0">
                <a:latin typeface="Times New Roman"/>
                <a:ea typeface="Calibri"/>
                <a:cs typeface="Arial"/>
              </a:rPr>
              <a:t>Absolute </a:t>
            </a:r>
            <a:r>
              <a:rPr lang="en-US" dirty="0">
                <a:latin typeface="Times New Roman"/>
                <a:ea typeface="Calibri"/>
                <a:cs typeface="Arial"/>
              </a:rPr>
              <a:t>risk can indicate the magnitude of the risk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in a group </a:t>
            </a:r>
            <a:r>
              <a:rPr lang="en-US" dirty="0">
                <a:latin typeface="Times New Roman"/>
                <a:ea typeface="Calibri"/>
                <a:cs typeface="Arial"/>
              </a:rPr>
              <a:t>of people with a certain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exposure</a:t>
            </a:r>
            <a:r>
              <a:rPr lang="en-US" dirty="0">
                <a:latin typeface="Times New Roman"/>
                <a:ea typeface="Calibri"/>
                <a:cs typeface="Arial"/>
              </a:rPr>
              <a:t>, but because it does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not take </a:t>
            </a:r>
            <a:r>
              <a:rPr lang="en-US" dirty="0">
                <a:latin typeface="Times New Roman"/>
                <a:ea typeface="Calibri"/>
                <a:cs typeface="Arial"/>
              </a:rPr>
              <a:t>into consideration the risk of disease in 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non-exposed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403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</a:pPr>
            <a:r>
              <a:rPr lang="en-US" sz="3900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The</a:t>
            </a:r>
            <a:r>
              <a:rPr lang="en-US" sz="39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39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Relative Risk</a:t>
            </a:r>
            <a:endParaRPr lang="en-US" sz="39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relative risk </a:t>
            </a:r>
            <a:r>
              <a:rPr lang="en-US" dirty="0">
                <a:latin typeface="Times New Roman"/>
                <a:ea typeface="Calibri"/>
                <a:cs typeface="Arial"/>
              </a:rPr>
              <a:t>can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be </a:t>
            </a:r>
            <a:r>
              <a:rPr lang="en-US" dirty="0">
                <a:latin typeface="Times New Roman"/>
                <a:ea typeface="Calibri"/>
                <a:cs typeface="Arial"/>
              </a:rPr>
              <a:t>defined as the probability of an event (developing a disease) occurring in exposed people compared to the probability of the event in non-exposed people, or as the ratio of the two probabilities.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latin typeface="Times New Roman"/>
                <a:ea typeface="Calibri"/>
                <a:cs typeface="Arial"/>
              </a:rPr>
              <a:t>we can put the question another way: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latin typeface="Times New Roman"/>
                <a:ea typeface="Calibri"/>
                <a:cs typeface="Arial"/>
              </a:rPr>
              <a:t>“</a:t>
            </a:r>
            <a:r>
              <a:rPr lang="en-US" b="1" dirty="0">
                <a:latin typeface="Times New Roman"/>
                <a:ea typeface="Calibri"/>
                <a:cs typeface="Arial"/>
              </a:rPr>
              <a:t>What is the ratio of the risk of disease in exposed individuals to the risk of disease in non-exposed individuals?” This ratio is called the </a:t>
            </a:r>
            <a:r>
              <a:rPr lang="en-US" b="1" i="1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relative risk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: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875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b="1" dirty="0">
                <a:latin typeface="Times New Roman"/>
                <a:ea typeface="Calibri"/>
                <a:cs typeface="Arial"/>
              </a:rPr>
              <a:t>relative risk </a:t>
            </a:r>
            <a:r>
              <a:rPr lang="en-US" dirty="0">
                <a:latin typeface="Times New Roman"/>
                <a:ea typeface="Calibri"/>
                <a:cs typeface="Arial"/>
              </a:rPr>
              <a:t>is important in establishing </a:t>
            </a:r>
            <a:r>
              <a:rPr lang="en-US" b="1" dirty="0">
                <a:latin typeface="Times New Roman"/>
                <a:ea typeface="Calibri"/>
                <a:cs typeface="Arial"/>
              </a:rPr>
              <a:t>etiologic relationships</a:t>
            </a:r>
            <a:r>
              <a:rPr lang="en-US" dirty="0">
                <a:latin typeface="Times New Roman"/>
                <a:ea typeface="Calibri"/>
                <a:cs typeface="Arial"/>
              </a:rPr>
              <a:t>,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b="1" dirty="0">
                <a:latin typeface="Times New Roman"/>
                <a:ea typeface="Calibri"/>
                <a:cs typeface="Arial"/>
              </a:rPr>
              <a:t>attributable</a:t>
            </a:r>
            <a:r>
              <a:rPr lang="en-US" dirty="0">
                <a:latin typeface="Times New Roman"/>
                <a:ea typeface="Calibri"/>
                <a:cs typeface="Arial"/>
              </a:rPr>
              <a:t> risk is in many ways more important in clinical practice and in public health, because it addresses a different question: </a:t>
            </a:r>
            <a:r>
              <a:rPr lang="en-US" b="1" dirty="0">
                <a:latin typeface="Times New Roman"/>
                <a:ea typeface="Calibri"/>
                <a:cs typeface="Arial"/>
              </a:rPr>
              <a:t>How much of the risk </a:t>
            </a:r>
            <a:r>
              <a:rPr lang="en-US" dirty="0">
                <a:latin typeface="Times New Roman"/>
                <a:ea typeface="Calibri"/>
                <a:cs typeface="Arial"/>
              </a:rPr>
              <a:t>(incidence) of disease can we hope to prevent if we are able to eliminate exposure to the agent in question?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7437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5000"/>
              </a:lnSpc>
              <a:buFont typeface="Wingdings"/>
              <a:buChar char=""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Attributable Risk</a:t>
            </a:r>
            <a:endParaRPr lang="en-US" sz="2400" dirty="0" smtClean="0">
              <a:solidFill>
                <a:srgbClr val="FF0000"/>
              </a:solidFill>
              <a:ea typeface="Calibri"/>
              <a:cs typeface="Arial"/>
            </a:endParaRPr>
          </a:p>
          <a:p>
            <a:r>
              <a:rPr lang="en-US" b="1" dirty="0" smtClean="0">
                <a:latin typeface="Times New Roman"/>
                <a:ea typeface="Calibri"/>
              </a:rPr>
              <a:t>The </a:t>
            </a:r>
            <a:r>
              <a:rPr lang="en-US" b="1" i="1" dirty="0">
                <a:latin typeface="Times New Roman"/>
                <a:ea typeface="Calibri"/>
              </a:rPr>
              <a:t>attributable risk</a:t>
            </a:r>
            <a:r>
              <a:rPr lang="en-US" dirty="0">
                <a:latin typeface="Times New Roman"/>
                <a:ea typeface="Calibri"/>
              </a:rPr>
              <a:t>, </a:t>
            </a:r>
            <a:r>
              <a:rPr lang="en-US" dirty="0" smtClean="0">
                <a:latin typeface="Times New Roman"/>
                <a:ea typeface="Calibri"/>
              </a:rPr>
              <a:t>is </a:t>
            </a:r>
            <a:r>
              <a:rPr lang="en-US" dirty="0">
                <a:latin typeface="Times New Roman"/>
                <a:ea typeface="Calibri"/>
              </a:rPr>
              <a:t>defined as the </a:t>
            </a:r>
            <a:r>
              <a:rPr lang="en-US" b="1" dirty="0">
                <a:latin typeface="Times New Roman"/>
                <a:ea typeface="Calibri"/>
              </a:rPr>
              <a:t>amount or proportion of disease incidence (or disease risk) that can be attributed to a specific exposure</a:t>
            </a:r>
            <a:r>
              <a:rPr lang="en-US" dirty="0">
                <a:latin typeface="Times New Roman"/>
                <a:ea typeface="Calibri"/>
              </a:rPr>
              <a:t>. </a:t>
            </a:r>
            <a:endParaRPr lang="en-US" dirty="0" smtClean="0"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</a:pPr>
            <a:r>
              <a:rPr lang="en-US" dirty="0" smtClean="0">
                <a:latin typeface="Times New Roman"/>
                <a:ea typeface="Calibri"/>
              </a:rPr>
              <a:t>For </a:t>
            </a:r>
            <a:r>
              <a:rPr lang="en-US" dirty="0">
                <a:latin typeface="Times New Roman"/>
                <a:ea typeface="Calibri"/>
              </a:rPr>
              <a:t>example, how much of the lung cancer risk experienced  by smokers can be attributed to smoking</a:t>
            </a:r>
            <a:r>
              <a:rPr lang="en-US" dirty="0" smtClean="0">
                <a:latin typeface="Times New Roman"/>
                <a:ea typeface="Calibri"/>
              </a:rPr>
              <a:t>?</a:t>
            </a:r>
            <a:r>
              <a:rPr lang="en-US" dirty="0">
                <a:latin typeface="Times New Roman"/>
                <a:ea typeface="Calibri"/>
                <a:cs typeface="Arial"/>
              </a:rPr>
              <a:t>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en-US" b="1" dirty="0" smtClean="0">
                <a:latin typeface="Times New Roman"/>
                <a:ea typeface="Calibri"/>
                <a:cs typeface="Arial"/>
              </a:rPr>
              <a:t>We </a:t>
            </a:r>
            <a:r>
              <a:rPr lang="en-US" b="1" dirty="0">
                <a:latin typeface="Times New Roman"/>
                <a:ea typeface="Calibri"/>
                <a:cs typeface="Arial"/>
              </a:rPr>
              <a:t>can calculate the attributable risk 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for: </a:t>
            </a:r>
          </a:p>
          <a:p>
            <a:pPr algn="just">
              <a:lnSpc>
                <a:spcPct val="115000"/>
              </a:lnSpc>
            </a:pPr>
            <a:r>
              <a:rPr lang="en-US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dirty="0">
                <a:latin typeface="Times New Roman"/>
                <a:ea typeface="Calibri"/>
                <a:cs typeface="Arial"/>
              </a:rPr>
              <a:t>exposed persons </a:t>
            </a:r>
            <a:endParaRPr lang="en-US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dirty="0">
                <a:latin typeface="Times New Roman"/>
                <a:ea typeface="Calibri"/>
                <a:cs typeface="Arial"/>
              </a:rPr>
              <a:t>total population,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( </a:t>
            </a:r>
            <a:r>
              <a:rPr lang="en-US" dirty="0">
                <a:latin typeface="Times New Roman"/>
                <a:ea typeface="Calibri"/>
                <a:cs typeface="Arial"/>
              </a:rPr>
              <a:t>includes both exposed and non-exposed </a:t>
            </a:r>
            <a:r>
              <a:rPr lang="en-US" dirty="0" smtClean="0">
                <a:latin typeface="Times New Roman"/>
                <a:ea typeface="Calibri"/>
                <a:cs typeface="Arial"/>
              </a:rPr>
              <a:t>persons)</a:t>
            </a:r>
            <a:endParaRPr lang="en-US" dirty="0" smtClean="0">
              <a:latin typeface="Times New Roman"/>
              <a:ea typeface="Calibri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665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591</Words>
  <Application>Microsoft Office PowerPoint</Application>
  <PresentationFormat>عرض على الشاشة (3:4)‏</PresentationFormat>
  <Paragraphs>45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    Risk Factors and Diseases Outcome    </vt:lpstr>
      <vt:lpstr>عرض تقديمي في PowerPoint</vt:lpstr>
      <vt:lpstr>Why should we identify such high risk groups?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Correlation vs causation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Factors and Diseases Outcome    </dc:title>
  <dc:creator>NURSING</dc:creator>
  <cp:lastModifiedBy>NURSING</cp:lastModifiedBy>
  <cp:revision>12</cp:revision>
  <dcterms:created xsi:type="dcterms:W3CDTF">2006-08-16T00:00:00Z</dcterms:created>
  <dcterms:modified xsi:type="dcterms:W3CDTF">2017-11-13T20:38:46Z</dcterms:modified>
</cp:coreProperties>
</file>