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81" r:id="rId12"/>
    <p:sldId id="267" r:id="rId13"/>
    <p:sldId id="266" r:id="rId14"/>
    <p:sldId id="268" r:id="rId15"/>
    <p:sldId id="269" r:id="rId16"/>
    <p:sldId id="274" r:id="rId17"/>
    <p:sldId id="275" r:id="rId18"/>
    <p:sldId id="276" r:id="rId19"/>
    <p:sldId id="270" r:id="rId20"/>
    <p:sldId id="271" r:id="rId21"/>
    <p:sldId id="272" r:id="rId22"/>
    <p:sldId id="273" r:id="rId23"/>
    <p:sldId id="277" r:id="rId24"/>
    <p:sldId id="279" r:id="rId25"/>
    <p:sldId id="278" r:id="rId26"/>
    <p:sldId id="280" r:id="rId27"/>
  </p:sldIdLst>
  <p:sldSz cx="9144000" cy="6858000" type="screen4x3"/>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1D8BD707-D9CF-40AE-B4C6-C98DA3205C09}" type="datetimeFigureOut">
              <a:rPr lang="en-US" smtClean="0"/>
              <a:pPr/>
              <a:t>4/17/2018</a:t>
            </a:fld>
            <a:endParaRPr lang="en-US"/>
          </a:p>
        </p:txBody>
      </p:sp>
      <p:sp>
        <p:nvSpPr>
          <p:cNvPr id="20" name="عنصر نائب للتذييل 19"/>
          <p:cNvSpPr>
            <a:spLocks noGrp="1"/>
          </p:cNvSpPr>
          <p:nvPr>
            <p:ph type="ftr" sz="quarter" idx="11"/>
          </p:nvPr>
        </p:nvSpPr>
        <p:spPr/>
        <p:txBody>
          <a:bodyPr/>
          <a:lstStyle>
            <a:extLst/>
          </a:lstStyle>
          <a:p>
            <a:endParaRPr lang="en-US"/>
          </a:p>
        </p:txBody>
      </p:sp>
      <p:sp>
        <p:nvSpPr>
          <p:cNvPr id="10" name="عنصر نائب لرقم الشريحة 9"/>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D8BD707-D9CF-40AE-B4C6-C98DA3205C09}" type="datetimeFigureOut">
              <a:rPr lang="en-US" smtClean="0"/>
              <a:pPr/>
              <a:t>4/17/2018</a:t>
            </a:fld>
            <a:endParaRPr lang="en-US"/>
          </a:p>
        </p:txBody>
      </p:sp>
      <p:sp>
        <p:nvSpPr>
          <p:cNvPr id="5" name="عنصر نائب للتذييل 4"/>
          <p:cNvSpPr>
            <a:spLocks noGrp="1"/>
          </p:cNvSpPr>
          <p:nvPr>
            <p:ph type="ftr" sz="quarter" idx="11"/>
          </p:nvPr>
        </p:nvSpPr>
        <p:spPr/>
        <p:txBody>
          <a:bodyPr/>
          <a:lstStyle>
            <a:extLst/>
          </a:lstStyle>
          <a:p>
            <a:endParaRPr lang="en-US"/>
          </a:p>
        </p:txBody>
      </p:sp>
      <p:sp>
        <p:nvSpPr>
          <p:cNvPr id="6" name="عنصر نائب لرقم الشريحة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D8BD707-D9CF-40AE-B4C6-C98DA3205C09}" type="datetimeFigureOut">
              <a:rPr lang="en-US" smtClean="0"/>
              <a:pPr/>
              <a:t>4/17/2018</a:t>
            </a:fld>
            <a:endParaRPr lang="en-US"/>
          </a:p>
        </p:txBody>
      </p:sp>
      <p:sp>
        <p:nvSpPr>
          <p:cNvPr id="5" name="عنصر نائب للتذييل 4"/>
          <p:cNvSpPr>
            <a:spLocks noGrp="1"/>
          </p:cNvSpPr>
          <p:nvPr>
            <p:ph type="ftr" sz="quarter" idx="11"/>
          </p:nvPr>
        </p:nvSpPr>
        <p:spPr/>
        <p:txBody>
          <a:bodyPr/>
          <a:lstStyle>
            <a:extLst/>
          </a:lstStyle>
          <a:p>
            <a:endParaRPr lang="en-US"/>
          </a:p>
        </p:txBody>
      </p:sp>
      <p:sp>
        <p:nvSpPr>
          <p:cNvPr id="6" name="عنصر نائب لرقم الشريحة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D8BD707-D9CF-40AE-B4C6-C98DA3205C09}" type="datetimeFigureOut">
              <a:rPr lang="en-US" smtClean="0"/>
              <a:pPr/>
              <a:t>4/17/2018</a:t>
            </a:fld>
            <a:endParaRPr lang="en-US"/>
          </a:p>
        </p:txBody>
      </p:sp>
      <p:sp>
        <p:nvSpPr>
          <p:cNvPr id="5" name="عنصر نائب للتذييل 4"/>
          <p:cNvSpPr>
            <a:spLocks noGrp="1"/>
          </p:cNvSpPr>
          <p:nvPr>
            <p:ph type="ftr" sz="quarter" idx="11"/>
          </p:nvPr>
        </p:nvSpPr>
        <p:spPr/>
        <p:txBody>
          <a:bodyPr/>
          <a:lstStyle>
            <a:extLst/>
          </a:lstStyle>
          <a:p>
            <a:endParaRPr lang="en-US"/>
          </a:p>
        </p:txBody>
      </p:sp>
      <p:sp>
        <p:nvSpPr>
          <p:cNvPr id="6" name="عنصر نائب لرقم الشريحة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1D8BD707-D9CF-40AE-B4C6-C98DA3205C09}" type="datetimeFigureOut">
              <a:rPr lang="en-US" smtClean="0"/>
              <a:pPr/>
              <a:t>4/17/2018</a:t>
            </a:fld>
            <a:endParaRPr lang="en-US"/>
          </a:p>
        </p:txBody>
      </p:sp>
      <p:sp>
        <p:nvSpPr>
          <p:cNvPr id="5" name="عنصر نائب للتذييل 4"/>
          <p:cNvSpPr>
            <a:spLocks noGrp="1"/>
          </p:cNvSpPr>
          <p:nvPr>
            <p:ph type="ftr" sz="quarter" idx="11"/>
          </p:nvPr>
        </p:nvSpPr>
        <p:spPr/>
        <p:txBody>
          <a:bodyPr/>
          <a:lstStyle>
            <a:extLst/>
          </a:lstStyle>
          <a:p>
            <a:endParaRPr lang="en-US"/>
          </a:p>
        </p:txBody>
      </p:sp>
      <p:sp>
        <p:nvSpPr>
          <p:cNvPr id="6" name="عنصر نائب لرقم الشريحة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D8BD707-D9CF-40AE-B4C6-C98DA3205C09}" type="datetimeFigureOut">
              <a:rPr lang="en-US" smtClean="0"/>
              <a:pPr/>
              <a:t>4/17/2018</a:t>
            </a:fld>
            <a:endParaRPr lang="en-US"/>
          </a:p>
        </p:txBody>
      </p:sp>
      <p:sp>
        <p:nvSpPr>
          <p:cNvPr id="6" name="عنصر نائب للتذييل 5"/>
          <p:cNvSpPr>
            <a:spLocks noGrp="1"/>
          </p:cNvSpPr>
          <p:nvPr>
            <p:ph type="ftr" sz="quarter" idx="11"/>
          </p:nvPr>
        </p:nvSpPr>
        <p:spPr/>
        <p:txBody>
          <a:bodyPr/>
          <a:lstStyle>
            <a:extLst/>
          </a:lstStyle>
          <a:p>
            <a:endParaRPr lang="en-US"/>
          </a:p>
        </p:txBody>
      </p:sp>
      <p:sp>
        <p:nvSpPr>
          <p:cNvPr id="7" name="عنصر نائب لرقم الشريحة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1D8BD707-D9CF-40AE-B4C6-C98DA3205C09}" type="datetimeFigureOut">
              <a:rPr lang="en-US" smtClean="0"/>
              <a:pPr/>
              <a:t>4/17/2018</a:t>
            </a:fld>
            <a:endParaRPr lang="en-US"/>
          </a:p>
        </p:txBody>
      </p:sp>
      <p:sp>
        <p:nvSpPr>
          <p:cNvPr id="8" name="عنصر نائب للتذييل 7"/>
          <p:cNvSpPr>
            <a:spLocks noGrp="1"/>
          </p:cNvSpPr>
          <p:nvPr>
            <p:ph type="ftr" sz="quarter" idx="11"/>
          </p:nvPr>
        </p:nvSpPr>
        <p:spPr/>
        <p:txBody>
          <a:bodyPr/>
          <a:lstStyle>
            <a:extLst/>
          </a:lstStyle>
          <a:p>
            <a:endParaRPr lang="en-US"/>
          </a:p>
        </p:txBody>
      </p:sp>
      <p:sp>
        <p:nvSpPr>
          <p:cNvPr id="9" name="عنصر نائب لرقم الشريحة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1D8BD707-D9CF-40AE-B4C6-C98DA3205C09}" type="datetimeFigureOut">
              <a:rPr lang="en-US" smtClean="0"/>
              <a:pPr/>
              <a:t>4/17/2018</a:t>
            </a:fld>
            <a:endParaRPr lang="en-US"/>
          </a:p>
        </p:txBody>
      </p:sp>
      <p:sp>
        <p:nvSpPr>
          <p:cNvPr id="4" name="عنصر نائب للتذييل 3"/>
          <p:cNvSpPr>
            <a:spLocks noGrp="1"/>
          </p:cNvSpPr>
          <p:nvPr>
            <p:ph type="ftr" sz="quarter" idx="11"/>
          </p:nvPr>
        </p:nvSpPr>
        <p:spPr/>
        <p:txBody>
          <a:bodyPr/>
          <a:lstStyle>
            <a:extLst/>
          </a:lstStyle>
          <a:p>
            <a:endParaRPr lang="en-US"/>
          </a:p>
        </p:txBody>
      </p:sp>
      <p:sp>
        <p:nvSpPr>
          <p:cNvPr id="5" name="عنصر نائب لرقم الشريحة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1D8BD707-D9CF-40AE-B4C6-C98DA3205C09}" type="datetimeFigureOut">
              <a:rPr lang="en-US" smtClean="0"/>
              <a:pPr/>
              <a:t>4/17/2018</a:t>
            </a:fld>
            <a:endParaRPr lang="en-US"/>
          </a:p>
        </p:txBody>
      </p:sp>
      <p:sp>
        <p:nvSpPr>
          <p:cNvPr id="3" name="عنصر نائب للتذييل 2"/>
          <p:cNvSpPr>
            <a:spLocks noGrp="1"/>
          </p:cNvSpPr>
          <p:nvPr>
            <p:ph type="ftr" sz="quarter" idx="11"/>
          </p:nvPr>
        </p:nvSpPr>
        <p:spPr/>
        <p:txBody>
          <a:bodyPr/>
          <a:lstStyle>
            <a:extLst/>
          </a:lstStyle>
          <a:p>
            <a:endParaRPr lang="en-US"/>
          </a:p>
        </p:txBody>
      </p:sp>
      <p:sp>
        <p:nvSpPr>
          <p:cNvPr id="4" name="عنصر نائب لرقم الشريحة 3"/>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D8BD707-D9CF-40AE-B4C6-C98DA3205C09}" type="datetimeFigureOut">
              <a:rPr lang="en-US" smtClean="0"/>
              <a:pPr/>
              <a:t>4/17/2018</a:t>
            </a:fld>
            <a:endParaRPr lang="en-US"/>
          </a:p>
        </p:txBody>
      </p:sp>
      <p:sp>
        <p:nvSpPr>
          <p:cNvPr id="6" name="عنصر نائب للتذييل 5"/>
          <p:cNvSpPr>
            <a:spLocks noGrp="1"/>
          </p:cNvSpPr>
          <p:nvPr>
            <p:ph type="ftr" sz="quarter" idx="11"/>
          </p:nvPr>
        </p:nvSpPr>
        <p:spPr/>
        <p:txBody>
          <a:bodyPr/>
          <a:lstStyle>
            <a:extLst/>
          </a:lstStyle>
          <a:p>
            <a:endParaRPr lang="en-US"/>
          </a:p>
        </p:txBody>
      </p:sp>
      <p:sp>
        <p:nvSpPr>
          <p:cNvPr id="7" name="عنصر نائب لرقم الشريحة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1D8BD707-D9CF-40AE-B4C6-C98DA3205C09}" type="datetimeFigureOut">
              <a:rPr lang="en-US" smtClean="0"/>
              <a:pPr/>
              <a:t>4/17/2018</a:t>
            </a:fld>
            <a:endParaRPr lang="en-US"/>
          </a:p>
        </p:txBody>
      </p:sp>
      <p:sp>
        <p:nvSpPr>
          <p:cNvPr id="6" name="عنصر نائب للتذييل 5"/>
          <p:cNvSpPr>
            <a:spLocks noGrp="1"/>
          </p:cNvSpPr>
          <p:nvPr>
            <p:ph type="ftr" sz="quarter" idx="11"/>
          </p:nvPr>
        </p:nvSpPr>
        <p:spPr/>
        <p:txBody>
          <a:bodyPr/>
          <a:lstStyle>
            <a:extLst/>
          </a:lstStyle>
          <a:p>
            <a:endParaRPr lang="en-US"/>
          </a:p>
        </p:txBody>
      </p:sp>
      <p:sp>
        <p:nvSpPr>
          <p:cNvPr id="7" name="عنصر نائب لرقم الشريحة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D8BD707-D9CF-40AE-B4C6-C98DA3205C09}" type="datetimeFigureOut">
              <a:rPr lang="en-US" smtClean="0"/>
              <a:pPr/>
              <a:t>4/17/2018</a:t>
            </a:fld>
            <a:endParaRPr lang="en-US"/>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6F15528-21DE-4FAA-801E-634DDDAF4B2B}" type="slidenum">
              <a:rPr lang="en-US" smtClean="0"/>
              <a:pPr/>
              <a:t>‹#›</a:t>
            </a:fld>
            <a:endParaRPr lang="en-US"/>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438400"/>
            <a:ext cx="7772400" cy="1470025"/>
          </a:xfrm>
        </p:spPr>
        <p:txBody>
          <a:bodyPr>
            <a:normAutofit fontScale="90000"/>
          </a:bodyPr>
          <a:lstStyle/>
          <a:p>
            <a:pPr>
              <a:lnSpc>
                <a:spcPct val="115000"/>
              </a:lnSpc>
            </a:pPr>
            <a:r>
              <a:rPr lang="en-US" b="1" dirty="0">
                <a:solidFill>
                  <a:srgbClr val="FF0000"/>
                </a:solidFill>
                <a:latin typeface="Times New Roman"/>
                <a:ea typeface="GillSans"/>
                <a:cs typeface="Arial"/>
              </a:rPr>
              <a:t>Classifications of Statistics</a:t>
            </a:r>
            <a:r>
              <a:rPr lang="en-US" sz="2800" dirty="0">
                <a:ea typeface="Calibri"/>
                <a:cs typeface="Arial"/>
              </a:rPr>
              <a:t/>
            </a:r>
            <a:br>
              <a:rPr lang="en-US" sz="2800" dirty="0">
                <a:ea typeface="Calibri"/>
                <a:cs typeface="Arial"/>
              </a:rPr>
            </a:br>
            <a:endParaRPr lang="ar-IQ" dirty="0"/>
          </a:p>
        </p:txBody>
      </p:sp>
      <p:sp>
        <p:nvSpPr>
          <p:cNvPr id="3" name="عنوان فرعي 2"/>
          <p:cNvSpPr>
            <a:spLocks noGrp="1"/>
          </p:cNvSpPr>
          <p:nvPr>
            <p:ph type="subTitle" idx="1"/>
          </p:nvPr>
        </p:nvSpPr>
        <p:spPr>
          <a:xfrm>
            <a:off x="1371600" y="4191000"/>
            <a:ext cx="6400800" cy="1752600"/>
          </a:xfrm>
        </p:spPr>
        <p:txBody>
          <a:bodyPr/>
          <a:lstStyle/>
          <a:p>
            <a:r>
              <a:rPr lang="en-US" dirty="0" smtClean="0"/>
              <a:t>Dr. Selman Al-</a:t>
            </a:r>
            <a:r>
              <a:rPr lang="en-US" dirty="0" err="1" smtClean="0"/>
              <a:t>Kerety</a:t>
            </a:r>
            <a:r>
              <a:rPr lang="en-US" dirty="0" smtClean="0"/>
              <a:t> </a:t>
            </a:r>
            <a:endParaRPr lang="ar-IQ" dirty="0"/>
          </a:p>
        </p:txBody>
      </p:sp>
      <p:pic>
        <p:nvPicPr>
          <p:cNvPr id="4" name="Picture 2" descr="E:\شعار كليتنا.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52400"/>
            <a:ext cx="2705100" cy="228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039930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l">
              <a:lnSpc>
                <a:spcPct val="115000"/>
              </a:lnSpc>
            </a:pPr>
            <a:r>
              <a:rPr lang="en-US" sz="3600" b="1" dirty="0">
                <a:solidFill>
                  <a:srgbClr val="FF0000"/>
                </a:solidFill>
                <a:latin typeface="Times New Roman"/>
                <a:ea typeface="Calibri"/>
                <a:cs typeface="Arial"/>
              </a:rPr>
              <a:t>Guidelines for Critiquing Descriptive Statistics</a:t>
            </a:r>
            <a:r>
              <a:rPr lang="en-US" sz="3600" dirty="0">
                <a:ea typeface="Calibri"/>
                <a:cs typeface="Arial"/>
              </a:rPr>
              <a:t/>
            </a:r>
            <a:br>
              <a:rPr lang="en-US" sz="3600" dirty="0">
                <a:ea typeface="Calibri"/>
                <a:cs typeface="Arial"/>
              </a:rPr>
            </a:br>
            <a:endParaRPr lang="ar-IQ" dirty="0"/>
          </a:p>
        </p:txBody>
      </p:sp>
      <p:sp>
        <p:nvSpPr>
          <p:cNvPr id="3" name="عنصر نائب للمحتوى 2"/>
          <p:cNvSpPr>
            <a:spLocks noGrp="1"/>
          </p:cNvSpPr>
          <p:nvPr>
            <p:ph idx="1"/>
          </p:nvPr>
        </p:nvSpPr>
        <p:spPr>
          <a:xfrm>
            <a:off x="990600" y="990600"/>
            <a:ext cx="7924800" cy="5516563"/>
          </a:xfrm>
        </p:spPr>
        <p:txBody>
          <a:bodyPr>
            <a:normAutofit/>
          </a:bodyPr>
          <a:lstStyle/>
          <a:p>
            <a:pPr marL="514350" indent="-514350" algn="l" rtl="0">
              <a:lnSpc>
                <a:spcPct val="115000"/>
              </a:lnSpc>
              <a:buFont typeface="+mj-lt"/>
              <a:buAutoNum type="arabicPeriod"/>
            </a:pPr>
            <a:r>
              <a:rPr lang="en-US" b="1" dirty="0">
                <a:solidFill>
                  <a:srgbClr val="00B050"/>
                </a:solidFill>
                <a:latin typeface="Times New Roman"/>
                <a:ea typeface="GillSans"/>
                <a:cs typeface="Arial"/>
              </a:rPr>
              <a:t>What types of descriptive statistics are included in the research report?</a:t>
            </a:r>
            <a:endParaRPr lang="en-US" sz="2400" b="1" dirty="0">
              <a:solidFill>
                <a:srgbClr val="00B050"/>
              </a:solidFill>
              <a:ea typeface="Calibri"/>
              <a:cs typeface="Arial"/>
            </a:endParaRPr>
          </a:p>
          <a:p>
            <a:pPr marL="514350" indent="-514350" algn="l" rtl="0">
              <a:lnSpc>
                <a:spcPct val="115000"/>
              </a:lnSpc>
              <a:buFont typeface="+mj-lt"/>
              <a:buAutoNum type="arabicPeriod"/>
            </a:pPr>
            <a:r>
              <a:rPr lang="en-US" b="1" dirty="0" smtClean="0">
                <a:solidFill>
                  <a:srgbClr val="000000"/>
                </a:solidFill>
                <a:latin typeface="Times New Roman"/>
                <a:ea typeface="GillSans"/>
                <a:cs typeface="Arial"/>
              </a:rPr>
              <a:t>Were </a:t>
            </a:r>
            <a:r>
              <a:rPr lang="en-US" b="1" dirty="0">
                <a:solidFill>
                  <a:srgbClr val="000000"/>
                </a:solidFill>
                <a:latin typeface="Times New Roman"/>
                <a:ea typeface="GillSans"/>
                <a:cs typeface="Arial"/>
              </a:rPr>
              <a:t>the descriptive statistics appropriate for the level of measurement of the variable(s)?</a:t>
            </a:r>
            <a:endParaRPr lang="en-US" sz="2400" b="1" dirty="0">
              <a:ea typeface="Calibri"/>
              <a:cs typeface="Arial"/>
            </a:endParaRPr>
          </a:p>
          <a:p>
            <a:pPr marL="514350" indent="-514350" algn="l" rtl="0">
              <a:lnSpc>
                <a:spcPct val="115000"/>
              </a:lnSpc>
              <a:buFont typeface="+mj-lt"/>
              <a:buAutoNum type="arabicPeriod"/>
            </a:pPr>
            <a:r>
              <a:rPr lang="en-US" b="1" dirty="0" smtClean="0">
                <a:solidFill>
                  <a:srgbClr val="00B050"/>
                </a:solidFill>
                <a:latin typeface="Times New Roman"/>
                <a:ea typeface="GillSans"/>
                <a:cs typeface="Arial"/>
              </a:rPr>
              <a:t>Were </a:t>
            </a:r>
            <a:r>
              <a:rPr lang="en-US" b="1" dirty="0">
                <a:solidFill>
                  <a:srgbClr val="00B050"/>
                </a:solidFill>
                <a:latin typeface="Times New Roman"/>
                <a:ea typeface="GillSans"/>
                <a:cs typeface="Arial"/>
              </a:rPr>
              <a:t>measures of central tendency and variability both presented</a:t>
            </a:r>
            <a:r>
              <a:rPr lang="en-US" b="1" dirty="0" smtClean="0">
                <a:solidFill>
                  <a:srgbClr val="00B050"/>
                </a:solidFill>
                <a:latin typeface="Times New Roman"/>
                <a:ea typeface="GillSans"/>
                <a:cs typeface="Arial"/>
              </a:rPr>
              <a:t>?</a:t>
            </a:r>
            <a:endParaRPr lang="en-US" sz="2400" b="1" dirty="0">
              <a:solidFill>
                <a:srgbClr val="00B050"/>
              </a:solidFill>
              <a:ea typeface="Calibri"/>
              <a:cs typeface="Arial"/>
            </a:endParaRPr>
          </a:p>
        </p:txBody>
      </p:sp>
    </p:spTree>
    <p:extLst>
      <p:ext uri="{BB962C8B-B14F-4D97-AF65-F5344CB8AC3E}">
        <p14:creationId xmlns:p14="http://schemas.microsoft.com/office/powerpoint/2010/main" val="31596495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l">
              <a:lnSpc>
                <a:spcPct val="115000"/>
              </a:lnSpc>
            </a:pPr>
            <a:r>
              <a:rPr lang="en-US" sz="3600" b="1" dirty="0">
                <a:solidFill>
                  <a:srgbClr val="FF0000"/>
                </a:solidFill>
                <a:latin typeface="Times New Roman"/>
                <a:ea typeface="Calibri"/>
                <a:cs typeface="Arial"/>
              </a:rPr>
              <a:t>Guidelines for Critiquing Descriptive Statistics</a:t>
            </a:r>
            <a:r>
              <a:rPr lang="en-US" sz="3600" dirty="0">
                <a:ea typeface="Calibri"/>
                <a:cs typeface="Arial"/>
              </a:rPr>
              <a:t/>
            </a:r>
            <a:br>
              <a:rPr lang="en-US" sz="3600" dirty="0">
                <a:ea typeface="Calibri"/>
                <a:cs typeface="Arial"/>
              </a:rPr>
            </a:br>
            <a:endParaRPr lang="ar-IQ" dirty="0"/>
          </a:p>
        </p:txBody>
      </p:sp>
      <p:sp>
        <p:nvSpPr>
          <p:cNvPr id="3" name="عنصر نائب للمحتوى 2"/>
          <p:cNvSpPr>
            <a:spLocks noGrp="1"/>
          </p:cNvSpPr>
          <p:nvPr>
            <p:ph idx="1"/>
          </p:nvPr>
        </p:nvSpPr>
        <p:spPr>
          <a:xfrm>
            <a:off x="990600" y="990600"/>
            <a:ext cx="7924800" cy="5516563"/>
          </a:xfrm>
        </p:spPr>
        <p:txBody>
          <a:bodyPr>
            <a:normAutofit/>
          </a:bodyPr>
          <a:lstStyle/>
          <a:p>
            <a:pPr marL="0" indent="0" algn="l" rtl="0">
              <a:lnSpc>
                <a:spcPct val="115000"/>
              </a:lnSpc>
              <a:buNone/>
            </a:pPr>
            <a:r>
              <a:rPr lang="en-US" b="1" dirty="0" smtClean="0">
                <a:solidFill>
                  <a:srgbClr val="000000"/>
                </a:solidFill>
                <a:latin typeface="Times New Roman"/>
                <a:ea typeface="GillSans"/>
                <a:cs typeface="Arial"/>
              </a:rPr>
              <a:t>4. Do the descriptive statistics clearly present the demographic characteristics of the subjects?</a:t>
            </a:r>
            <a:endParaRPr lang="en-US" sz="2400" b="1" dirty="0" smtClean="0">
              <a:ea typeface="Calibri"/>
              <a:cs typeface="Arial"/>
            </a:endParaRPr>
          </a:p>
          <a:p>
            <a:pPr marL="0" indent="0" algn="l" rtl="0">
              <a:lnSpc>
                <a:spcPct val="115000"/>
              </a:lnSpc>
              <a:buNone/>
            </a:pPr>
            <a:r>
              <a:rPr lang="en-US" b="1" dirty="0" smtClean="0">
                <a:solidFill>
                  <a:srgbClr val="00B050"/>
                </a:solidFill>
                <a:latin typeface="Times New Roman"/>
                <a:ea typeface="GillSans"/>
                <a:cs typeface="Arial"/>
              </a:rPr>
              <a:t>5. Are the descriptive statistics clearly presented in the text? In tables and graphs?</a:t>
            </a:r>
            <a:endParaRPr lang="en-US" sz="2400" b="1" dirty="0" smtClean="0">
              <a:solidFill>
                <a:srgbClr val="00B050"/>
              </a:solidFill>
              <a:ea typeface="Calibri"/>
              <a:cs typeface="Arial"/>
            </a:endParaRPr>
          </a:p>
          <a:p>
            <a:pPr marL="0" indent="0" algn="l" rtl="0">
              <a:lnSpc>
                <a:spcPct val="115000"/>
              </a:lnSpc>
              <a:buNone/>
            </a:pPr>
            <a:r>
              <a:rPr lang="en-US" b="1" dirty="0" smtClean="0">
                <a:solidFill>
                  <a:srgbClr val="000000"/>
                </a:solidFill>
                <a:latin typeface="Times New Roman"/>
                <a:ea typeface="GillSans"/>
                <a:cs typeface="Arial"/>
              </a:rPr>
              <a:t>6. Do the descriptive statistics presented in the text agree with those presented in the tables?</a:t>
            </a:r>
            <a:endParaRPr lang="en-US" sz="2400" b="1" dirty="0" smtClean="0">
              <a:ea typeface="Calibri"/>
              <a:cs typeface="Arial"/>
            </a:endParaRPr>
          </a:p>
          <a:p>
            <a:pPr algn="l" rtl="0"/>
            <a:endParaRPr lang="ar-IQ" dirty="0"/>
          </a:p>
        </p:txBody>
      </p:sp>
    </p:spTree>
    <p:extLst>
      <p:ext uri="{BB962C8B-B14F-4D97-AF65-F5344CB8AC3E}">
        <p14:creationId xmlns:p14="http://schemas.microsoft.com/office/powerpoint/2010/main" val="20786044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lgn="l">
              <a:lnSpc>
                <a:spcPct val="115000"/>
              </a:lnSpc>
            </a:pPr>
            <a:r>
              <a:rPr lang="en-US" b="1" dirty="0">
                <a:solidFill>
                  <a:srgbClr val="FF0000"/>
                </a:solidFill>
                <a:latin typeface="Times New Roman"/>
                <a:ea typeface="GillSans"/>
                <a:cs typeface="Arial"/>
              </a:rPr>
              <a:t>Inferential statistics</a:t>
            </a:r>
            <a:r>
              <a:rPr lang="en-US" sz="3200" dirty="0">
                <a:solidFill>
                  <a:srgbClr val="FF0000"/>
                </a:solidFill>
                <a:ea typeface="Calibri"/>
                <a:cs typeface="Arial"/>
              </a:rPr>
              <a:t/>
            </a:r>
            <a:br>
              <a:rPr lang="en-US" sz="3200" dirty="0">
                <a:solidFill>
                  <a:srgbClr val="FF0000"/>
                </a:solidFill>
                <a:ea typeface="Calibri"/>
                <a:cs typeface="Arial"/>
              </a:rPr>
            </a:br>
            <a:endParaRPr lang="ar-IQ" dirty="0">
              <a:solidFill>
                <a:srgbClr val="FF0000"/>
              </a:solidFill>
            </a:endParaRPr>
          </a:p>
        </p:txBody>
      </p:sp>
      <p:sp>
        <p:nvSpPr>
          <p:cNvPr id="3" name="عنصر نائب للمحتوى 2"/>
          <p:cNvSpPr>
            <a:spLocks noGrp="1"/>
          </p:cNvSpPr>
          <p:nvPr>
            <p:ph idx="1"/>
          </p:nvPr>
        </p:nvSpPr>
        <p:spPr>
          <a:xfrm>
            <a:off x="228600" y="990600"/>
            <a:ext cx="8915400" cy="5516563"/>
          </a:xfrm>
        </p:spPr>
        <p:txBody>
          <a:bodyPr>
            <a:normAutofit/>
          </a:bodyPr>
          <a:lstStyle/>
          <a:p>
            <a:pPr algn="l" rtl="0">
              <a:lnSpc>
                <a:spcPct val="115000"/>
              </a:lnSpc>
            </a:pPr>
            <a:r>
              <a:rPr lang="en-US" sz="4400" dirty="0">
                <a:latin typeface="Times New Roman"/>
                <a:ea typeface="GillSans"/>
                <a:cs typeface="Arial"/>
              </a:rPr>
              <a:t>Inferential statistics are based on the laws of probability</a:t>
            </a:r>
            <a:r>
              <a:rPr lang="en-US" sz="4400" dirty="0" smtClean="0">
                <a:latin typeface="Times New Roman"/>
                <a:ea typeface="GillSans"/>
                <a:cs typeface="Arial"/>
              </a:rPr>
              <a:t>.</a:t>
            </a:r>
          </a:p>
          <a:p>
            <a:pPr algn="l" rtl="0">
              <a:lnSpc>
                <a:spcPct val="115000"/>
              </a:lnSpc>
            </a:pPr>
            <a:r>
              <a:rPr lang="en-US" sz="4000" dirty="0">
                <a:latin typeface="Times New Roman"/>
                <a:ea typeface="GillSans"/>
                <a:cs typeface="Arial"/>
              </a:rPr>
              <a:t>Inferential statistics help the researcher determine if the difference found between two groups, such as an experimental and a control </a:t>
            </a:r>
            <a:r>
              <a:rPr lang="en-US" sz="4000" dirty="0" smtClean="0">
                <a:latin typeface="Times New Roman"/>
                <a:ea typeface="GillSans"/>
                <a:cs typeface="Arial"/>
              </a:rPr>
              <a:t>group. </a:t>
            </a:r>
            <a:endParaRPr lang="ar-IQ" sz="4000" dirty="0"/>
          </a:p>
        </p:txBody>
      </p:sp>
    </p:spTree>
    <p:extLst>
      <p:ext uri="{BB962C8B-B14F-4D97-AF65-F5344CB8AC3E}">
        <p14:creationId xmlns:p14="http://schemas.microsoft.com/office/powerpoint/2010/main" val="32250834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lgn="l">
              <a:lnSpc>
                <a:spcPct val="115000"/>
              </a:lnSpc>
            </a:pPr>
            <a:r>
              <a:rPr lang="en-US" b="1" dirty="0">
                <a:solidFill>
                  <a:srgbClr val="FF0000"/>
                </a:solidFill>
                <a:latin typeface="Times New Roman"/>
                <a:ea typeface="GillSans"/>
                <a:cs typeface="Arial"/>
              </a:rPr>
              <a:t>purposes of inferential statistics</a:t>
            </a:r>
            <a:r>
              <a:rPr lang="en-US" sz="3200" dirty="0">
                <a:solidFill>
                  <a:srgbClr val="FF0000"/>
                </a:solidFill>
                <a:ea typeface="Calibri"/>
                <a:cs typeface="Arial"/>
              </a:rPr>
              <a:t/>
            </a:r>
            <a:br>
              <a:rPr lang="en-US" sz="3200" dirty="0">
                <a:solidFill>
                  <a:srgbClr val="FF0000"/>
                </a:solidFill>
                <a:ea typeface="Calibri"/>
                <a:cs typeface="Arial"/>
              </a:rPr>
            </a:br>
            <a:endParaRPr lang="ar-IQ" dirty="0">
              <a:solidFill>
                <a:srgbClr val="FF0000"/>
              </a:solidFill>
            </a:endParaRPr>
          </a:p>
        </p:txBody>
      </p:sp>
      <p:sp>
        <p:nvSpPr>
          <p:cNvPr id="3" name="عنصر نائب للمحتوى 2"/>
          <p:cNvSpPr>
            <a:spLocks noGrp="1"/>
          </p:cNvSpPr>
          <p:nvPr>
            <p:ph idx="1"/>
          </p:nvPr>
        </p:nvSpPr>
        <p:spPr>
          <a:xfrm>
            <a:off x="914400" y="990600"/>
            <a:ext cx="8229600" cy="5516563"/>
          </a:xfrm>
        </p:spPr>
        <p:txBody>
          <a:bodyPr>
            <a:normAutofit/>
          </a:bodyPr>
          <a:lstStyle/>
          <a:p>
            <a:pPr marL="82296" lvl="0" indent="0" algn="l" rtl="0">
              <a:lnSpc>
                <a:spcPct val="115000"/>
              </a:lnSpc>
              <a:buSzPts val="1400"/>
              <a:buNone/>
            </a:pPr>
            <a:r>
              <a:rPr lang="en-US" sz="3500" b="1" dirty="0" smtClean="0">
                <a:solidFill>
                  <a:srgbClr val="00B0F0"/>
                </a:solidFill>
                <a:latin typeface="Palatino-Roman"/>
                <a:ea typeface="Calibri"/>
                <a:cs typeface="Palatino-Roman"/>
              </a:rPr>
              <a:t>1. Estimate </a:t>
            </a:r>
            <a:r>
              <a:rPr lang="en-US" sz="3500" b="1" dirty="0" smtClean="0">
                <a:solidFill>
                  <a:srgbClr val="00B0F0"/>
                </a:solidFill>
                <a:latin typeface="Palatino-Roman"/>
                <a:ea typeface="Calibri"/>
                <a:cs typeface="Palatino-Roman"/>
              </a:rPr>
              <a:t>population </a:t>
            </a:r>
            <a:r>
              <a:rPr lang="en-US" sz="3500" b="1" dirty="0">
                <a:solidFill>
                  <a:srgbClr val="00B0F0"/>
                </a:solidFill>
                <a:latin typeface="Palatino-Roman"/>
                <a:ea typeface="Calibri"/>
                <a:cs typeface="Palatino-Roman"/>
              </a:rPr>
              <a:t>parameters from sample data </a:t>
            </a:r>
            <a:endParaRPr lang="en-US" sz="3500" b="1" dirty="0">
              <a:solidFill>
                <a:srgbClr val="00B0F0"/>
              </a:solidFill>
              <a:ea typeface="Calibri"/>
              <a:cs typeface="Arial"/>
            </a:endParaRPr>
          </a:p>
          <a:p>
            <a:pPr lvl="1" algn="l" rtl="0">
              <a:lnSpc>
                <a:spcPct val="115000"/>
              </a:lnSpc>
              <a:buFont typeface="Courier New"/>
              <a:buChar char="o"/>
            </a:pPr>
            <a:r>
              <a:rPr lang="en-US" sz="3100" dirty="0">
                <a:latin typeface="Palatino-Roman"/>
                <a:ea typeface="Calibri"/>
                <a:cs typeface="Palatino-Roman"/>
              </a:rPr>
              <a:t>Sampling Distribution of the Mean</a:t>
            </a:r>
            <a:endParaRPr lang="en-US" sz="3100" dirty="0">
              <a:ea typeface="Calibri"/>
              <a:cs typeface="Arial"/>
            </a:endParaRPr>
          </a:p>
          <a:p>
            <a:pPr lvl="1" algn="l" rtl="0">
              <a:lnSpc>
                <a:spcPct val="115000"/>
              </a:lnSpc>
              <a:buFont typeface="Courier New"/>
              <a:buChar char="o"/>
            </a:pPr>
            <a:r>
              <a:rPr lang="en-US" sz="3100" dirty="0">
                <a:latin typeface="GillSans-Bold"/>
                <a:ea typeface="Calibri"/>
                <a:cs typeface="Arial"/>
              </a:rPr>
              <a:t>Confidence Intervals</a:t>
            </a:r>
            <a:endParaRPr lang="en-US" sz="3100" dirty="0">
              <a:ea typeface="Calibri"/>
              <a:cs typeface="Arial"/>
            </a:endParaRPr>
          </a:p>
          <a:p>
            <a:pPr marL="82296" indent="0" algn="l" rtl="0">
              <a:lnSpc>
                <a:spcPct val="115000"/>
              </a:lnSpc>
              <a:buSzPts val="1400"/>
              <a:buNone/>
              <a:tabLst>
                <a:tab pos="540385" algn="r"/>
              </a:tabLst>
            </a:pPr>
            <a:r>
              <a:rPr lang="en-US" sz="3500" b="1" dirty="0" smtClean="0">
                <a:solidFill>
                  <a:srgbClr val="00B0F0"/>
                </a:solidFill>
                <a:latin typeface="Palatino-Roman"/>
                <a:ea typeface="Calibri"/>
                <a:cs typeface="Palatino-Roman"/>
              </a:rPr>
              <a:t>2. Test </a:t>
            </a:r>
            <a:r>
              <a:rPr lang="en-US" sz="3500" b="1" dirty="0">
                <a:solidFill>
                  <a:srgbClr val="00B0F0"/>
                </a:solidFill>
                <a:latin typeface="Palatino-Roman"/>
                <a:ea typeface="Calibri"/>
                <a:cs typeface="Palatino-Roman"/>
              </a:rPr>
              <a:t>hypotheses.</a:t>
            </a:r>
            <a:endParaRPr lang="en-US" sz="3500" b="1" dirty="0">
              <a:solidFill>
                <a:srgbClr val="00B0F0"/>
              </a:solidFill>
              <a:ea typeface="Calibri"/>
              <a:cs typeface="Arial"/>
            </a:endParaRPr>
          </a:p>
          <a:p>
            <a:pPr lvl="1" algn="l" rtl="0">
              <a:lnSpc>
                <a:spcPct val="115000"/>
              </a:lnSpc>
              <a:buSzPts val="1400"/>
              <a:buFont typeface="Courier New"/>
              <a:buChar char="o"/>
              <a:tabLst>
                <a:tab pos="630555" algn="r"/>
              </a:tabLst>
            </a:pPr>
            <a:r>
              <a:rPr lang="en-US" sz="3100" dirty="0">
                <a:latin typeface="GillSans-Bold"/>
                <a:ea typeface="Calibri"/>
                <a:cs typeface="Arial"/>
              </a:rPr>
              <a:t>Choosing a Statistical Test</a:t>
            </a:r>
            <a:endParaRPr lang="en-US" sz="3100" dirty="0">
              <a:ea typeface="Calibri"/>
              <a:cs typeface="Arial"/>
            </a:endParaRPr>
          </a:p>
          <a:p>
            <a:pPr lvl="1" algn="l" rtl="0">
              <a:lnSpc>
                <a:spcPct val="115000"/>
              </a:lnSpc>
              <a:buSzPts val="1400"/>
              <a:buFont typeface="Courier New"/>
              <a:buChar char="o"/>
              <a:tabLst>
                <a:tab pos="630555" algn="r"/>
              </a:tabLst>
            </a:pPr>
            <a:r>
              <a:rPr lang="en-US" sz="3100" dirty="0">
                <a:latin typeface="GillSans-Bold"/>
                <a:ea typeface="Calibri"/>
                <a:cs typeface="Arial"/>
              </a:rPr>
              <a:t>Level of Significance</a:t>
            </a:r>
            <a:endParaRPr lang="en-US" sz="3100" dirty="0">
              <a:ea typeface="Calibri"/>
              <a:cs typeface="Arial"/>
            </a:endParaRPr>
          </a:p>
          <a:p>
            <a:pPr algn="l" rtl="0"/>
            <a:endParaRPr lang="ar-IQ" dirty="0"/>
          </a:p>
        </p:txBody>
      </p:sp>
    </p:spTree>
    <p:extLst>
      <p:ext uri="{BB962C8B-B14F-4D97-AF65-F5344CB8AC3E}">
        <p14:creationId xmlns:p14="http://schemas.microsoft.com/office/powerpoint/2010/main" val="9890464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marL="342900" lvl="0" indent="-342900">
              <a:lnSpc>
                <a:spcPct val="115000"/>
              </a:lnSpc>
              <a:spcBef>
                <a:spcPct val="20000"/>
              </a:spcBef>
            </a:pPr>
            <a:r>
              <a:rPr lang="en-US" sz="3600" b="1" dirty="0" smtClean="0">
                <a:solidFill>
                  <a:srgbClr val="00B0F0"/>
                </a:solidFill>
                <a:latin typeface="Times New Roman"/>
                <a:ea typeface="Calibri"/>
                <a:cs typeface="Arial"/>
              </a:rPr>
              <a:t/>
            </a:r>
            <a:br>
              <a:rPr lang="en-US" sz="3600" b="1" dirty="0" smtClean="0">
                <a:solidFill>
                  <a:srgbClr val="00B0F0"/>
                </a:solidFill>
                <a:latin typeface="Times New Roman"/>
                <a:ea typeface="Calibri"/>
                <a:cs typeface="Arial"/>
              </a:rPr>
            </a:br>
            <a:r>
              <a:rPr lang="en-US" sz="3600" b="1" dirty="0" smtClean="0">
                <a:solidFill>
                  <a:srgbClr val="00B0F0"/>
                </a:solidFill>
                <a:latin typeface="Times New Roman"/>
                <a:ea typeface="Calibri"/>
                <a:cs typeface="Arial"/>
              </a:rPr>
              <a:t>Inferential </a:t>
            </a:r>
            <a:r>
              <a:rPr lang="en-US" sz="3600" b="1" dirty="0">
                <a:solidFill>
                  <a:srgbClr val="00B0F0"/>
                </a:solidFill>
                <a:latin typeface="Times New Roman"/>
                <a:ea typeface="Calibri"/>
                <a:cs typeface="Arial"/>
              </a:rPr>
              <a:t>statistical tests can be classified as :</a:t>
            </a:r>
            <a:r>
              <a:rPr lang="en-US" sz="3600" b="1" dirty="0">
                <a:solidFill>
                  <a:srgbClr val="00B0F0"/>
                </a:solidFill>
                <a:ea typeface="Calibri"/>
                <a:cs typeface="Arial"/>
              </a:rPr>
              <a:t/>
            </a:r>
            <a:br>
              <a:rPr lang="en-US" sz="3600" b="1" dirty="0">
                <a:solidFill>
                  <a:srgbClr val="00B0F0"/>
                </a:solidFill>
                <a:ea typeface="Calibri"/>
                <a:cs typeface="Arial"/>
              </a:rPr>
            </a:br>
            <a:endParaRPr lang="ar-IQ" sz="3600" b="1" dirty="0">
              <a:solidFill>
                <a:srgbClr val="00B0F0"/>
              </a:solidFill>
            </a:endParaRPr>
          </a:p>
        </p:txBody>
      </p:sp>
      <p:sp>
        <p:nvSpPr>
          <p:cNvPr id="3" name="عنصر نائب للمحتوى 2"/>
          <p:cNvSpPr>
            <a:spLocks noGrp="1"/>
          </p:cNvSpPr>
          <p:nvPr>
            <p:ph idx="1"/>
          </p:nvPr>
        </p:nvSpPr>
        <p:spPr>
          <a:xfrm>
            <a:off x="457200" y="1600200"/>
            <a:ext cx="8534400" cy="4525963"/>
          </a:xfrm>
        </p:spPr>
        <p:txBody>
          <a:bodyPr>
            <a:noAutofit/>
          </a:bodyPr>
          <a:lstStyle/>
          <a:p>
            <a:pPr algn="l" rtl="0">
              <a:lnSpc>
                <a:spcPct val="115000"/>
              </a:lnSpc>
            </a:pPr>
            <a:r>
              <a:rPr lang="en-US" b="1" dirty="0">
                <a:solidFill>
                  <a:srgbClr val="92D050"/>
                </a:solidFill>
                <a:latin typeface="Times New Roman"/>
                <a:ea typeface="Calibri"/>
                <a:cs typeface="Arial"/>
              </a:rPr>
              <a:t>Parametric tests</a:t>
            </a:r>
            <a:r>
              <a:rPr lang="en-US" dirty="0">
                <a:solidFill>
                  <a:srgbClr val="92D050"/>
                </a:solidFill>
                <a:latin typeface="Times New Roman"/>
                <a:ea typeface="Calibri"/>
                <a:cs typeface="Arial"/>
              </a:rPr>
              <a:t> </a:t>
            </a:r>
            <a:r>
              <a:rPr lang="en-US" dirty="0">
                <a:latin typeface="Times New Roman"/>
                <a:ea typeface="Calibri"/>
                <a:cs typeface="Arial"/>
              </a:rPr>
              <a:t>require </a:t>
            </a:r>
            <a:r>
              <a:rPr lang="en-US" b="1" dirty="0">
                <a:latin typeface="Times New Roman"/>
                <a:ea typeface="Calibri"/>
                <a:cs typeface="Arial"/>
              </a:rPr>
              <a:t>interval</a:t>
            </a:r>
            <a:r>
              <a:rPr lang="en-US" dirty="0">
                <a:latin typeface="Times New Roman"/>
                <a:ea typeface="Calibri"/>
                <a:cs typeface="Arial"/>
              </a:rPr>
              <a:t> or </a:t>
            </a:r>
            <a:r>
              <a:rPr lang="en-US" b="1" dirty="0">
                <a:latin typeface="Times New Roman"/>
                <a:ea typeface="Calibri"/>
                <a:cs typeface="Arial"/>
              </a:rPr>
              <a:t>ratio</a:t>
            </a:r>
            <a:r>
              <a:rPr lang="en-US" dirty="0">
                <a:latin typeface="Times New Roman"/>
                <a:ea typeface="Calibri"/>
                <a:cs typeface="Arial"/>
              </a:rPr>
              <a:t> data and assume that the sample data have been taken from populations that are normally distributed and have equal variances. </a:t>
            </a:r>
            <a:endParaRPr lang="en-US" dirty="0" smtClean="0">
              <a:latin typeface="Times New Roman"/>
              <a:ea typeface="Calibri"/>
              <a:cs typeface="Arial"/>
            </a:endParaRPr>
          </a:p>
          <a:p>
            <a:pPr algn="l" rtl="0">
              <a:lnSpc>
                <a:spcPct val="115000"/>
              </a:lnSpc>
            </a:pPr>
            <a:r>
              <a:rPr lang="en-US" b="1" dirty="0" smtClean="0">
                <a:solidFill>
                  <a:srgbClr val="92D050"/>
                </a:solidFill>
                <a:latin typeface="Times New Roman"/>
                <a:ea typeface="Calibri"/>
                <a:cs typeface="Arial"/>
              </a:rPr>
              <a:t>Nonparametric </a:t>
            </a:r>
            <a:r>
              <a:rPr lang="en-US" b="1" dirty="0">
                <a:solidFill>
                  <a:srgbClr val="92D050"/>
                </a:solidFill>
                <a:latin typeface="Times New Roman"/>
                <a:ea typeface="Calibri"/>
                <a:cs typeface="Arial"/>
              </a:rPr>
              <a:t>tests </a:t>
            </a:r>
            <a:r>
              <a:rPr lang="en-US" dirty="0">
                <a:latin typeface="Times New Roman"/>
                <a:ea typeface="Calibri"/>
                <a:cs typeface="Arial"/>
              </a:rPr>
              <a:t>can be used with </a:t>
            </a:r>
            <a:r>
              <a:rPr lang="en-US" b="1" dirty="0">
                <a:latin typeface="Times New Roman"/>
                <a:ea typeface="Calibri"/>
                <a:cs typeface="Arial"/>
              </a:rPr>
              <a:t>nominal</a:t>
            </a:r>
            <a:r>
              <a:rPr lang="en-US" dirty="0">
                <a:latin typeface="Times New Roman"/>
                <a:ea typeface="Calibri"/>
                <a:cs typeface="Arial"/>
              </a:rPr>
              <a:t> and </a:t>
            </a:r>
            <a:r>
              <a:rPr lang="en-US" b="1" dirty="0">
                <a:latin typeface="Times New Roman"/>
                <a:ea typeface="Calibri"/>
                <a:cs typeface="Arial"/>
              </a:rPr>
              <a:t>ordinal</a:t>
            </a:r>
            <a:r>
              <a:rPr lang="en-US" dirty="0">
                <a:latin typeface="Times New Roman"/>
                <a:ea typeface="Calibri"/>
                <a:cs typeface="Arial"/>
              </a:rPr>
              <a:t> data and make no assumptions about the distribution of the population.</a:t>
            </a:r>
            <a:endParaRPr lang="en-US" dirty="0">
              <a:ea typeface="Calibri"/>
              <a:cs typeface="Arial"/>
            </a:endParaRPr>
          </a:p>
        </p:txBody>
      </p:sp>
    </p:spTree>
    <p:extLst>
      <p:ext uri="{BB962C8B-B14F-4D97-AF65-F5344CB8AC3E}">
        <p14:creationId xmlns:p14="http://schemas.microsoft.com/office/powerpoint/2010/main" val="2395564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l">
              <a:lnSpc>
                <a:spcPct val="115000"/>
              </a:lnSpc>
            </a:pPr>
            <a:r>
              <a:rPr lang="en-US" sz="4000" b="1" dirty="0" smtClean="0">
                <a:solidFill>
                  <a:srgbClr val="FF0000"/>
                </a:solidFill>
                <a:latin typeface="Times New Roman"/>
                <a:ea typeface="GillSans"/>
                <a:cs typeface="Arial"/>
              </a:rPr>
              <a:t/>
            </a:r>
            <a:br>
              <a:rPr lang="en-US" sz="4000" b="1" dirty="0" smtClean="0">
                <a:solidFill>
                  <a:srgbClr val="FF0000"/>
                </a:solidFill>
                <a:latin typeface="Times New Roman"/>
                <a:ea typeface="GillSans"/>
                <a:cs typeface="Arial"/>
              </a:rPr>
            </a:br>
            <a:r>
              <a:rPr lang="en-US" sz="4000" b="1" dirty="0" smtClean="0">
                <a:solidFill>
                  <a:srgbClr val="FF0000"/>
                </a:solidFill>
                <a:latin typeface="Times New Roman"/>
                <a:ea typeface="GillSans"/>
                <a:cs typeface="Arial"/>
              </a:rPr>
              <a:t>Statistical </a:t>
            </a:r>
            <a:r>
              <a:rPr lang="en-US" sz="4000" b="1" dirty="0">
                <a:solidFill>
                  <a:srgbClr val="FF0000"/>
                </a:solidFill>
                <a:latin typeface="Times New Roman"/>
                <a:ea typeface="GillSans"/>
                <a:cs typeface="Arial"/>
              </a:rPr>
              <a:t>Tests Used In Nursing Research</a:t>
            </a:r>
            <a:r>
              <a:rPr lang="en-US" sz="3600" dirty="0">
                <a:ea typeface="Calibri"/>
                <a:cs typeface="Arial"/>
              </a:rPr>
              <a:t/>
            </a:r>
            <a:br>
              <a:rPr lang="en-US" sz="3600" dirty="0">
                <a:ea typeface="Calibri"/>
                <a:cs typeface="Arial"/>
              </a:rPr>
            </a:br>
            <a:endParaRPr lang="ar-IQ" dirty="0"/>
          </a:p>
        </p:txBody>
      </p:sp>
      <p:sp>
        <p:nvSpPr>
          <p:cNvPr id="3" name="عنصر نائب للمحتوى 2"/>
          <p:cNvSpPr>
            <a:spLocks noGrp="1"/>
          </p:cNvSpPr>
          <p:nvPr>
            <p:ph idx="1"/>
          </p:nvPr>
        </p:nvSpPr>
        <p:spPr/>
        <p:txBody>
          <a:bodyPr/>
          <a:lstStyle/>
          <a:p>
            <a:pPr marL="0" indent="0" algn="l" rtl="0">
              <a:lnSpc>
                <a:spcPct val="115000"/>
              </a:lnSpc>
              <a:buNone/>
            </a:pPr>
            <a:r>
              <a:rPr lang="en-US" dirty="0">
                <a:latin typeface="Times New Roman"/>
                <a:ea typeface="GillSans"/>
                <a:cs typeface="Arial"/>
              </a:rPr>
              <a:t>Three of the most common statistical tests used in nursing research are the:</a:t>
            </a:r>
            <a:endParaRPr lang="en-US" sz="2400" dirty="0">
              <a:ea typeface="Calibri"/>
              <a:cs typeface="Arial"/>
            </a:endParaRPr>
          </a:p>
          <a:p>
            <a:pPr lvl="0" algn="l" rtl="0">
              <a:lnSpc>
                <a:spcPct val="115000"/>
              </a:lnSpc>
              <a:buSzPts val="1400"/>
              <a:buFont typeface="Wingdings" pitchFamily="2" charset="2"/>
              <a:buChar char="v"/>
            </a:pPr>
            <a:r>
              <a:rPr lang="en-US" sz="4000" b="1" i="1" dirty="0">
                <a:solidFill>
                  <a:srgbClr val="0070C0"/>
                </a:solidFill>
                <a:latin typeface="Times New Roman"/>
                <a:ea typeface="GillSans"/>
                <a:cs typeface="Arial"/>
              </a:rPr>
              <a:t>t </a:t>
            </a:r>
            <a:r>
              <a:rPr lang="en-US" sz="4000" b="1" dirty="0">
                <a:solidFill>
                  <a:srgbClr val="0070C0"/>
                </a:solidFill>
                <a:latin typeface="Times New Roman"/>
                <a:ea typeface="GillSans"/>
                <a:cs typeface="Arial"/>
              </a:rPr>
              <a:t>test, </a:t>
            </a:r>
            <a:r>
              <a:rPr lang="en-US" sz="4000" b="1" dirty="0" smtClean="0">
                <a:solidFill>
                  <a:srgbClr val="0070C0"/>
                </a:solidFill>
                <a:latin typeface="Times New Roman"/>
                <a:ea typeface="GillSans"/>
                <a:cs typeface="Arial"/>
              </a:rPr>
              <a:t> </a:t>
            </a:r>
          </a:p>
          <a:p>
            <a:pPr lvl="0" algn="l" rtl="0">
              <a:lnSpc>
                <a:spcPct val="115000"/>
              </a:lnSpc>
              <a:buSzPts val="1400"/>
              <a:buFont typeface="Wingdings" pitchFamily="2" charset="2"/>
              <a:buChar char="v"/>
            </a:pPr>
            <a:r>
              <a:rPr lang="en-US" sz="4000" b="1" dirty="0" smtClean="0">
                <a:solidFill>
                  <a:srgbClr val="0070C0"/>
                </a:solidFill>
                <a:latin typeface="Times New Roman"/>
                <a:ea typeface="GillSans"/>
                <a:cs typeface="Arial"/>
              </a:rPr>
              <a:t>Analysis of variance, and </a:t>
            </a:r>
          </a:p>
          <a:p>
            <a:pPr lvl="0" algn="l" rtl="0">
              <a:lnSpc>
                <a:spcPct val="115000"/>
              </a:lnSpc>
              <a:buSzPts val="1400"/>
              <a:buFont typeface="Wingdings" pitchFamily="2" charset="2"/>
              <a:buChar char="v"/>
            </a:pPr>
            <a:r>
              <a:rPr lang="en-US" sz="4000" b="1" dirty="0" smtClean="0">
                <a:solidFill>
                  <a:srgbClr val="0070C0"/>
                </a:solidFill>
                <a:latin typeface="Times New Roman"/>
                <a:ea typeface="GillSans"/>
              </a:rPr>
              <a:t> chi-square</a:t>
            </a:r>
            <a:r>
              <a:rPr lang="en-US" sz="4000" b="1" dirty="0">
                <a:solidFill>
                  <a:srgbClr val="0070C0"/>
                </a:solidFill>
                <a:latin typeface="Times New Roman"/>
                <a:ea typeface="GillSans"/>
              </a:rPr>
              <a:t>, and are discussed next</a:t>
            </a:r>
            <a:endParaRPr lang="ar-IQ" sz="4000" b="1" dirty="0">
              <a:solidFill>
                <a:srgbClr val="0070C0"/>
              </a:solidFill>
            </a:endParaRPr>
          </a:p>
        </p:txBody>
      </p:sp>
    </p:spTree>
    <p:extLst>
      <p:ext uri="{BB962C8B-B14F-4D97-AF65-F5344CB8AC3E}">
        <p14:creationId xmlns:p14="http://schemas.microsoft.com/office/powerpoint/2010/main" val="7062981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sz="6000" b="1" i="1" dirty="0">
                <a:solidFill>
                  <a:srgbClr val="FF0000"/>
                </a:solidFill>
                <a:latin typeface="Times New Roman"/>
                <a:ea typeface="GillSans"/>
                <a:cs typeface="Arial"/>
              </a:rPr>
              <a:t>t </a:t>
            </a:r>
            <a:r>
              <a:rPr lang="en-US" sz="6000" b="1" dirty="0">
                <a:solidFill>
                  <a:srgbClr val="FF0000"/>
                </a:solidFill>
                <a:latin typeface="Times New Roman"/>
                <a:ea typeface="GillSans"/>
                <a:cs typeface="Arial"/>
              </a:rPr>
              <a:t>test</a:t>
            </a:r>
            <a:endParaRPr lang="ar-IQ" sz="6600" dirty="0">
              <a:solidFill>
                <a:srgbClr val="FF0000"/>
              </a:solidFill>
            </a:endParaRPr>
          </a:p>
        </p:txBody>
      </p:sp>
      <p:sp>
        <p:nvSpPr>
          <p:cNvPr id="3" name="عنصر نائب للمحتوى 2"/>
          <p:cNvSpPr>
            <a:spLocks noGrp="1"/>
          </p:cNvSpPr>
          <p:nvPr>
            <p:ph idx="1"/>
          </p:nvPr>
        </p:nvSpPr>
        <p:spPr/>
        <p:txBody>
          <a:bodyPr>
            <a:normAutofit fontScale="92500" lnSpcReduction="20000"/>
          </a:bodyPr>
          <a:lstStyle/>
          <a:p>
            <a:pPr algn="l" rtl="0">
              <a:lnSpc>
                <a:spcPct val="115000"/>
              </a:lnSpc>
            </a:pPr>
            <a:r>
              <a:rPr lang="en-US" dirty="0">
                <a:latin typeface="Times New Roman"/>
                <a:ea typeface="Calibri"/>
                <a:cs typeface="Arial"/>
              </a:rPr>
              <a:t>The </a:t>
            </a:r>
            <a:r>
              <a:rPr lang="en-US" b="1" i="1" dirty="0">
                <a:latin typeface="Times New Roman"/>
                <a:ea typeface="Calibri"/>
                <a:cs typeface="Arial"/>
              </a:rPr>
              <a:t>t </a:t>
            </a:r>
            <a:r>
              <a:rPr lang="en-US" b="1" dirty="0">
                <a:latin typeface="Times New Roman"/>
                <a:ea typeface="Calibri"/>
                <a:cs typeface="Arial"/>
              </a:rPr>
              <a:t>test </a:t>
            </a:r>
            <a:r>
              <a:rPr lang="en-US" dirty="0">
                <a:latin typeface="Times New Roman"/>
                <a:ea typeface="Calibri"/>
                <a:cs typeface="Arial"/>
              </a:rPr>
              <a:t>is a parametric test that examines the difference between the means of two groups.</a:t>
            </a:r>
            <a:endParaRPr lang="en-US" sz="2400" dirty="0">
              <a:ea typeface="Calibri"/>
              <a:cs typeface="Arial"/>
            </a:endParaRPr>
          </a:p>
          <a:p>
            <a:pPr algn="l" rtl="0">
              <a:lnSpc>
                <a:spcPct val="115000"/>
              </a:lnSpc>
            </a:pPr>
            <a:r>
              <a:rPr lang="en-US" dirty="0">
                <a:latin typeface="Times New Roman"/>
                <a:ea typeface="Calibri"/>
                <a:cs typeface="Arial"/>
              </a:rPr>
              <a:t>The </a:t>
            </a:r>
            <a:r>
              <a:rPr lang="en-US" i="1" dirty="0">
                <a:latin typeface="Times New Roman"/>
                <a:ea typeface="Calibri"/>
                <a:cs typeface="Arial"/>
              </a:rPr>
              <a:t>t </a:t>
            </a:r>
            <a:r>
              <a:rPr lang="en-US" dirty="0">
                <a:latin typeface="Times New Roman"/>
                <a:ea typeface="Calibri"/>
                <a:cs typeface="Arial"/>
              </a:rPr>
              <a:t>test uses the </a:t>
            </a:r>
            <a:r>
              <a:rPr lang="en-US" i="1" dirty="0">
                <a:latin typeface="Times New Roman"/>
                <a:ea typeface="Calibri"/>
                <a:cs typeface="Arial"/>
              </a:rPr>
              <a:t>t </a:t>
            </a:r>
            <a:r>
              <a:rPr lang="en-US" dirty="0">
                <a:latin typeface="Times New Roman"/>
                <a:ea typeface="Calibri"/>
                <a:cs typeface="Arial"/>
              </a:rPr>
              <a:t>distribution. One form of the test is used with independent samples and is called the </a:t>
            </a:r>
            <a:r>
              <a:rPr lang="en-US" b="1" dirty="0">
                <a:latin typeface="Times New Roman"/>
                <a:ea typeface="Calibri"/>
                <a:cs typeface="Arial"/>
              </a:rPr>
              <a:t>independent </a:t>
            </a:r>
            <a:r>
              <a:rPr lang="en-US" b="1" i="1" dirty="0">
                <a:latin typeface="Times New Roman"/>
                <a:ea typeface="Calibri"/>
                <a:cs typeface="Arial"/>
              </a:rPr>
              <a:t>t </a:t>
            </a:r>
            <a:r>
              <a:rPr lang="en-US" b="1" dirty="0">
                <a:latin typeface="Times New Roman"/>
                <a:ea typeface="Calibri"/>
                <a:cs typeface="Arial"/>
              </a:rPr>
              <a:t>test </a:t>
            </a:r>
            <a:r>
              <a:rPr lang="en-US" dirty="0">
                <a:latin typeface="Times New Roman"/>
                <a:ea typeface="Calibri"/>
                <a:cs typeface="Arial"/>
              </a:rPr>
              <a:t>or </a:t>
            </a:r>
            <a:r>
              <a:rPr lang="en-US" i="1" dirty="0" smtClean="0">
                <a:latin typeface="Times New Roman"/>
                <a:ea typeface="Calibri"/>
                <a:cs typeface="Arial"/>
              </a:rPr>
              <a:t>independent </a:t>
            </a:r>
            <a:r>
              <a:rPr lang="en-US" i="1" dirty="0">
                <a:latin typeface="Times New Roman"/>
                <a:ea typeface="Calibri"/>
                <a:cs typeface="Arial"/>
              </a:rPr>
              <a:t>samples t test </a:t>
            </a:r>
            <a:r>
              <a:rPr lang="en-US" dirty="0">
                <a:latin typeface="Times New Roman"/>
                <a:ea typeface="Calibri"/>
                <a:cs typeface="Arial"/>
              </a:rPr>
              <a:t>or </a:t>
            </a:r>
            <a:r>
              <a:rPr lang="en-US" i="1" dirty="0">
                <a:latin typeface="Times New Roman"/>
                <a:ea typeface="Calibri"/>
                <a:cs typeface="Arial"/>
              </a:rPr>
              <a:t>unrelated t test. </a:t>
            </a:r>
            <a:r>
              <a:rPr lang="en-US" dirty="0">
                <a:latin typeface="Times New Roman"/>
                <a:ea typeface="Calibri"/>
                <a:cs typeface="Arial"/>
              </a:rPr>
              <a:t>The </a:t>
            </a:r>
            <a:r>
              <a:rPr lang="en-US" b="1" dirty="0">
                <a:latin typeface="Times New Roman"/>
                <a:ea typeface="Calibri"/>
                <a:cs typeface="Arial"/>
              </a:rPr>
              <a:t>dependent </a:t>
            </a:r>
            <a:r>
              <a:rPr lang="en-US" b="1" i="1" dirty="0">
                <a:latin typeface="Times New Roman"/>
                <a:ea typeface="Calibri"/>
                <a:cs typeface="Arial"/>
              </a:rPr>
              <a:t>t </a:t>
            </a:r>
            <a:r>
              <a:rPr lang="en-US" b="1" dirty="0">
                <a:latin typeface="Times New Roman"/>
                <a:ea typeface="Calibri"/>
                <a:cs typeface="Arial"/>
              </a:rPr>
              <a:t>test,</a:t>
            </a:r>
            <a:r>
              <a:rPr lang="en-US" dirty="0">
                <a:latin typeface="Times New Roman"/>
                <a:ea typeface="Calibri"/>
                <a:cs typeface="Arial"/>
              </a:rPr>
              <a:t>  also called </a:t>
            </a:r>
            <a:r>
              <a:rPr lang="en-US" i="1" dirty="0">
                <a:latin typeface="Times New Roman"/>
                <a:ea typeface="Calibri"/>
                <a:cs typeface="Arial"/>
              </a:rPr>
              <a:t>paired t test </a:t>
            </a:r>
            <a:r>
              <a:rPr lang="en-US" dirty="0">
                <a:latin typeface="Times New Roman"/>
                <a:ea typeface="Calibri"/>
                <a:cs typeface="Arial"/>
              </a:rPr>
              <a:t>or </a:t>
            </a:r>
            <a:r>
              <a:rPr lang="en-US" i="1" dirty="0">
                <a:latin typeface="Times New Roman"/>
                <a:ea typeface="Calibri"/>
                <a:cs typeface="Arial"/>
              </a:rPr>
              <a:t>correlated samples t test, </a:t>
            </a:r>
            <a:r>
              <a:rPr lang="en-US" dirty="0">
                <a:latin typeface="Times New Roman"/>
                <a:ea typeface="Calibri"/>
                <a:cs typeface="Arial"/>
              </a:rPr>
              <a:t>is used when scores or values are associated</a:t>
            </a:r>
            <a:r>
              <a:rPr lang="en-US" b="1" dirty="0">
                <a:latin typeface="Times New Roman"/>
                <a:ea typeface="Calibri"/>
                <a:cs typeface="Arial"/>
              </a:rPr>
              <a:t> .</a:t>
            </a:r>
            <a:endParaRPr lang="en-US" sz="2400" dirty="0">
              <a:ea typeface="Calibri"/>
              <a:cs typeface="Arial"/>
            </a:endParaRPr>
          </a:p>
          <a:p>
            <a:pPr algn="l" rtl="0"/>
            <a:endParaRPr lang="ar-IQ" dirty="0"/>
          </a:p>
        </p:txBody>
      </p:sp>
    </p:spTree>
    <p:extLst>
      <p:ext uri="{BB962C8B-B14F-4D97-AF65-F5344CB8AC3E}">
        <p14:creationId xmlns:p14="http://schemas.microsoft.com/office/powerpoint/2010/main" val="14180576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sz="3600" b="1" dirty="0">
                <a:solidFill>
                  <a:srgbClr val="FF0000"/>
                </a:solidFill>
                <a:latin typeface="Times New Roman"/>
                <a:ea typeface="Calibri"/>
                <a:cs typeface="Arial"/>
              </a:rPr>
              <a:t>Analysis of variance </a:t>
            </a:r>
            <a:r>
              <a:rPr lang="en-US" sz="3600" dirty="0">
                <a:solidFill>
                  <a:srgbClr val="FF0000"/>
                </a:solidFill>
                <a:latin typeface="Times New Roman"/>
                <a:ea typeface="Calibri"/>
                <a:cs typeface="Arial"/>
              </a:rPr>
              <a:t>(ANOVA)</a:t>
            </a:r>
            <a:endParaRPr lang="ar-IQ" sz="4800" dirty="0">
              <a:solidFill>
                <a:srgbClr val="FF0000"/>
              </a:solidFill>
            </a:endParaRPr>
          </a:p>
        </p:txBody>
      </p:sp>
      <p:sp>
        <p:nvSpPr>
          <p:cNvPr id="3" name="عنصر نائب للمحتوى 2"/>
          <p:cNvSpPr>
            <a:spLocks noGrp="1"/>
          </p:cNvSpPr>
          <p:nvPr>
            <p:ph idx="1"/>
          </p:nvPr>
        </p:nvSpPr>
        <p:spPr/>
        <p:txBody>
          <a:bodyPr/>
          <a:lstStyle/>
          <a:p>
            <a:pPr algn="l" rtl="0">
              <a:lnSpc>
                <a:spcPct val="115000"/>
              </a:lnSpc>
            </a:pPr>
            <a:r>
              <a:rPr lang="en-US" b="1" dirty="0">
                <a:latin typeface="Times New Roman"/>
                <a:ea typeface="Calibri"/>
                <a:cs typeface="Arial"/>
              </a:rPr>
              <a:t>Analysis of variance </a:t>
            </a:r>
            <a:r>
              <a:rPr lang="en-US" dirty="0">
                <a:latin typeface="Times New Roman"/>
                <a:ea typeface="Calibri"/>
                <a:cs typeface="Arial"/>
              </a:rPr>
              <a:t>(ANOVA) is used to compare the difference among more than two means. </a:t>
            </a:r>
            <a:endParaRPr lang="en-US" sz="2400" dirty="0">
              <a:ea typeface="Calibri"/>
              <a:cs typeface="Arial"/>
            </a:endParaRPr>
          </a:p>
          <a:p>
            <a:pPr algn="l" rtl="0">
              <a:lnSpc>
                <a:spcPct val="115000"/>
              </a:lnSpc>
            </a:pPr>
            <a:r>
              <a:rPr lang="en-US" dirty="0" smtClean="0">
                <a:latin typeface="Times New Roman"/>
                <a:ea typeface="Calibri"/>
                <a:cs typeface="Arial"/>
              </a:rPr>
              <a:t>The </a:t>
            </a:r>
            <a:r>
              <a:rPr lang="en-US" dirty="0">
                <a:latin typeface="Times New Roman"/>
                <a:ea typeface="Calibri"/>
                <a:cs typeface="Arial"/>
              </a:rPr>
              <a:t>ANOVA is a parametric test that uses the </a:t>
            </a:r>
            <a:r>
              <a:rPr lang="en-US" i="1" dirty="0">
                <a:latin typeface="Times New Roman"/>
                <a:ea typeface="Calibri"/>
                <a:cs typeface="Arial"/>
              </a:rPr>
              <a:t>F </a:t>
            </a:r>
            <a:r>
              <a:rPr lang="en-US" dirty="0">
                <a:latin typeface="Times New Roman"/>
                <a:ea typeface="Calibri"/>
                <a:cs typeface="Arial"/>
              </a:rPr>
              <a:t>distribution.</a:t>
            </a:r>
            <a:endParaRPr lang="en-US" sz="2400" dirty="0">
              <a:ea typeface="Calibri"/>
              <a:cs typeface="Arial"/>
            </a:endParaRPr>
          </a:p>
        </p:txBody>
      </p:sp>
    </p:spTree>
    <p:extLst>
      <p:ext uri="{BB962C8B-B14F-4D97-AF65-F5344CB8AC3E}">
        <p14:creationId xmlns:p14="http://schemas.microsoft.com/office/powerpoint/2010/main" val="29386751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b="1" dirty="0">
                <a:solidFill>
                  <a:srgbClr val="FF0000"/>
                </a:solidFill>
                <a:latin typeface="Times New Roman"/>
                <a:ea typeface="Calibri"/>
                <a:cs typeface="Arial"/>
              </a:rPr>
              <a:t>chi-square test</a:t>
            </a:r>
            <a:endParaRPr lang="ar-IQ" sz="6600" dirty="0">
              <a:solidFill>
                <a:srgbClr val="FF0000"/>
              </a:solidFill>
            </a:endParaRPr>
          </a:p>
        </p:txBody>
      </p:sp>
      <p:sp>
        <p:nvSpPr>
          <p:cNvPr id="3" name="عنصر نائب للمحتوى 2"/>
          <p:cNvSpPr>
            <a:spLocks noGrp="1"/>
          </p:cNvSpPr>
          <p:nvPr>
            <p:ph idx="1"/>
          </p:nvPr>
        </p:nvSpPr>
        <p:spPr>
          <a:xfrm>
            <a:off x="990600" y="1447800"/>
            <a:ext cx="7943088" cy="4953000"/>
          </a:xfrm>
        </p:spPr>
        <p:txBody>
          <a:bodyPr>
            <a:normAutofit/>
          </a:bodyPr>
          <a:lstStyle/>
          <a:p>
            <a:pPr marL="82296" indent="0" algn="l" rtl="0">
              <a:lnSpc>
                <a:spcPct val="115000"/>
              </a:lnSpc>
              <a:buNone/>
            </a:pPr>
            <a:r>
              <a:rPr lang="en-US" sz="3600" dirty="0">
                <a:latin typeface="Times New Roman"/>
                <a:ea typeface="Calibri"/>
                <a:cs typeface="Arial"/>
              </a:rPr>
              <a:t>The </a:t>
            </a:r>
            <a:r>
              <a:rPr lang="en-US" sz="3600" b="1" dirty="0">
                <a:latin typeface="Times New Roman"/>
                <a:ea typeface="Calibri"/>
                <a:cs typeface="Arial"/>
              </a:rPr>
              <a:t>chi-square test </a:t>
            </a:r>
            <a:r>
              <a:rPr lang="en-US" sz="3600" dirty="0">
                <a:latin typeface="Times New Roman"/>
                <a:ea typeface="Calibri"/>
                <a:cs typeface="Arial"/>
              </a:rPr>
              <a:t>is a nonparametric inferential technique that is appropriate for comparing sets of data that are in the form of frequencies or percentages. The frequencies that are obtained or observed are compared to the expected frequencies. </a:t>
            </a:r>
            <a:endParaRPr lang="ar-IQ" sz="3600" dirty="0"/>
          </a:p>
        </p:txBody>
      </p:sp>
    </p:spTree>
    <p:extLst>
      <p:ext uri="{BB962C8B-B14F-4D97-AF65-F5344CB8AC3E}">
        <p14:creationId xmlns:p14="http://schemas.microsoft.com/office/powerpoint/2010/main" val="38395608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dirty="0">
                <a:solidFill>
                  <a:srgbClr val="FF0000"/>
                </a:solidFill>
                <a:latin typeface="Times New Roman"/>
                <a:ea typeface="Calibri"/>
                <a:cs typeface="Arial"/>
              </a:rPr>
              <a:t>A </a:t>
            </a:r>
            <a:r>
              <a:rPr lang="en-US" b="1" dirty="0">
                <a:solidFill>
                  <a:srgbClr val="FF0000"/>
                </a:solidFill>
                <a:latin typeface="Times New Roman"/>
                <a:ea typeface="Calibri"/>
                <a:cs typeface="Arial"/>
              </a:rPr>
              <a:t>confidence interval</a:t>
            </a:r>
            <a:endParaRPr lang="ar-IQ" sz="6000" dirty="0">
              <a:solidFill>
                <a:srgbClr val="FF0000"/>
              </a:solidFill>
            </a:endParaRPr>
          </a:p>
        </p:txBody>
      </p:sp>
      <p:sp>
        <p:nvSpPr>
          <p:cNvPr id="3" name="عنصر نائب للمحتوى 2"/>
          <p:cNvSpPr>
            <a:spLocks noGrp="1"/>
          </p:cNvSpPr>
          <p:nvPr>
            <p:ph idx="1"/>
          </p:nvPr>
        </p:nvSpPr>
        <p:spPr>
          <a:xfrm>
            <a:off x="990600" y="1447800"/>
            <a:ext cx="7943088" cy="4800600"/>
          </a:xfrm>
        </p:spPr>
        <p:txBody>
          <a:bodyPr/>
          <a:lstStyle/>
          <a:p>
            <a:pPr marL="82296" indent="0" algn="l" rtl="0">
              <a:lnSpc>
                <a:spcPct val="115000"/>
              </a:lnSpc>
              <a:buNone/>
            </a:pPr>
            <a:r>
              <a:rPr lang="en-US" sz="3600" dirty="0">
                <a:latin typeface="Times New Roman"/>
                <a:ea typeface="Calibri"/>
                <a:cs typeface="Arial"/>
              </a:rPr>
              <a:t>A </a:t>
            </a:r>
            <a:r>
              <a:rPr lang="en-US" sz="3600" b="1" dirty="0">
                <a:latin typeface="Times New Roman"/>
                <a:ea typeface="Calibri"/>
                <a:cs typeface="Arial"/>
              </a:rPr>
              <a:t>confidence interval </a:t>
            </a:r>
            <a:r>
              <a:rPr lang="en-US" sz="3600" dirty="0">
                <a:latin typeface="Times New Roman"/>
                <a:ea typeface="Calibri"/>
                <a:cs typeface="Arial"/>
              </a:rPr>
              <a:t>is a range of values that, with a specified degree of probability, is thought to contain the population value.  The researcher might establish a 95% confidence interval or a 99% confidence interval</a:t>
            </a:r>
            <a:endParaRPr lang="en-US" sz="2800" dirty="0">
              <a:ea typeface="Calibri"/>
              <a:cs typeface="Arial"/>
            </a:endParaRPr>
          </a:p>
          <a:p>
            <a:pPr algn="l" rtl="0"/>
            <a:endParaRPr lang="ar-IQ" dirty="0"/>
          </a:p>
        </p:txBody>
      </p:sp>
    </p:spTree>
    <p:extLst>
      <p:ext uri="{BB962C8B-B14F-4D97-AF65-F5344CB8AC3E}">
        <p14:creationId xmlns:p14="http://schemas.microsoft.com/office/powerpoint/2010/main" val="2271198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l">
              <a:lnSpc>
                <a:spcPct val="115000"/>
              </a:lnSpc>
            </a:pPr>
            <a:r>
              <a:rPr lang="en-US" sz="3100" b="1" dirty="0">
                <a:solidFill>
                  <a:srgbClr val="FF0000"/>
                </a:solidFill>
                <a:latin typeface="Times New Roman"/>
                <a:ea typeface="GillSans"/>
                <a:cs typeface="Arial"/>
              </a:rPr>
              <a:t>There are two broad classifications of statistics:</a:t>
            </a:r>
            <a:r>
              <a:rPr lang="en-US" sz="3600" dirty="0">
                <a:ea typeface="Calibri"/>
                <a:cs typeface="Arial"/>
              </a:rPr>
              <a:t/>
            </a:r>
            <a:br>
              <a:rPr lang="en-US" sz="3600" dirty="0">
                <a:ea typeface="Calibri"/>
                <a:cs typeface="Arial"/>
              </a:rPr>
            </a:br>
            <a:endParaRPr lang="ar-IQ" dirty="0"/>
          </a:p>
        </p:txBody>
      </p:sp>
      <p:sp>
        <p:nvSpPr>
          <p:cNvPr id="3" name="عنصر نائب للمحتوى 2"/>
          <p:cNvSpPr>
            <a:spLocks noGrp="1"/>
          </p:cNvSpPr>
          <p:nvPr>
            <p:ph idx="1"/>
          </p:nvPr>
        </p:nvSpPr>
        <p:spPr/>
        <p:txBody>
          <a:bodyPr/>
          <a:lstStyle/>
          <a:p>
            <a:pPr lvl="0" algn="l" rtl="0">
              <a:lnSpc>
                <a:spcPct val="115000"/>
              </a:lnSpc>
              <a:buFont typeface="Symbol"/>
              <a:buChar char=""/>
            </a:pPr>
            <a:r>
              <a:rPr lang="en-US" sz="4000" b="1" dirty="0" smtClean="0">
                <a:latin typeface="Times New Roman"/>
                <a:ea typeface="GillSans"/>
                <a:cs typeface="Arial"/>
              </a:rPr>
              <a:t>Descriptive and</a:t>
            </a:r>
            <a:endParaRPr lang="en-US" b="1" dirty="0" smtClean="0">
              <a:ea typeface="Calibri"/>
              <a:cs typeface="Arial"/>
            </a:endParaRPr>
          </a:p>
          <a:p>
            <a:pPr lvl="0" algn="l" rtl="0">
              <a:lnSpc>
                <a:spcPct val="115000"/>
              </a:lnSpc>
              <a:buFont typeface="Symbol"/>
              <a:buChar char=""/>
            </a:pPr>
            <a:r>
              <a:rPr lang="en-US" sz="4000" b="1" dirty="0" smtClean="0">
                <a:latin typeface="Times New Roman"/>
                <a:ea typeface="GillSans"/>
                <a:cs typeface="Arial"/>
              </a:rPr>
              <a:t>Inferential. </a:t>
            </a:r>
            <a:endParaRPr lang="en-US" b="1" dirty="0">
              <a:ea typeface="Calibri"/>
              <a:cs typeface="Arial"/>
            </a:endParaRPr>
          </a:p>
          <a:p>
            <a:pPr algn="l" rtl="0"/>
            <a:endParaRPr lang="ar-IQ" dirty="0"/>
          </a:p>
        </p:txBody>
      </p:sp>
    </p:spTree>
    <p:extLst>
      <p:ext uri="{BB962C8B-B14F-4D97-AF65-F5344CB8AC3E}">
        <p14:creationId xmlns:p14="http://schemas.microsoft.com/office/powerpoint/2010/main" val="31900259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09600"/>
            <a:ext cx="8229600" cy="5516563"/>
          </a:xfrm>
        </p:spPr>
        <p:txBody>
          <a:bodyPr/>
          <a:lstStyle/>
          <a:p>
            <a:pPr algn="l" rtl="0">
              <a:lnSpc>
                <a:spcPct val="115000"/>
              </a:lnSpc>
            </a:pPr>
            <a:r>
              <a:rPr lang="en-US" sz="3600" b="1" dirty="0">
                <a:solidFill>
                  <a:srgbClr val="FF0000"/>
                </a:solidFill>
                <a:latin typeface="Times New Roman"/>
                <a:ea typeface="Calibri"/>
                <a:cs typeface="Arial"/>
              </a:rPr>
              <a:t>Probability samples</a:t>
            </a:r>
            <a:r>
              <a:rPr lang="en-US" sz="3600" dirty="0">
                <a:solidFill>
                  <a:srgbClr val="FF0000"/>
                </a:solidFill>
                <a:latin typeface="Times New Roman"/>
                <a:ea typeface="Calibri"/>
                <a:cs typeface="Arial"/>
              </a:rPr>
              <a:t> </a:t>
            </a:r>
            <a:r>
              <a:rPr lang="en-US" sz="3600" dirty="0">
                <a:latin typeface="Times New Roman"/>
                <a:ea typeface="Calibri"/>
                <a:cs typeface="Arial"/>
              </a:rPr>
              <a:t>are those chosen by a random selection process in which each member of the population has a chance of being in the sample</a:t>
            </a:r>
            <a:r>
              <a:rPr lang="en-US" sz="3600" dirty="0">
                <a:latin typeface="Times New Roman"/>
                <a:ea typeface="GillSans"/>
                <a:cs typeface="Arial"/>
              </a:rPr>
              <a:t>.</a:t>
            </a:r>
            <a:endParaRPr lang="en-US" sz="2800" dirty="0">
              <a:ea typeface="Calibri"/>
              <a:cs typeface="Arial"/>
            </a:endParaRPr>
          </a:p>
          <a:p>
            <a:pPr algn="l" rtl="0">
              <a:lnSpc>
                <a:spcPct val="115000"/>
              </a:lnSpc>
            </a:pPr>
            <a:r>
              <a:rPr lang="en-US" sz="3600" dirty="0">
                <a:latin typeface="Times New Roman"/>
                <a:ea typeface="Calibri"/>
                <a:cs typeface="Arial"/>
              </a:rPr>
              <a:t>If </a:t>
            </a:r>
            <a:r>
              <a:rPr lang="en-US" sz="3600" b="1" dirty="0">
                <a:solidFill>
                  <a:srgbClr val="FF0000"/>
                </a:solidFill>
                <a:latin typeface="Times New Roman"/>
                <a:ea typeface="Calibri"/>
                <a:cs typeface="Arial"/>
              </a:rPr>
              <a:t>nonprobability sampling</a:t>
            </a:r>
            <a:r>
              <a:rPr lang="en-US" sz="3600" dirty="0">
                <a:solidFill>
                  <a:srgbClr val="FF0000"/>
                </a:solidFill>
                <a:latin typeface="Times New Roman"/>
                <a:ea typeface="Calibri"/>
                <a:cs typeface="Arial"/>
              </a:rPr>
              <a:t> </a:t>
            </a:r>
            <a:r>
              <a:rPr lang="en-US" sz="3600" dirty="0">
                <a:latin typeface="Times New Roman"/>
                <a:ea typeface="Calibri"/>
                <a:cs typeface="Arial"/>
              </a:rPr>
              <a:t>is used, the researcher has less confidence that the sample is representative of the population.</a:t>
            </a:r>
            <a:endParaRPr lang="en-US" sz="2800" dirty="0">
              <a:ea typeface="Calibri"/>
              <a:cs typeface="Arial"/>
            </a:endParaRPr>
          </a:p>
          <a:p>
            <a:pPr algn="l" rtl="0"/>
            <a:endParaRPr lang="ar-IQ" dirty="0"/>
          </a:p>
        </p:txBody>
      </p:sp>
    </p:spTree>
    <p:extLst>
      <p:ext uri="{BB962C8B-B14F-4D97-AF65-F5344CB8AC3E}">
        <p14:creationId xmlns:p14="http://schemas.microsoft.com/office/powerpoint/2010/main" val="8422919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09600"/>
            <a:ext cx="8229600" cy="5516563"/>
          </a:xfrm>
        </p:spPr>
        <p:txBody>
          <a:bodyPr>
            <a:normAutofit fontScale="92500" lnSpcReduction="10000"/>
          </a:bodyPr>
          <a:lstStyle/>
          <a:p>
            <a:pPr marL="0" indent="0" algn="l" rtl="0">
              <a:lnSpc>
                <a:spcPct val="115000"/>
              </a:lnSpc>
              <a:buNone/>
            </a:pPr>
            <a:r>
              <a:rPr lang="en-US" b="1" dirty="0">
                <a:solidFill>
                  <a:srgbClr val="FF0000"/>
                </a:solidFill>
                <a:latin typeface="Times New Roman"/>
                <a:ea typeface="Calibri"/>
                <a:cs typeface="Arial"/>
              </a:rPr>
              <a:t>level of significance (probability level). </a:t>
            </a:r>
            <a:endParaRPr lang="en-US" b="1" dirty="0" smtClean="0">
              <a:solidFill>
                <a:srgbClr val="FF0000"/>
              </a:solidFill>
              <a:latin typeface="Times New Roman"/>
              <a:ea typeface="Calibri"/>
              <a:cs typeface="Arial"/>
            </a:endParaRPr>
          </a:p>
          <a:p>
            <a:pPr marL="0" indent="0" algn="l" rtl="0">
              <a:lnSpc>
                <a:spcPct val="115000"/>
              </a:lnSpc>
              <a:buNone/>
            </a:pPr>
            <a:r>
              <a:rPr lang="en-US" dirty="0" smtClean="0">
                <a:latin typeface="Times New Roman"/>
                <a:ea typeface="Calibri"/>
                <a:cs typeface="Arial"/>
              </a:rPr>
              <a:t>The </a:t>
            </a:r>
            <a:r>
              <a:rPr lang="en-US" dirty="0">
                <a:latin typeface="Times New Roman"/>
                <a:ea typeface="Calibri"/>
                <a:cs typeface="Arial"/>
              </a:rPr>
              <a:t>probability  of rejecting a null hypothesis when it is true; symbolized by lowercase Greek letter alpha (_); </a:t>
            </a:r>
            <a:r>
              <a:rPr lang="en-US" dirty="0" smtClean="0">
                <a:latin typeface="Times New Roman"/>
                <a:ea typeface="Calibri"/>
                <a:cs typeface="Arial"/>
              </a:rPr>
              <a:t>also symbolized </a:t>
            </a:r>
            <a:r>
              <a:rPr lang="en-US" dirty="0">
                <a:latin typeface="Times New Roman"/>
                <a:ea typeface="Calibri"/>
                <a:cs typeface="Arial"/>
              </a:rPr>
              <a:t>by </a:t>
            </a:r>
            <a:r>
              <a:rPr lang="en-US" b="1" i="1" dirty="0">
                <a:solidFill>
                  <a:srgbClr val="FF0000"/>
                </a:solidFill>
                <a:latin typeface="Times New Roman"/>
                <a:ea typeface="Calibri"/>
                <a:cs typeface="Arial"/>
              </a:rPr>
              <a:t>p</a:t>
            </a:r>
            <a:r>
              <a:rPr lang="en-US" dirty="0">
                <a:latin typeface="Times New Roman"/>
                <a:ea typeface="Calibri"/>
                <a:cs typeface="Arial"/>
              </a:rPr>
              <a:t>.</a:t>
            </a:r>
            <a:endParaRPr lang="en-US" sz="2400" dirty="0">
              <a:ea typeface="Calibri"/>
              <a:cs typeface="Arial"/>
            </a:endParaRPr>
          </a:p>
          <a:p>
            <a:pPr algn="l" rtl="0">
              <a:lnSpc>
                <a:spcPct val="115000"/>
              </a:lnSpc>
            </a:pPr>
            <a:r>
              <a:rPr lang="en-US" dirty="0" smtClean="0">
                <a:latin typeface="Times New Roman"/>
                <a:ea typeface="Calibri"/>
                <a:cs typeface="Arial"/>
              </a:rPr>
              <a:t>The </a:t>
            </a:r>
            <a:r>
              <a:rPr lang="en-US" dirty="0">
                <a:latin typeface="Times New Roman"/>
                <a:ea typeface="Calibri"/>
                <a:cs typeface="Arial"/>
              </a:rPr>
              <a:t>most common level of significance used is .05. This means that the researcher is willing to risk being wrong 5% of the time or 5 times out of 100 when rejecting the null hypothesis. More stringent levels of significance are .01 and .001.</a:t>
            </a:r>
            <a:endParaRPr lang="en-US" sz="2400" dirty="0">
              <a:ea typeface="Calibri"/>
              <a:cs typeface="Arial"/>
            </a:endParaRPr>
          </a:p>
          <a:p>
            <a:pPr marL="0" indent="0" algn="l" rtl="0">
              <a:lnSpc>
                <a:spcPct val="115000"/>
              </a:lnSpc>
              <a:buNone/>
            </a:pPr>
            <a:r>
              <a:rPr lang="en-US" dirty="0" smtClean="0">
                <a:latin typeface="Times New Roman"/>
                <a:ea typeface="Calibri"/>
                <a:cs typeface="Arial"/>
              </a:rPr>
              <a:t>.</a:t>
            </a:r>
            <a:endParaRPr lang="en-US" sz="2400" dirty="0">
              <a:ea typeface="Calibri"/>
              <a:cs typeface="Arial"/>
            </a:endParaRPr>
          </a:p>
          <a:p>
            <a:pPr algn="l" rtl="0"/>
            <a:endParaRPr lang="ar-IQ" dirty="0"/>
          </a:p>
        </p:txBody>
      </p:sp>
    </p:spTree>
    <p:extLst>
      <p:ext uri="{BB962C8B-B14F-4D97-AF65-F5344CB8AC3E}">
        <p14:creationId xmlns:p14="http://schemas.microsoft.com/office/powerpoint/2010/main" val="23716454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sz="5400" b="1" dirty="0" smtClean="0">
                <a:solidFill>
                  <a:srgbClr val="FF0000"/>
                </a:solidFill>
                <a:latin typeface="Times New Roman"/>
                <a:ea typeface="Calibri"/>
                <a:cs typeface="Arial"/>
              </a:rPr>
              <a:t>Critical Value</a:t>
            </a:r>
            <a:endParaRPr lang="ar-IQ" sz="8800" dirty="0">
              <a:solidFill>
                <a:srgbClr val="FF0000"/>
              </a:solidFill>
            </a:endParaRPr>
          </a:p>
        </p:txBody>
      </p:sp>
      <p:sp>
        <p:nvSpPr>
          <p:cNvPr id="3" name="عنصر نائب للمحتوى 2"/>
          <p:cNvSpPr>
            <a:spLocks noGrp="1"/>
          </p:cNvSpPr>
          <p:nvPr>
            <p:ph idx="1"/>
          </p:nvPr>
        </p:nvSpPr>
        <p:spPr>
          <a:xfrm>
            <a:off x="914400" y="1447800"/>
            <a:ext cx="8019288" cy="5105400"/>
          </a:xfrm>
        </p:spPr>
        <p:txBody>
          <a:bodyPr>
            <a:normAutofit fontScale="92500" lnSpcReduction="20000"/>
          </a:bodyPr>
          <a:lstStyle/>
          <a:p>
            <a:pPr algn="l" rtl="0">
              <a:lnSpc>
                <a:spcPct val="115000"/>
              </a:lnSpc>
            </a:pPr>
            <a:r>
              <a:rPr lang="en-US" dirty="0">
                <a:latin typeface="Times New Roman"/>
                <a:ea typeface="Calibri"/>
                <a:cs typeface="Arial"/>
              </a:rPr>
              <a:t>A </a:t>
            </a:r>
            <a:r>
              <a:rPr lang="en-US" b="1" dirty="0">
                <a:latin typeface="Times New Roman"/>
                <a:ea typeface="Calibri"/>
                <a:cs typeface="Arial"/>
              </a:rPr>
              <a:t>critical value </a:t>
            </a:r>
            <a:r>
              <a:rPr lang="en-US" dirty="0">
                <a:latin typeface="Times New Roman"/>
                <a:ea typeface="Calibri"/>
                <a:cs typeface="Arial"/>
              </a:rPr>
              <a:t>is a cutoff point that denotes the place in a theoretical distribution at which all obtained values from a sample that are equal to or beyond that point are said to be statistically significant. Values beyond the critical value are</a:t>
            </a:r>
            <a:endParaRPr lang="en-US" sz="2400" dirty="0">
              <a:ea typeface="Calibri"/>
              <a:cs typeface="Arial"/>
            </a:endParaRPr>
          </a:p>
          <a:p>
            <a:pPr algn="l" rtl="0">
              <a:lnSpc>
                <a:spcPct val="115000"/>
              </a:lnSpc>
            </a:pPr>
            <a:r>
              <a:rPr lang="en-US" dirty="0">
                <a:latin typeface="Times New Roman"/>
                <a:ea typeface="Calibri"/>
                <a:cs typeface="Arial"/>
              </a:rPr>
              <a:t>said to lie in the </a:t>
            </a:r>
            <a:r>
              <a:rPr lang="en-US" b="1" dirty="0">
                <a:latin typeface="Times New Roman"/>
                <a:ea typeface="Calibri"/>
                <a:cs typeface="Arial"/>
              </a:rPr>
              <a:t>critical region </a:t>
            </a:r>
            <a:r>
              <a:rPr lang="en-US" dirty="0">
                <a:latin typeface="Times New Roman"/>
                <a:ea typeface="Calibri"/>
                <a:cs typeface="Arial"/>
              </a:rPr>
              <a:t>or </a:t>
            </a:r>
            <a:r>
              <a:rPr lang="en-US" b="1" dirty="0">
                <a:latin typeface="Times New Roman"/>
                <a:ea typeface="Calibri"/>
                <a:cs typeface="Arial"/>
              </a:rPr>
              <a:t>region of rejection.</a:t>
            </a:r>
            <a:endParaRPr lang="en-US" sz="2400" dirty="0">
              <a:ea typeface="Calibri"/>
              <a:cs typeface="Arial"/>
            </a:endParaRPr>
          </a:p>
          <a:p>
            <a:pPr algn="l" rtl="0">
              <a:lnSpc>
                <a:spcPct val="115000"/>
              </a:lnSpc>
              <a:spcAft>
                <a:spcPts val="1000"/>
              </a:spcAft>
            </a:pPr>
            <a:r>
              <a:rPr lang="en-US" dirty="0">
                <a:latin typeface="Times New Roman"/>
                <a:ea typeface="Calibri"/>
                <a:cs typeface="Arial"/>
              </a:rPr>
              <a:t>If the computed value of a statistic is equal to or greater than the critical value, the null hypothesis is rejected.</a:t>
            </a:r>
            <a:endParaRPr lang="en-US" sz="2400" dirty="0">
              <a:ea typeface="Calibri"/>
              <a:cs typeface="Arial"/>
            </a:endParaRPr>
          </a:p>
          <a:p>
            <a:pPr algn="l" rtl="0"/>
            <a:endParaRPr lang="ar-IQ" dirty="0"/>
          </a:p>
        </p:txBody>
      </p:sp>
    </p:spTree>
    <p:extLst>
      <p:ext uri="{BB962C8B-B14F-4D97-AF65-F5344CB8AC3E}">
        <p14:creationId xmlns:p14="http://schemas.microsoft.com/office/powerpoint/2010/main" val="36592715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sz="5400" b="1" dirty="0">
                <a:solidFill>
                  <a:srgbClr val="FF0000"/>
                </a:solidFill>
                <a:latin typeface="Times New Roman"/>
                <a:ea typeface="Calibri"/>
                <a:cs typeface="+mn-cs"/>
              </a:rPr>
              <a:t>effect size</a:t>
            </a:r>
            <a:endParaRPr lang="ar-IQ" sz="7200" dirty="0">
              <a:solidFill>
                <a:srgbClr val="FF0000"/>
              </a:solidFill>
            </a:endParaRPr>
          </a:p>
        </p:txBody>
      </p:sp>
      <p:sp>
        <p:nvSpPr>
          <p:cNvPr id="3" name="عنصر نائب للمحتوى 2"/>
          <p:cNvSpPr>
            <a:spLocks noGrp="1"/>
          </p:cNvSpPr>
          <p:nvPr>
            <p:ph idx="1"/>
          </p:nvPr>
        </p:nvSpPr>
        <p:spPr/>
        <p:txBody>
          <a:bodyPr>
            <a:normAutofit/>
          </a:bodyPr>
          <a:lstStyle/>
          <a:p>
            <a:pPr algn="l" rtl="0"/>
            <a:r>
              <a:rPr lang="en-US" sz="4000" dirty="0">
                <a:latin typeface="Times New Roman"/>
                <a:ea typeface="Calibri"/>
              </a:rPr>
              <a:t>An</a:t>
            </a:r>
            <a:r>
              <a:rPr lang="en-US" sz="4000" b="1" dirty="0">
                <a:latin typeface="Times New Roman"/>
                <a:ea typeface="Calibri"/>
              </a:rPr>
              <a:t> effect size </a:t>
            </a:r>
            <a:r>
              <a:rPr lang="en-US" sz="4000" dirty="0">
                <a:latin typeface="Times New Roman"/>
                <a:ea typeface="Calibri"/>
              </a:rPr>
              <a:t>indicates how useful a treatment or intervention was in several studies as indicated by the difference between data from the control and experimental groups.</a:t>
            </a:r>
            <a:endParaRPr lang="ar-IQ" sz="4000" dirty="0"/>
          </a:p>
        </p:txBody>
      </p:sp>
    </p:spTree>
    <p:extLst>
      <p:ext uri="{BB962C8B-B14F-4D97-AF65-F5344CB8AC3E}">
        <p14:creationId xmlns:p14="http://schemas.microsoft.com/office/powerpoint/2010/main" val="29647410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marL="342900" lvl="0" indent="-342900">
              <a:lnSpc>
                <a:spcPct val="115000"/>
              </a:lnSpc>
              <a:spcBef>
                <a:spcPct val="20000"/>
              </a:spcBef>
            </a:pPr>
            <a:r>
              <a:rPr lang="en-US" sz="3200" b="1" dirty="0">
                <a:solidFill>
                  <a:srgbClr val="FF0000"/>
                </a:solidFill>
                <a:latin typeface="Times New Roman"/>
                <a:ea typeface="Calibri"/>
                <a:cs typeface="Arial"/>
              </a:rPr>
              <a:t>Guidelines for Critiquing Inferential </a:t>
            </a:r>
            <a:r>
              <a:rPr lang="en-US" sz="3200" b="1" dirty="0" smtClean="0">
                <a:solidFill>
                  <a:srgbClr val="FF0000"/>
                </a:solidFill>
                <a:latin typeface="Times New Roman"/>
                <a:ea typeface="Calibri"/>
                <a:cs typeface="Arial"/>
              </a:rPr>
              <a:t>Statistics</a:t>
            </a:r>
            <a:endParaRPr lang="ar-IQ" sz="6600" dirty="0">
              <a:solidFill>
                <a:srgbClr val="FF0000"/>
              </a:solidFill>
            </a:endParaRPr>
          </a:p>
        </p:txBody>
      </p:sp>
      <p:sp>
        <p:nvSpPr>
          <p:cNvPr id="3" name="عنصر نائب للمحتوى 2"/>
          <p:cNvSpPr>
            <a:spLocks noGrp="1"/>
          </p:cNvSpPr>
          <p:nvPr>
            <p:ph idx="1"/>
          </p:nvPr>
        </p:nvSpPr>
        <p:spPr/>
        <p:txBody>
          <a:bodyPr>
            <a:normAutofit fontScale="85000" lnSpcReduction="20000"/>
          </a:bodyPr>
          <a:lstStyle/>
          <a:p>
            <a:pPr marL="0" indent="0" algn="l" rtl="0">
              <a:lnSpc>
                <a:spcPct val="115000"/>
              </a:lnSpc>
              <a:buNone/>
            </a:pPr>
            <a:r>
              <a:rPr lang="en-US" dirty="0" smtClean="0">
                <a:solidFill>
                  <a:srgbClr val="000000"/>
                </a:solidFill>
                <a:latin typeface="Times New Roman"/>
                <a:ea typeface="GillSans"/>
                <a:cs typeface="Arial"/>
              </a:rPr>
              <a:t>1</a:t>
            </a:r>
            <a:r>
              <a:rPr lang="en-US" dirty="0">
                <a:solidFill>
                  <a:srgbClr val="000000"/>
                </a:solidFill>
                <a:latin typeface="Times New Roman"/>
                <a:ea typeface="GillSans"/>
                <a:cs typeface="Arial"/>
              </a:rPr>
              <a:t>. </a:t>
            </a:r>
            <a:r>
              <a:rPr lang="en-US" b="1" dirty="0">
                <a:solidFill>
                  <a:srgbClr val="000000"/>
                </a:solidFill>
                <a:latin typeface="Times New Roman"/>
                <a:ea typeface="GillSans"/>
                <a:cs typeface="Arial"/>
              </a:rPr>
              <a:t>Are inferential statistics presented in the research report?</a:t>
            </a:r>
            <a:endParaRPr lang="en-US" sz="2400" b="1" dirty="0">
              <a:ea typeface="Calibri"/>
              <a:cs typeface="Arial"/>
            </a:endParaRPr>
          </a:p>
          <a:p>
            <a:pPr marL="0" indent="0" algn="l" rtl="0">
              <a:lnSpc>
                <a:spcPct val="115000"/>
              </a:lnSpc>
              <a:buNone/>
            </a:pPr>
            <a:r>
              <a:rPr lang="en-US" b="1" dirty="0">
                <a:solidFill>
                  <a:srgbClr val="000000"/>
                </a:solidFill>
                <a:latin typeface="Times New Roman"/>
                <a:ea typeface="GillSans"/>
                <a:cs typeface="Arial"/>
              </a:rPr>
              <a:t>2. </a:t>
            </a:r>
            <a:r>
              <a:rPr lang="en-US" b="1" dirty="0">
                <a:solidFill>
                  <a:srgbClr val="00B0F0"/>
                </a:solidFill>
                <a:latin typeface="Times New Roman"/>
                <a:ea typeface="GillSans"/>
                <a:cs typeface="Arial"/>
              </a:rPr>
              <a:t>If inferential statistics are presented, is enough information presented for the reader to determine whether or not the appropriate tests were used?</a:t>
            </a:r>
            <a:endParaRPr lang="en-US" sz="2400" b="1" dirty="0">
              <a:solidFill>
                <a:srgbClr val="00B0F0"/>
              </a:solidFill>
              <a:ea typeface="Calibri"/>
              <a:cs typeface="Arial"/>
            </a:endParaRPr>
          </a:p>
          <a:p>
            <a:pPr marL="0" indent="0" algn="l" rtl="0">
              <a:lnSpc>
                <a:spcPct val="115000"/>
              </a:lnSpc>
              <a:buNone/>
            </a:pPr>
            <a:r>
              <a:rPr lang="en-US" b="1" dirty="0">
                <a:solidFill>
                  <a:srgbClr val="000000"/>
                </a:solidFill>
                <a:latin typeface="Times New Roman"/>
                <a:ea typeface="GillSans"/>
                <a:cs typeface="Arial"/>
              </a:rPr>
              <a:t>3. Is the reader provided with the calculated value of the inferential statistic, the degrees of freedom, and the level of significance that was obtained?</a:t>
            </a:r>
            <a:endParaRPr lang="en-US" sz="2400" b="1" dirty="0">
              <a:ea typeface="Calibri"/>
              <a:cs typeface="Arial"/>
            </a:endParaRPr>
          </a:p>
          <a:p>
            <a:pPr marL="0" indent="0" algn="l" rtl="0">
              <a:lnSpc>
                <a:spcPct val="115000"/>
              </a:lnSpc>
              <a:buNone/>
            </a:pPr>
            <a:r>
              <a:rPr lang="en-US" b="1" dirty="0">
                <a:solidFill>
                  <a:srgbClr val="000000"/>
                </a:solidFill>
                <a:latin typeface="Times New Roman"/>
                <a:ea typeface="GillSans"/>
                <a:cs typeface="Arial"/>
              </a:rPr>
              <a:t>4. </a:t>
            </a:r>
            <a:r>
              <a:rPr lang="en-US" b="1" dirty="0">
                <a:solidFill>
                  <a:srgbClr val="00B0F0"/>
                </a:solidFill>
                <a:latin typeface="Times New Roman"/>
                <a:ea typeface="GillSans"/>
                <a:cs typeface="Arial"/>
              </a:rPr>
              <a:t>Were parametric or nonparametric tests used when the other type would have been more appropriate?</a:t>
            </a:r>
            <a:endParaRPr lang="en-US" sz="2400" b="1" dirty="0">
              <a:solidFill>
                <a:srgbClr val="00B0F0"/>
              </a:solidFill>
              <a:ea typeface="Calibri"/>
              <a:cs typeface="Arial"/>
            </a:endParaRPr>
          </a:p>
          <a:p>
            <a:pPr marL="0" indent="0" algn="l" rtl="0">
              <a:lnSpc>
                <a:spcPct val="115000"/>
              </a:lnSpc>
              <a:buNone/>
            </a:pPr>
            <a:endParaRPr lang="ar-IQ" dirty="0"/>
          </a:p>
        </p:txBody>
      </p:sp>
    </p:spTree>
    <p:extLst>
      <p:ext uri="{BB962C8B-B14F-4D97-AF65-F5344CB8AC3E}">
        <p14:creationId xmlns:p14="http://schemas.microsoft.com/office/powerpoint/2010/main" val="17802236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marL="342900" lvl="0" indent="-342900">
              <a:lnSpc>
                <a:spcPct val="115000"/>
              </a:lnSpc>
              <a:spcBef>
                <a:spcPct val="20000"/>
              </a:spcBef>
            </a:pPr>
            <a:r>
              <a:rPr lang="en-US" sz="3200" b="1" dirty="0">
                <a:solidFill>
                  <a:srgbClr val="FF0000"/>
                </a:solidFill>
                <a:latin typeface="Times New Roman"/>
                <a:ea typeface="Calibri"/>
                <a:cs typeface="Arial"/>
              </a:rPr>
              <a:t>Guidelines for Critiquing Inferential </a:t>
            </a:r>
            <a:r>
              <a:rPr lang="en-US" sz="3200" b="1" dirty="0" smtClean="0">
                <a:solidFill>
                  <a:srgbClr val="FF0000"/>
                </a:solidFill>
                <a:latin typeface="Times New Roman"/>
                <a:ea typeface="Calibri"/>
                <a:cs typeface="Arial"/>
              </a:rPr>
              <a:t>Statistics</a:t>
            </a:r>
            <a:endParaRPr lang="ar-IQ" sz="6600" dirty="0">
              <a:solidFill>
                <a:srgbClr val="FF0000"/>
              </a:solidFill>
            </a:endParaRPr>
          </a:p>
        </p:txBody>
      </p:sp>
      <p:sp>
        <p:nvSpPr>
          <p:cNvPr id="3" name="عنصر نائب للمحتوى 2"/>
          <p:cNvSpPr>
            <a:spLocks noGrp="1"/>
          </p:cNvSpPr>
          <p:nvPr>
            <p:ph idx="1"/>
          </p:nvPr>
        </p:nvSpPr>
        <p:spPr/>
        <p:txBody>
          <a:bodyPr>
            <a:normAutofit fontScale="92500" lnSpcReduction="20000"/>
          </a:bodyPr>
          <a:lstStyle/>
          <a:p>
            <a:pPr marL="0" indent="0" algn="l" rtl="0">
              <a:lnSpc>
                <a:spcPct val="115000"/>
              </a:lnSpc>
              <a:buNone/>
            </a:pPr>
            <a:r>
              <a:rPr lang="en-US" b="1" dirty="0" smtClean="0">
                <a:solidFill>
                  <a:srgbClr val="000000"/>
                </a:solidFill>
                <a:latin typeface="Times New Roman"/>
                <a:ea typeface="GillSans"/>
                <a:cs typeface="Arial"/>
              </a:rPr>
              <a:t>5</a:t>
            </a:r>
            <a:r>
              <a:rPr lang="en-US" b="1" dirty="0">
                <a:solidFill>
                  <a:srgbClr val="000000"/>
                </a:solidFill>
                <a:latin typeface="Times New Roman"/>
                <a:ea typeface="GillSans"/>
                <a:cs typeface="Arial"/>
              </a:rPr>
              <a:t>. Are the chosen tests appropriate considering the level of measurement of the variables, the number of groups that were tested, the size of the sample, and so on?</a:t>
            </a:r>
            <a:endParaRPr lang="en-US" sz="2400" b="1" dirty="0">
              <a:ea typeface="Calibri"/>
              <a:cs typeface="Arial"/>
            </a:endParaRPr>
          </a:p>
          <a:p>
            <a:pPr marL="0" indent="0" algn="l" rtl="0">
              <a:lnSpc>
                <a:spcPct val="115000"/>
              </a:lnSpc>
              <a:buNone/>
            </a:pPr>
            <a:r>
              <a:rPr lang="en-US" b="1" dirty="0">
                <a:solidFill>
                  <a:srgbClr val="00B0F0"/>
                </a:solidFill>
                <a:latin typeface="Times New Roman"/>
                <a:ea typeface="GillSans"/>
                <a:cs typeface="Arial"/>
              </a:rPr>
              <a:t>6. Are inferential statistics presented for each hypothesis that was stated in the study?</a:t>
            </a:r>
            <a:endParaRPr lang="en-US" sz="2400" b="1" dirty="0">
              <a:solidFill>
                <a:srgbClr val="00B0F0"/>
              </a:solidFill>
              <a:ea typeface="Calibri"/>
              <a:cs typeface="Arial"/>
            </a:endParaRPr>
          </a:p>
          <a:p>
            <a:pPr marL="0" indent="0" algn="l" rtl="0">
              <a:lnSpc>
                <a:spcPct val="115000"/>
              </a:lnSpc>
              <a:buNone/>
            </a:pPr>
            <a:r>
              <a:rPr lang="en-US" b="1" dirty="0">
                <a:solidFill>
                  <a:srgbClr val="000000"/>
                </a:solidFill>
                <a:latin typeface="Times New Roman"/>
                <a:ea typeface="GillSans"/>
                <a:cs typeface="Arial"/>
              </a:rPr>
              <a:t>7. Are the results of inferential tests clearly and thoroughly discussed?</a:t>
            </a:r>
            <a:endParaRPr lang="en-US" sz="2400" b="1" dirty="0">
              <a:ea typeface="Calibri"/>
              <a:cs typeface="Arial"/>
            </a:endParaRPr>
          </a:p>
          <a:p>
            <a:pPr marL="0" indent="0" algn="l" rtl="0">
              <a:lnSpc>
                <a:spcPct val="115000"/>
              </a:lnSpc>
              <a:spcAft>
                <a:spcPts val="1000"/>
              </a:spcAft>
              <a:buNone/>
            </a:pPr>
            <a:r>
              <a:rPr lang="en-US" b="1" dirty="0">
                <a:solidFill>
                  <a:srgbClr val="00B0F0"/>
                </a:solidFill>
                <a:latin typeface="Times New Roman"/>
                <a:ea typeface="GillSans"/>
                <a:cs typeface="Arial"/>
              </a:rPr>
              <a:t>8.</a:t>
            </a:r>
            <a:r>
              <a:rPr lang="en-US" b="1" dirty="0">
                <a:solidFill>
                  <a:srgbClr val="000000"/>
                </a:solidFill>
                <a:latin typeface="Times New Roman"/>
                <a:ea typeface="GillSans"/>
                <a:cs typeface="Arial"/>
              </a:rPr>
              <a:t> </a:t>
            </a:r>
            <a:r>
              <a:rPr lang="en-US" b="1" dirty="0">
                <a:solidFill>
                  <a:srgbClr val="00B0F0"/>
                </a:solidFill>
                <a:latin typeface="Times New Roman"/>
                <a:ea typeface="GillSans"/>
                <a:cs typeface="Arial"/>
              </a:rPr>
              <a:t>Are the results presented both in the text and in the tables?</a:t>
            </a:r>
            <a:endParaRPr lang="en-US" sz="2400" b="1" dirty="0">
              <a:solidFill>
                <a:srgbClr val="00B0F0"/>
              </a:solidFill>
              <a:ea typeface="Calibri"/>
              <a:cs typeface="Arial"/>
            </a:endParaRPr>
          </a:p>
          <a:p>
            <a:pPr algn="l" rtl="0"/>
            <a:endParaRPr lang="ar-IQ" dirty="0"/>
          </a:p>
        </p:txBody>
      </p:sp>
    </p:spTree>
    <p:extLst>
      <p:ext uri="{BB962C8B-B14F-4D97-AF65-F5344CB8AC3E}">
        <p14:creationId xmlns:p14="http://schemas.microsoft.com/office/powerpoint/2010/main" val="12325644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914400"/>
            <a:ext cx="8229600" cy="5211763"/>
          </a:xfrm>
        </p:spPr>
        <p:txBody>
          <a:bodyPr>
            <a:normAutofit/>
          </a:bodyPr>
          <a:lstStyle/>
          <a:p>
            <a:pPr marL="0" indent="0" algn="ctr">
              <a:buNone/>
            </a:pPr>
            <a:endParaRPr lang="en-US" sz="5400" b="1" dirty="0" smtClean="0">
              <a:solidFill>
                <a:srgbClr val="00B0F0"/>
              </a:solidFill>
            </a:endParaRPr>
          </a:p>
          <a:p>
            <a:pPr marL="0" indent="0" algn="ctr">
              <a:buNone/>
            </a:pPr>
            <a:endParaRPr lang="en-US" sz="5400" b="1" dirty="0" smtClean="0">
              <a:solidFill>
                <a:srgbClr val="00B0F0"/>
              </a:solidFill>
            </a:endParaRPr>
          </a:p>
          <a:p>
            <a:pPr marL="0" indent="0" algn="ctr">
              <a:buNone/>
            </a:pPr>
            <a:r>
              <a:rPr lang="en-US" sz="5400" b="1" dirty="0" smtClean="0">
                <a:solidFill>
                  <a:srgbClr val="00B0F0"/>
                </a:solidFill>
              </a:rPr>
              <a:t>Thank you </a:t>
            </a:r>
            <a:endParaRPr lang="ar-IQ" sz="5400" b="1" dirty="0">
              <a:solidFill>
                <a:srgbClr val="00B0F0"/>
              </a:solidFill>
            </a:endParaRPr>
          </a:p>
        </p:txBody>
      </p:sp>
    </p:spTree>
    <p:extLst>
      <p:ext uri="{BB962C8B-B14F-4D97-AF65-F5344CB8AC3E}">
        <p14:creationId xmlns:p14="http://schemas.microsoft.com/office/powerpoint/2010/main" val="38001127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a:solidFill>
                  <a:srgbClr val="FF0000"/>
                </a:solidFill>
                <a:latin typeface="Times New Roman"/>
                <a:ea typeface="GillSans"/>
              </a:rPr>
              <a:t>Descriptive statistics</a:t>
            </a:r>
            <a:endParaRPr lang="ar-IQ" dirty="0">
              <a:solidFill>
                <a:srgbClr val="FF0000"/>
              </a:solidFill>
            </a:endParaRPr>
          </a:p>
        </p:txBody>
      </p:sp>
      <p:sp>
        <p:nvSpPr>
          <p:cNvPr id="3" name="عنصر نائب للمحتوى 2"/>
          <p:cNvSpPr>
            <a:spLocks noGrp="1"/>
          </p:cNvSpPr>
          <p:nvPr>
            <p:ph idx="1"/>
          </p:nvPr>
        </p:nvSpPr>
        <p:spPr/>
        <p:txBody>
          <a:bodyPr/>
          <a:lstStyle/>
          <a:p>
            <a:pPr algn="l" rtl="0">
              <a:lnSpc>
                <a:spcPct val="115000"/>
              </a:lnSpc>
            </a:pPr>
            <a:r>
              <a:rPr lang="en-US" sz="3600" b="1" dirty="0">
                <a:latin typeface="Times New Roman"/>
                <a:ea typeface="GillSans"/>
                <a:cs typeface="Arial"/>
              </a:rPr>
              <a:t>Descriptive statistics</a:t>
            </a:r>
            <a:r>
              <a:rPr lang="en-US" sz="3600" dirty="0">
                <a:latin typeface="Times New Roman"/>
                <a:ea typeface="GillSans"/>
                <a:cs typeface="Arial"/>
              </a:rPr>
              <a:t> defined, are those statistics that organize and summarize numerical data gathered from samples.</a:t>
            </a:r>
            <a:endParaRPr lang="en-US" sz="2800" dirty="0">
              <a:ea typeface="Calibri"/>
              <a:cs typeface="Arial"/>
            </a:endParaRPr>
          </a:p>
          <a:p>
            <a:pPr algn="l" rtl="0"/>
            <a:endParaRPr lang="ar-IQ" dirty="0"/>
          </a:p>
        </p:txBody>
      </p:sp>
    </p:spTree>
    <p:extLst>
      <p:ext uri="{BB962C8B-B14F-4D97-AF65-F5344CB8AC3E}">
        <p14:creationId xmlns:p14="http://schemas.microsoft.com/office/powerpoint/2010/main" val="39926599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l">
              <a:lnSpc>
                <a:spcPct val="115000"/>
              </a:lnSpc>
            </a:pPr>
            <a:r>
              <a:rPr lang="en-US" sz="3200" b="1" dirty="0">
                <a:solidFill>
                  <a:srgbClr val="FF0000"/>
                </a:solidFill>
                <a:latin typeface="Times New Roman"/>
                <a:ea typeface="Calibri"/>
                <a:cs typeface="Arial"/>
              </a:rPr>
              <a:t>Descriptive statistics allow the researcher to examine the :</a:t>
            </a:r>
            <a:r>
              <a:rPr lang="en-US" sz="2400" b="1" dirty="0">
                <a:solidFill>
                  <a:srgbClr val="FF0000"/>
                </a:solidFill>
                <a:ea typeface="Calibri"/>
                <a:cs typeface="Arial"/>
              </a:rPr>
              <a:t/>
            </a:r>
            <a:br>
              <a:rPr lang="en-US" sz="2400" b="1" dirty="0">
                <a:solidFill>
                  <a:srgbClr val="FF0000"/>
                </a:solidFill>
                <a:ea typeface="Calibri"/>
                <a:cs typeface="Arial"/>
              </a:rPr>
            </a:br>
            <a:endParaRPr lang="ar-IQ" sz="3200" b="1" dirty="0">
              <a:solidFill>
                <a:srgbClr val="FF0000"/>
              </a:solidFill>
            </a:endParaRPr>
          </a:p>
        </p:txBody>
      </p:sp>
      <p:sp>
        <p:nvSpPr>
          <p:cNvPr id="3" name="عنصر نائب للمحتوى 2"/>
          <p:cNvSpPr>
            <a:spLocks noGrp="1"/>
          </p:cNvSpPr>
          <p:nvPr>
            <p:ph idx="1"/>
          </p:nvPr>
        </p:nvSpPr>
        <p:spPr/>
        <p:txBody>
          <a:bodyPr/>
          <a:lstStyle/>
          <a:p>
            <a:pPr lvl="0" algn="l" rtl="0"/>
            <a:r>
              <a:rPr lang="en-US" sz="4000" b="1" dirty="0" smtClean="0">
                <a:cs typeface="+mj-cs"/>
              </a:rPr>
              <a:t>Characteristics, of study participants</a:t>
            </a:r>
          </a:p>
          <a:p>
            <a:pPr lvl="0" algn="l" rtl="0"/>
            <a:r>
              <a:rPr lang="en-US" sz="4000" b="1" dirty="0" smtClean="0">
                <a:cs typeface="+mj-cs"/>
              </a:rPr>
              <a:t>Behaviors of study participants, and </a:t>
            </a:r>
          </a:p>
          <a:p>
            <a:pPr lvl="0" algn="l" rtl="0"/>
            <a:r>
              <a:rPr lang="en-US" sz="4000" b="1" dirty="0" smtClean="0">
                <a:cs typeface="+mj-cs"/>
              </a:rPr>
              <a:t>Experiences </a:t>
            </a:r>
            <a:r>
              <a:rPr lang="en-US" sz="4000" b="1" dirty="0">
                <a:cs typeface="+mj-cs"/>
              </a:rPr>
              <a:t>of study participants </a:t>
            </a:r>
          </a:p>
          <a:p>
            <a:pPr algn="l" rtl="0"/>
            <a:endParaRPr lang="ar-IQ" dirty="0"/>
          </a:p>
        </p:txBody>
      </p:sp>
    </p:spTree>
    <p:extLst>
      <p:ext uri="{BB962C8B-B14F-4D97-AF65-F5344CB8AC3E}">
        <p14:creationId xmlns:p14="http://schemas.microsoft.com/office/powerpoint/2010/main" val="7959242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l"/>
            <a:r>
              <a:rPr lang="en-US" b="1" dirty="0">
                <a:solidFill>
                  <a:srgbClr val="FF0000"/>
                </a:solidFill>
                <a:latin typeface="Times New Roman"/>
                <a:ea typeface="Calibri"/>
              </a:rPr>
              <a:t>ways to categorize descriptive statistics</a:t>
            </a:r>
            <a:endParaRPr lang="ar-IQ" b="1" dirty="0">
              <a:solidFill>
                <a:srgbClr val="FF0000"/>
              </a:solidFill>
            </a:endParaRPr>
          </a:p>
        </p:txBody>
      </p:sp>
      <p:sp>
        <p:nvSpPr>
          <p:cNvPr id="3" name="عنصر نائب للمحتوى 2"/>
          <p:cNvSpPr>
            <a:spLocks noGrp="1"/>
          </p:cNvSpPr>
          <p:nvPr>
            <p:ph idx="1"/>
          </p:nvPr>
        </p:nvSpPr>
        <p:spPr/>
        <p:txBody>
          <a:bodyPr>
            <a:normAutofit/>
          </a:bodyPr>
          <a:lstStyle/>
          <a:p>
            <a:pPr algn="l" rtl="0">
              <a:lnSpc>
                <a:spcPct val="115000"/>
              </a:lnSpc>
            </a:pPr>
            <a:r>
              <a:rPr lang="en-US" dirty="0">
                <a:latin typeface="Times New Roman"/>
                <a:ea typeface="Calibri"/>
                <a:cs typeface="Arial"/>
              </a:rPr>
              <a:t>There are many different ways to categorize descriptive </a:t>
            </a:r>
            <a:r>
              <a:rPr lang="en-US" dirty="0" smtClean="0">
                <a:latin typeface="Times New Roman"/>
                <a:ea typeface="Calibri"/>
                <a:cs typeface="Arial"/>
              </a:rPr>
              <a:t>statistics such </a:t>
            </a:r>
            <a:r>
              <a:rPr lang="en-US" dirty="0">
                <a:latin typeface="Times New Roman"/>
                <a:ea typeface="Calibri"/>
                <a:cs typeface="Arial"/>
              </a:rPr>
              <a:t>as:</a:t>
            </a:r>
            <a:endParaRPr lang="en-US" sz="2400" dirty="0">
              <a:ea typeface="Calibri"/>
              <a:cs typeface="Arial"/>
            </a:endParaRPr>
          </a:p>
          <a:p>
            <a:pPr marL="514350" lvl="0" indent="-514350" algn="l" rtl="0">
              <a:lnSpc>
                <a:spcPct val="115000"/>
              </a:lnSpc>
              <a:buFont typeface="+mj-lt"/>
              <a:buAutoNum type="alphaUcPeriod"/>
            </a:pPr>
            <a:r>
              <a:rPr lang="en-US" b="1" dirty="0" smtClean="0">
                <a:latin typeface="Times New Roman"/>
                <a:ea typeface="Calibri"/>
                <a:cs typeface="Arial"/>
              </a:rPr>
              <a:t>Measures to condense data</a:t>
            </a:r>
            <a:endParaRPr lang="en-US" sz="2400" dirty="0" smtClean="0">
              <a:ea typeface="Calibri"/>
              <a:cs typeface="Arial"/>
            </a:endParaRPr>
          </a:p>
          <a:p>
            <a:pPr marL="514350" indent="-514350" algn="l" rtl="0">
              <a:lnSpc>
                <a:spcPct val="115000"/>
              </a:lnSpc>
              <a:buFont typeface="+mj-lt"/>
              <a:buAutoNum type="alphaUcPeriod"/>
            </a:pPr>
            <a:r>
              <a:rPr lang="en-US" b="1" dirty="0" smtClean="0">
                <a:latin typeface="Times New Roman"/>
                <a:ea typeface="Calibri"/>
                <a:cs typeface="Arial"/>
              </a:rPr>
              <a:t>Measures of central tendency</a:t>
            </a:r>
            <a:endParaRPr lang="en-US" sz="2400" dirty="0" smtClean="0">
              <a:ea typeface="Calibri"/>
              <a:cs typeface="Arial"/>
            </a:endParaRPr>
          </a:p>
          <a:p>
            <a:pPr marL="514350" indent="-514350" algn="l" rtl="0">
              <a:lnSpc>
                <a:spcPct val="115000"/>
              </a:lnSpc>
              <a:buFont typeface="+mj-lt"/>
              <a:buAutoNum type="alphaUcPeriod"/>
            </a:pPr>
            <a:r>
              <a:rPr lang="en-US" b="1" dirty="0" smtClean="0">
                <a:latin typeface="Times New Roman"/>
                <a:ea typeface="Calibri"/>
                <a:cs typeface="Arial"/>
              </a:rPr>
              <a:t>Measures of variability</a:t>
            </a:r>
            <a:endParaRPr lang="en-US" sz="2400" dirty="0" smtClean="0">
              <a:ea typeface="Calibri"/>
              <a:cs typeface="Arial"/>
            </a:endParaRPr>
          </a:p>
          <a:p>
            <a:pPr marL="514350" indent="-514350" algn="l" rtl="0">
              <a:lnSpc>
                <a:spcPct val="115000"/>
              </a:lnSpc>
              <a:buFont typeface="+mj-lt"/>
              <a:buAutoNum type="alphaUcPeriod"/>
            </a:pPr>
            <a:r>
              <a:rPr lang="en-US" b="1" dirty="0" smtClean="0">
                <a:latin typeface="Times New Roman"/>
                <a:ea typeface="Calibri"/>
                <a:cs typeface="Arial"/>
              </a:rPr>
              <a:t>Measures of </a:t>
            </a:r>
            <a:r>
              <a:rPr lang="en-US" b="1" dirty="0">
                <a:latin typeface="Times New Roman"/>
                <a:ea typeface="Calibri"/>
                <a:cs typeface="Arial"/>
              </a:rPr>
              <a:t>relationships</a:t>
            </a:r>
            <a:r>
              <a:rPr lang="en-US" dirty="0">
                <a:latin typeface="Times New Roman"/>
                <a:ea typeface="Calibri"/>
                <a:cs typeface="Arial"/>
              </a:rPr>
              <a:t>. </a:t>
            </a:r>
            <a:endParaRPr lang="ar-IQ" dirty="0"/>
          </a:p>
        </p:txBody>
      </p:sp>
    </p:spTree>
    <p:extLst>
      <p:ext uri="{BB962C8B-B14F-4D97-AF65-F5344CB8AC3E}">
        <p14:creationId xmlns:p14="http://schemas.microsoft.com/office/powerpoint/2010/main" val="2826585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lgn="l">
              <a:lnSpc>
                <a:spcPct val="115000"/>
              </a:lnSpc>
            </a:pPr>
            <a:r>
              <a:rPr lang="en-US" b="1" dirty="0">
                <a:solidFill>
                  <a:srgbClr val="FF0000"/>
                </a:solidFill>
                <a:latin typeface="Times New Roman"/>
                <a:ea typeface="Calibri"/>
                <a:cs typeface="Arial"/>
              </a:rPr>
              <a:t>measures to condense data</a:t>
            </a:r>
            <a:r>
              <a:rPr lang="en-US" sz="3600" dirty="0">
                <a:solidFill>
                  <a:srgbClr val="FF0000"/>
                </a:solidFill>
                <a:ea typeface="Calibri"/>
                <a:cs typeface="Arial"/>
              </a:rPr>
              <a:t/>
            </a:r>
            <a:br>
              <a:rPr lang="en-US" sz="3600" dirty="0">
                <a:solidFill>
                  <a:srgbClr val="FF0000"/>
                </a:solidFill>
                <a:ea typeface="Calibri"/>
                <a:cs typeface="Arial"/>
              </a:rPr>
            </a:br>
            <a:endParaRPr lang="ar-IQ" dirty="0">
              <a:solidFill>
                <a:srgbClr val="FF0000"/>
              </a:solidFill>
            </a:endParaRPr>
          </a:p>
        </p:txBody>
      </p:sp>
      <p:sp>
        <p:nvSpPr>
          <p:cNvPr id="3" name="عنصر نائب للمحتوى 2"/>
          <p:cNvSpPr>
            <a:spLocks noGrp="1"/>
          </p:cNvSpPr>
          <p:nvPr>
            <p:ph idx="1"/>
          </p:nvPr>
        </p:nvSpPr>
        <p:spPr>
          <a:ln>
            <a:solidFill>
              <a:schemeClr val="accent1"/>
            </a:solidFill>
          </a:ln>
        </p:spPr>
        <p:txBody>
          <a:bodyPr>
            <a:normAutofit lnSpcReduction="10000"/>
          </a:bodyPr>
          <a:lstStyle/>
          <a:p>
            <a:pPr lvl="0" algn="l" rtl="0">
              <a:lnSpc>
                <a:spcPct val="115000"/>
              </a:lnSpc>
              <a:buFont typeface="Wingdings" pitchFamily="2" charset="2"/>
              <a:buChar char="v"/>
              <a:tabLst>
                <a:tab pos="90170" algn="r"/>
                <a:tab pos="180340" algn="r"/>
              </a:tabLst>
            </a:pPr>
            <a:r>
              <a:rPr lang="en-US" b="1" dirty="0">
                <a:latin typeface="Times New Roman"/>
                <a:ea typeface="Calibri"/>
                <a:cs typeface="Arial"/>
              </a:rPr>
              <a:t>frequency </a:t>
            </a:r>
            <a:r>
              <a:rPr lang="en-US" b="1" dirty="0">
                <a:solidFill>
                  <a:prstClr val="black"/>
                </a:solidFill>
                <a:latin typeface="Times New Roman"/>
                <a:ea typeface="Calibri"/>
                <a:cs typeface="Arial"/>
              </a:rPr>
              <a:t>distributions</a:t>
            </a:r>
            <a:endParaRPr lang="en-US" b="1" dirty="0">
              <a:solidFill>
                <a:prstClr val="black"/>
              </a:solidFill>
              <a:ea typeface="Calibri"/>
              <a:cs typeface="Arial"/>
            </a:endParaRPr>
          </a:p>
          <a:p>
            <a:pPr algn="l" rtl="0">
              <a:lnSpc>
                <a:spcPct val="115000"/>
              </a:lnSpc>
              <a:buFont typeface="Wingdings" pitchFamily="2" charset="2"/>
              <a:buChar char="v"/>
              <a:tabLst>
                <a:tab pos="90170" algn="r"/>
                <a:tab pos="180340" algn="r"/>
              </a:tabLst>
            </a:pPr>
            <a:r>
              <a:rPr lang="en-US" b="1" dirty="0" smtClean="0">
                <a:latin typeface="Times New Roman"/>
                <a:ea typeface="Calibri"/>
                <a:cs typeface="Arial"/>
              </a:rPr>
              <a:t> Values</a:t>
            </a:r>
          </a:p>
          <a:p>
            <a:pPr algn="l" rtl="0">
              <a:lnSpc>
                <a:spcPct val="115000"/>
              </a:lnSpc>
              <a:buFont typeface="Wingdings" pitchFamily="2" charset="2"/>
              <a:buChar char="v"/>
              <a:tabLst>
                <a:tab pos="90170" algn="r"/>
                <a:tab pos="180340" algn="r"/>
              </a:tabLst>
            </a:pPr>
            <a:r>
              <a:rPr lang="en-US" b="1" dirty="0">
                <a:latin typeface="Times New Roman"/>
                <a:ea typeface="Calibri"/>
                <a:cs typeface="Arial"/>
              </a:rPr>
              <a:t> </a:t>
            </a:r>
            <a:r>
              <a:rPr lang="en-US" b="1" dirty="0" smtClean="0">
                <a:latin typeface="Times New Roman"/>
                <a:ea typeface="Calibri"/>
                <a:cs typeface="Arial"/>
              </a:rPr>
              <a:t>Graphic </a:t>
            </a:r>
            <a:r>
              <a:rPr lang="en-US" b="1" dirty="0">
                <a:latin typeface="Times New Roman"/>
                <a:ea typeface="Calibri"/>
                <a:cs typeface="Arial"/>
              </a:rPr>
              <a:t>presentations a “figure.” Such as: </a:t>
            </a:r>
            <a:endParaRPr lang="en-US" b="1" dirty="0">
              <a:ea typeface="Calibri"/>
              <a:cs typeface="Arial"/>
            </a:endParaRPr>
          </a:p>
          <a:p>
            <a:pPr lvl="1" algn="l" rtl="0">
              <a:lnSpc>
                <a:spcPct val="115000"/>
              </a:lnSpc>
              <a:buFont typeface="Courier New"/>
              <a:buChar char="o"/>
            </a:pPr>
            <a:r>
              <a:rPr lang="en-US" dirty="0">
                <a:latin typeface="Times New Roman"/>
                <a:ea typeface="Calibri"/>
                <a:cs typeface="Arial"/>
              </a:rPr>
              <a:t>Bar Graph</a:t>
            </a:r>
            <a:endParaRPr lang="en-US" sz="2000" dirty="0">
              <a:ea typeface="Calibri"/>
              <a:cs typeface="Arial"/>
            </a:endParaRPr>
          </a:p>
          <a:p>
            <a:pPr lvl="1" algn="l" rtl="0">
              <a:lnSpc>
                <a:spcPct val="115000"/>
              </a:lnSpc>
              <a:buFont typeface="Courier New"/>
              <a:buChar char="o"/>
            </a:pPr>
            <a:r>
              <a:rPr lang="en-US" dirty="0">
                <a:latin typeface="Times New Roman"/>
                <a:ea typeface="Calibri"/>
                <a:cs typeface="Arial"/>
              </a:rPr>
              <a:t>Histogram</a:t>
            </a:r>
            <a:endParaRPr lang="en-US" sz="2000" dirty="0">
              <a:ea typeface="Calibri"/>
              <a:cs typeface="Arial"/>
            </a:endParaRPr>
          </a:p>
          <a:p>
            <a:pPr lvl="1" algn="l" rtl="0">
              <a:lnSpc>
                <a:spcPct val="115000"/>
              </a:lnSpc>
              <a:buFont typeface="Courier New"/>
              <a:buChar char="o"/>
            </a:pPr>
            <a:r>
              <a:rPr lang="en-US" dirty="0">
                <a:latin typeface="Times New Roman"/>
                <a:ea typeface="Calibri"/>
                <a:cs typeface="Arial"/>
              </a:rPr>
              <a:t>Frequency Polygon</a:t>
            </a:r>
            <a:endParaRPr lang="en-US" sz="2000" dirty="0">
              <a:ea typeface="Calibri"/>
              <a:cs typeface="Arial"/>
            </a:endParaRPr>
          </a:p>
          <a:p>
            <a:pPr lvl="0" algn="l" rtl="0">
              <a:lnSpc>
                <a:spcPct val="115000"/>
              </a:lnSpc>
              <a:buFont typeface="Wingdings" pitchFamily="2" charset="2"/>
              <a:buChar char="v"/>
              <a:tabLst>
                <a:tab pos="180340" algn="r"/>
              </a:tabLst>
            </a:pPr>
            <a:r>
              <a:rPr lang="en-US" b="1" dirty="0">
                <a:latin typeface="Times New Roman"/>
                <a:ea typeface="Calibri"/>
                <a:cs typeface="Arial"/>
              </a:rPr>
              <a:t>Percentages</a:t>
            </a:r>
            <a:endParaRPr lang="en-US" sz="2400" b="1" dirty="0">
              <a:ea typeface="Calibri"/>
              <a:cs typeface="Arial"/>
            </a:endParaRPr>
          </a:p>
          <a:p>
            <a:pPr algn="l" rtl="0"/>
            <a:endParaRPr lang="ar-IQ" dirty="0"/>
          </a:p>
        </p:txBody>
      </p:sp>
    </p:spTree>
    <p:extLst>
      <p:ext uri="{BB962C8B-B14F-4D97-AF65-F5344CB8AC3E}">
        <p14:creationId xmlns:p14="http://schemas.microsoft.com/office/powerpoint/2010/main" val="1827885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a:solidFill>
                  <a:srgbClr val="FF0000"/>
                </a:solidFill>
                <a:latin typeface="Times New Roman"/>
                <a:ea typeface="Calibri"/>
              </a:rPr>
              <a:t>measures of central tendency</a:t>
            </a:r>
            <a:endParaRPr lang="ar-IQ" dirty="0">
              <a:solidFill>
                <a:srgbClr val="FF0000"/>
              </a:solidFill>
            </a:endParaRPr>
          </a:p>
        </p:txBody>
      </p:sp>
      <p:sp>
        <p:nvSpPr>
          <p:cNvPr id="3" name="عنصر نائب للمحتوى 2"/>
          <p:cNvSpPr>
            <a:spLocks noGrp="1"/>
          </p:cNvSpPr>
          <p:nvPr>
            <p:ph idx="1"/>
          </p:nvPr>
        </p:nvSpPr>
        <p:spPr/>
        <p:txBody>
          <a:bodyPr/>
          <a:lstStyle/>
          <a:p>
            <a:pPr lvl="0" algn="l" rtl="0">
              <a:lnSpc>
                <a:spcPct val="115000"/>
              </a:lnSpc>
              <a:buFont typeface="Wingdings"/>
              <a:buChar char=""/>
            </a:pPr>
            <a:r>
              <a:rPr lang="en-US" sz="4400" b="1" dirty="0">
                <a:latin typeface="Times New Roman"/>
                <a:ea typeface="Calibri"/>
                <a:cs typeface="Arial"/>
              </a:rPr>
              <a:t>the mode </a:t>
            </a:r>
            <a:endParaRPr lang="en-US" sz="4400" b="1" dirty="0" smtClean="0">
              <a:latin typeface="Times New Roman"/>
              <a:ea typeface="Calibri"/>
              <a:cs typeface="Arial"/>
            </a:endParaRPr>
          </a:p>
          <a:p>
            <a:pPr lvl="0" algn="l" rtl="0">
              <a:lnSpc>
                <a:spcPct val="115000"/>
              </a:lnSpc>
              <a:buFont typeface="Wingdings"/>
              <a:buChar char=""/>
            </a:pPr>
            <a:r>
              <a:rPr lang="en-US" sz="4400" b="1" dirty="0" smtClean="0">
                <a:latin typeface="Times New Roman"/>
                <a:ea typeface="Calibri"/>
                <a:cs typeface="Arial"/>
              </a:rPr>
              <a:t>the </a:t>
            </a:r>
            <a:r>
              <a:rPr lang="en-US" sz="4400" b="1" dirty="0">
                <a:latin typeface="Times New Roman"/>
                <a:ea typeface="Calibri"/>
                <a:cs typeface="Arial"/>
              </a:rPr>
              <a:t>median.</a:t>
            </a:r>
            <a:endParaRPr lang="en-US" sz="3600" b="1" dirty="0">
              <a:ea typeface="Calibri"/>
              <a:cs typeface="Arial"/>
            </a:endParaRPr>
          </a:p>
          <a:p>
            <a:pPr lvl="0" algn="l" rtl="0">
              <a:lnSpc>
                <a:spcPct val="115000"/>
              </a:lnSpc>
              <a:buFont typeface="Wingdings"/>
              <a:buChar char=""/>
            </a:pPr>
            <a:r>
              <a:rPr lang="en-US" sz="4400" b="1" dirty="0">
                <a:latin typeface="Times New Roman"/>
                <a:ea typeface="Calibri"/>
                <a:cs typeface="Arial"/>
              </a:rPr>
              <a:t>The mean </a:t>
            </a:r>
            <a:endParaRPr lang="en-US" sz="3600" b="1" dirty="0">
              <a:ea typeface="Calibri"/>
              <a:cs typeface="Arial"/>
            </a:endParaRPr>
          </a:p>
          <a:p>
            <a:pPr algn="l" rtl="0"/>
            <a:endParaRPr lang="ar-IQ" dirty="0"/>
          </a:p>
        </p:txBody>
      </p:sp>
    </p:spTree>
    <p:extLst>
      <p:ext uri="{BB962C8B-B14F-4D97-AF65-F5344CB8AC3E}">
        <p14:creationId xmlns:p14="http://schemas.microsoft.com/office/powerpoint/2010/main" val="15620546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sz="4800" b="1" dirty="0">
                <a:solidFill>
                  <a:srgbClr val="FF0000"/>
                </a:solidFill>
                <a:latin typeface="Times New Roman"/>
                <a:ea typeface="Calibri"/>
              </a:rPr>
              <a:t>measures of variability</a:t>
            </a:r>
            <a:endParaRPr lang="ar-IQ" sz="4800" dirty="0">
              <a:solidFill>
                <a:srgbClr val="FF0000"/>
              </a:solidFill>
            </a:endParaRPr>
          </a:p>
        </p:txBody>
      </p:sp>
      <p:sp>
        <p:nvSpPr>
          <p:cNvPr id="3" name="عنصر نائب للمحتوى 2"/>
          <p:cNvSpPr>
            <a:spLocks noGrp="1"/>
          </p:cNvSpPr>
          <p:nvPr>
            <p:ph idx="1"/>
          </p:nvPr>
        </p:nvSpPr>
        <p:spPr/>
        <p:txBody>
          <a:bodyPr/>
          <a:lstStyle/>
          <a:p>
            <a:pPr lvl="0" algn="l" rtl="0">
              <a:lnSpc>
                <a:spcPct val="115000"/>
              </a:lnSpc>
              <a:buFont typeface="Wingdings"/>
              <a:buChar char=""/>
            </a:pPr>
            <a:r>
              <a:rPr lang="en-US" sz="4000" b="1" dirty="0">
                <a:latin typeface="Times New Roman"/>
                <a:ea typeface="Calibri"/>
                <a:cs typeface="Arial"/>
              </a:rPr>
              <a:t>Range </a:t>
            </a:r>
            <a:endParaRPr lang="en-US" b="1" dirty="0">
              <a:ea typeface="Calibri"/>
              <a:cs typeface="Arial"/>
            </a:endParaRPr>
          </a:p>
          <a:p>
            <a:pPr lvl="0" algn="l" rtl="0">
              <a:lnSpc>
                <a:spcPct val="115000"/>
              </a:lnSpc>
              <a:buFont typeface="Wingdings"/>
              <a:buChar char=""/>
            </a:pPr>
            <a:r>
              <a:rPr lang="en-US" sz="4000" b="1" dirty="0">
                <a:latin typeface="Times New Roman"/>
                <a:ea typeface="Calibri"/>
                <a:cs typeface="Arial"/>
              </a:rPr>
              <a:t>percentile </a:t>
            </a:r>
            <a:endParaRPr lang="en-US" b="1" dirty="0">
              <a:ea typeface="Calibri"/>
              <a:cs typeface="Arial"/>
            </a:endParaRPr>
          </a:p>
          <a:p>
            <a:pPr lvl="0" algn="l" rtl="0">
              <a:lnSpc>
                <a:spcPct val="115000"/>
              </a:lnSpc>
              <a:buFont typeface="Wingdings"/>
              <a:buChar char=""/>
            </a:pPr>
            <a:r>
              <a:rPr lang="en-US" sz="4000" b="1" dirty="0">
                <a:latin typeface="Times New Roman"/>
                <a:ea typeface="Calibri"/>
                <a:cs typeface="Arial"/>
              </a:rPr>
              <a:t>Standard Deviation</a:t>
            </a:r>
            <a:endParaRPr lang="en-US" b="1" dirty="0">
              <a:ea typeface="Calibri"/>
              <a:cs typeface="Arial"/>
            </a:endParaRPr>
          </a:p>
          <a:p>
            <a:pPr lvl="0" algn="l" rtl="0">
              <a:lnSpc>
                <a:spcPct val="115000"/>
              </a:lnSpc>
              <a:buFont typeface="Wingdings"/>
              <a:buChar char=""/>
            </a:pPr>
            <a:r>
              <a:rPr lang="en-US" sz="4000" b="1" dirty="0" smtClean="0">
                <a:latin typeface="Times New Roman"/>
                <a:ea typeface="Calibri"/>
                <a:cs typeface="Arial"/>
              </a:rPr>
              <a:t>Variance </a:t>
            </a:r>
            <a:endParaRPr lang="en-US" b="1" dirty="0">
              <a:ea typeface="Calibri"/>
              <a:cs typeface="Arial"/>
            </a:endParaRPr>
          </a:p>
          <a:p>
            <a:pPr algn="l" rtl="0"/>
            <a:endParaRPr lang="ar-IQ" dirty="0"/>
          </a:p>
        </p:txBody>
      </p:sp>
    </p:spTree>
    <p:extLst>
      <p:ext uri="{BB962C8B-B14F-4D97-AF65-F5344CB8AC3E}">
        <p14:creationId xmlns:p14="http://schemas.microsoft.com/office/powerpoint/2010/main" val="41473901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a:solidFill>
                  <a:srgbClr val="FF0000"/>
                </a:solidFill>
                <a:latin typeface="Times New Roman"/>
                <a:ea typeface="Calibri"/>
              </a:rPr>
              <a:t>measures of relationships</a:t>
            </a:r>
            <a:endParaRPr lang="ar-IQ" dirty="0">
              <a:solidFill>
                <a:srgbClr val="FF0000"/>
              </a:solidFill>
            </a:endParaRPr>
          </a:p>
        </p:txBody>
      </p:sp>
      <p:sp>
        <p:nvSpPr>
          <p:cNvPr id="3" name="عنصر نائب للمحتوى 2"/>
          <p:cNvSpPr>
            <a:spLocks noGrp="1"/>
          </p:cNvSpPr>
          <p:nvPr>
            <p:ph idx="1"/>
          </p:nvPr>
        </p:nvSpPr>
        <p:spPr/>
        <p:txBody>
          <a:bodyPr/>
          <a:lstStyle/>
          <a:p>
            <a:pPr marL="0" indent="0" algn="l" rtl="0">
              <a:lnSpc>
                <a:spcPct val="115000"/>
              </a:lnSpc>
              <a:buNone/>
            </a:pPr>
            <a:r>
              <a:rPr lang="en-US" dirty="0">
                <a:latin typeface="Times New Roman"/>
                <a:ea typeface="Calibri"/>
                <a:cs typeface="Arial"/>
              </a:rPr>
              <a:t>There are several ways to examine a relationship such as : </a:t>
            </a:r>
            <a:endParaRPr lang="en-US" sz="2400" dirty="0">
              <a:ea typeface="Calibri"/>
              <a:cs typeface="Arial"/>
            </a:endParaRPr>
          </a:p>
          <a:p>
            <a:pPr lvl="0" algn="l" rtl="0">
              <a:lnSpc>
                <a:spcPct val="115000"/>
              </a:lnSpc>
              <a:buFont typeface="Wingdings"/>
              <a:buChar char=""/>
            </a:pPr>
            <a:r>
              <a:rPr lang="en-US" sz="3600" b="1" dirty="0">
                <a:latin typeface="Times New Roman"/>
                <a:ea typeface="Calibri"/>
                <a:cs typeface="Arial"/>
              </a:rPr>
              <a:t>Correlation coefficients, </a:t>
            </a:r>
            <a:endParaRPr lang="en-US" sz="2800" b="1" dirty="0">
              <a:ea typeface="Calibri"/>
              <a:cs typeface="Arial"/>
            </a:endParaRPr>
          </a:p>
          <a:p>
            <a:pPr lvl="0" algn="l" rtl="0">
              <a:lnSpc>
                <a:spcPct val="115000"/>
              </a:lnSpc>
              <a:buFont typeface="Wingdings"/>
              <a:buChar char=""/>
            </a:pPr>
            <a:r>
              <a:rPr lang="en-US" sz="3600" b="1" dirty="0" smtClean="0">
                <a:latin typeface="Times New Roman"/>
                <a:ea typeface="Calibri"/>
                <a:cs typeface="Arial"/>
              </a:rPr>
              <a:t>Scatter plots, and </a:t>
            </a:r>
            <a:endParaRPr lang="en-US" sz="2800" b="1" dirty="0" smtClean="0">
              <a:ea typeface="Calibri"/>
              <a:cs typeface="Arial"/>
            </a:endParaRPr>
          </a:p>
          <a:p>
            <a:pPr lvl="0" algn="l" rtl="0">
              <a:lnSpc>
                <a:spcPct val="115000"/>
              </a:lnSpc>
              <a:buFont typeface="Wingdings"/>
              <a:buChar char=""/>
            </a:pPr>
            <a:r>
              <a:rPr lang="en-US" sz="3600" b="1" dirty="0" smtClean="0">
                <a:latin typeface="Times New Roman"/>
                <a:ea typeface="Calibri"/>
                <a:cs typeface="Arial"/>
              </a:rPr>
              <a:t>Contingency tables</a:t>
            </a:r>
            <a:endParaRPr lang="en-US" sz="2800" b="1" dirty="0">
              <a:ea typeface="Calibri"/>
              <a:cs typeface="Arial"/>
            </a:endParaRPr>
          </a:p>
          <a:p>
            <a:pPr algn="l" rtl="0"/>
            <a:endParaRPr lang="ar-IQ" dirty="0"/>
          </a:p>
        </p:txBody>
      </p:sp>
    </p:spTree>
    <p:extLst>
      <p:ext uri="{BB962C8B-B14F-4D97-AF65-F5344CB8AC3E}">
        <p14:creationId xmlns:p14="http://schemas.microsoft.com/office/powerpoint/2010/main" val="335972924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83</TotalTime>
  <Words>1014</Words>
  <Application>Microsoft Office PowerPoint</Application>
  <PresentationFormat>عرض على الشاشة (3:4)‏</PresentationFormat>
  <Paragraphs>100</Paragraphs>
  <Slides>26</Slides>
  <Notes>0</Notes>
  <HiddenSlides>0</HiddenSlides>
  <MMClips>0</MMClips>
  <ScaleCrop>false</ScaleCrop>
  <HeadingPairs>
    <vt:vector size="4" baseType="variant">
      <vt:variant>
        <vt:lpstr>نسق</vt:lpstr>
      </vt:variant>
      <vt:variant>
        <vt:i4>1</vt:i4>
      </vt:variant>
      <vt:variant>
        <vt:lpstr>عناوين الشرائح</vt:lpstr>
      </vt:variant>
      <vt:variant>
        <vt:i4>26</vt:i4>
      </vt:variant>
    </vt:vector>
  </HeadingPairs>
  <TitlesOfParts>
    <vt:vector size="27" baseType="lpstr">
      <vt:lpstr>انقلاب</vt:lpstr>
      <vt:lpstr>Classifications of Statistics </vt:lpstr>
      <vt:lpstr>There are two broad classifications of statistics: </vt:lpstr>
      <vt:lpstr>Descriptive statistics</vt:lpstr>
      <vt:lpstr>Descriptive statistics allow the researcher to examine the : </vt:lpstr>
      <vt:lpstr>ways to categorize descriptive statistics</vt:lpstr>
      <vt:lpstr>measures to condense data </vt:lpstr>
      <vt:lpstr>measures of central tendency</vt:lpstr>
      <vt:lpstr>measures of variability</vt:lpstr>
      <vt:lpstr>measures of relationships</vt:lpstr>
      <vt:lpstr>Guidelines for Critiquing Descriptive Statistics </vt:lpstr>
      <vt:lpstr>Guidelines for Critiquing Descriptive Statistics </vt:lpstr>
      <vt:lpstr>Inferential statistics </vt:lpstr>
      <vt:lpstr>purposes of inferential statistics </vt:lpstr>
      <vt:lpstr> Inferential statistical tests can be classified as : </vt:lpstr>
      <vt:lpstr> Statistical Tests Used In Nursing Research </vt:lpstr>
      <vt:lpstr>t test</vt:lpstr>
      <vt:lpstr>Analysis of variance (ANOVA)</vt:lpstr>
      <vt:lpstr>chi-square test</vt:lpstr>
      <vt:lpstr>A confidence interval</vt:lpstr>
      <vt:lpstr>عرض تقديمي في PowerPoint</vt:lpstr>
      <vt:lpstr>عرض تقديمي في PowerPoint</vt:lpstr>
      <vt:lpstr>Critical Value</vt:lpstr>
      <vt:lpstr>effect size</vt:lpstr>
      <vt:lpstr>Guidelines for Critiquing Inferential Statistics</vt:lpstr>
      <vt:lpstr>Guidelines for Critiquing Inferential Statistics</vt:lpstr>
      <vt:lpstr>عرض تقديمي في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Classifications of Statistics </dc:title>
  <dc:creator>NURSING</dc:creator>
  <cp:lastModifiedBy>NURSING</cp:lastModifiedBy>
  <cp:revision>12</cp:revision>
  <cp:lastPrinted>2018-01-28T06:48:39Z</cp:lastPrinted>
  <dcterms:created xsi:type="dcterms:W3CDTF">2006-08-16T00:00:00Z</dcterms:created>
  <dcterms:modified xsi:type="dcterms:W3CDTF">2018-04-17T14:32:11Z</dcterms:modified>
</cp:coreProperties>
</file>