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2"/>
  </p:notesMasterIdLst>
  <p:sldIdLst>
    <p:sldId id="256" r:id="rId2"/>
    <p:sldId id="258" r:id="rId3"/>
    <p:sldId id="259" r:id="rId4"/>
    <p:sldId id="262" r:id="rId5"/>
    <p:sldId id="307" r:id="rId6"/>
    <p:sldId id="308" r:id="rId7"/>
    <p:sldId id="261" r:id="rId8"/>
    <p:sldId id="264" r:id="rId9"/>
    <p:sldId id="265" r:id="rId10"/>
    <p:sldId id="266" r:id="rId11"/>
    <p:sldId id="267" r:id="rId12"/>
    <p:sldId id="268" r:id="rId13"/>
    <p:sldId id="305"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306"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65433" autoAdjust="0"/>
    <p:restoredTop sz="86482" autoAdjust="0"/>
  </p:normalViewPr>
  <p:slideViewPr>
    <p:cSldViewPr>
      <p:cViewPr varScale="1">
        <p:scale>
          <a:sx n="59" d="100"/>
          <a:sy n="59" d="100"/>
        </p:scale>
        <p:origin x="-749" y="-72"/>
      </p:cViewPr>
      <p:guideLst>
        <p:guide orient="horz" pos="2160"/>
        <p:guide pos="2880"/>
      </p:guideLst>
    </p:cSldViewPr>
  </p:slideViewPr>
  <p:outlineViewPr>
    <p:cViewPr>
      <p:scale>
        <a:sx n="33" d="100"/>
        <a:sy n="33" d="100"/>
      </p:scale>
      <p:origin x="14" y="29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887A0E0-FDF7-4C23-A2D3-006A1B9683BF}" type="datetimeFigureOut">
              <a:rPr lang="ar-IQ" smtClean="0"/>
              <a:t>28/08/1439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824EC50-B80A-4D81-8E65-BB5CA0FD4E94}" type="slidenum">
              <a:rPr lang="ar-IQ" smtClean="0"/>
              <a:t>‹#›</a:t>
            </a:fld>
            <a:endParaRPr lang="ar-IQ"/>
          </a:p>
        </p:txBody>
      </p:sp>
    </p:spTree>
    <p:extLst>
      <p:ext uri="{BB962C8B-B14F-4D97-AF65-F5344CB8AC3E}">
        <p14:creationId xmlns:p14="http://schemas.microsoft.com/office/powerpoint/2010/main" val="99752843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0"/>
            <a:r>
              <a:rPr lang="en-US" sz="1200" b="1" dirty="0" smtClean="0"/>
              <a:t>Ethics </a:t>
            </a:r>
            <a:r>
              <a:rPr lang="en-US" sz="1200" dirty="0" smtClean="0"/>
              <a:t>is the science that deals with the rightness and wrongness of actions (Aiken, 2004). </a:t>
            </a:r>
          </a:p>
          <a:p>
            <a:pPr algn="just" rtl="0"/>
            <a:r>
              <a:rPr lang="en-US" sz="1200" b="1" dirty="0" smtClean="0"/>
              <a:t>Bioethics </a:t>
            </a:r>
            <a:r>
              <a:rPr lang="en-US" sz="1200" dirty="0" smtClean="0"/>
              <a:t>is the term applied to these principles when they refer to concepts within the scope of medicine, nursing, and allied health.</a:t>
            </a:r>
          </a:p>
          <a:p>
            <a:pPr algn="just" rtl="0"/>
            <a:r>
              <a:rPr lang="en-US" sz="1200" b="1" dirty="0" smtClean="0"/>
              <a:t>Moral behavior </a:t>
            </a:r>
            <a:r>
              <a:rPr lang="en-US" sz="1200" dirty="0" smtClean="0"/>
              <a:t>is defined as conduct that results from serious critical thinking about how individuals ought to treat others. Moral behavior reflects the way a person interprets basic respect for other persons, such as the respect for autonomy, freedom, justice, honesty, and confidentiality (Pappas, 2003).</a:t>
            </a:r>
          </a:p>
          <a:p>
            <a:pPr algn="just" rtl="0"/>
            <a:r>
              <a:rPr lang="en-US" sz="1200" b="1" dirty="0" smtClean="0"/>
              <a:t>Values </a:t>
            </a:r>
            <a:r>
              <a:rPr lang="en-US" sz="1200" dirty="0" smtClean="0"/>
              <a:t>are ideals or concepts that give meaning to the individual’s life (Aiken, 2004). </a:t>
            </a:r>
          </a:p>
          <a:p>
            <a:pPr algn="just" rtl="0"/>
            <a:r>
              <a:rPr lang="en-US" sz="1200" b="1" dirty="0" smtClean="0"/>
              <a:t>Values clarification </a:t>
            </a:r>
            <a:r>
              <a:rPr lang="en-US" sz="1200" dirty="0" smtClean="0"/>
              <a:t>is a process of self-exploration through which individuals identify and rank their own personal values. This process increases awareness about why individuals behave in certain ways. Values clarification is important in nursing to increase understanding about why certain choices and decisions are made over others and how values affect nursing outcomes.</a:t>
            </a:r>
          </a:p>
          <a:p>
            <a:pPr algn="just" rtl="0"/>
            <a:r>
              <a:rPr lang="en-US" sz="1200" dirty="0" smtClean="0"/>
              <a:t>A </a:t>
            </a:r>
            <a:r>
              <a:rPr lang="en-US" sz="1200" b="1" dirty="0" smtClean="0"/>
              <a:t>right </a:t>
            </a:r>
            <a:r>
              <a:rPr lang="en-US" sz="1200" dirty="0" smtClean="0"/>
              <a:t>is defined as, “a valid, legally recognized claim or entitlement, encompassing both freedom from government interference or discriminatory treatment and an entitlement to a benefit or service.” (Levy and Rubenstein, 1996). A right is </a:t>
            </a:r>
            <a:r>
              <a:rPr lang="en-US" sz="1200" i="1" dirty="0" smtClean="0"/>
              <a:t>absolute </a:t>
            </a:r>
            <a:r>
              <a:rPr lang="en-US" sz="1200" dirty="0" smtClean="0"/>
              <a:t>when there is no restriction whatsoever on the individual’s entitlement. A </a:t>
            </a:r>
            <a:r>
              <a:rPr lang="en-US" sz="1200" i="1" dirty="0" smtClean="0"/>
              <a:t>legal right </a:t>
            </a:r>
            <a:r>
              <a:rPr lang="en-US" sz="1200" dirty="0" smtClean="0"/>
              <a:t>is one on which the society has agreed and formalized into law. Both the National League for Nursing (NLN) and the American Hospital Association (AHA) have established guidelines of patients’ rights. Although these are not considered legal documents, nurses and hospitals are considered responsible for upholding these rights of patients.</a:t>
            </a:r>
            <a:endParaRPr lang="ar-IQ" dirty="0"/>
          </a:p>
        </p:txBody>
      </p:sp>
      <p:sp>
        <p:nvSpPr>
          <p:cNvPr id="4" name="Slide Number Placeholder 3"/>
          <p:cNvSpPr>
            <a:spLocks noGrp="1"/>
          </p:cNvSpPr>
          <p:nvPr>
            <p:ph type="sldNum" sz="quarter" idx="10"/>
          </p:nvPr>
        </p:nvSpPr>
        <p:spPr/>
        <p:txBody>
          <a:bodyPr/>
          <a:lstStyle/>
          <a:p>
            <a:fld id="{0824EC50-B80A-4D81-8E65-BB5CA0FD4E94}" type="slidenum">
              <a:rPr lang="ar-IQ" smtClean="0"/>
              <a:t>4</a:t>
            </a:fld>
            <a:endParaRPr lang="ar-IQ"/>
          </a:p>
        </p:txBody>
      </p:sp>
    </p:spTree>
    <p:extLst>
      <p:ext uri="{BB962C8B-B14F-4D97-AF65-F5344CB8AC3E}">
        <p14:creationId xmlns:p14="http://schemas.microsoft.com/office/powerpoint/2010/main" val="3858511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1F89CC7-4B01-4A59-8720-CC7EE21B6700}"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a:t>
            </a:fld>
            <a:endParaRPr lang="ar-IQ"/>
          </a:p>
        </p:txBody>
      </p:sp>
    </p:spTree>
    <p:extLst>
      <p:ext uri="{BB962C8B-B14F-4D97-AF65-F5344CB8AC3E}">
        <p14:creationId xmlns:p14="http://schemas.microsoft.com/office/powerpoint/2010/main" val="3076535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B569BF4-289B-45F9-86C5-F97F05BB3E2A}"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a:t>
            </a:fld>
            <a:endParaRPr lang="ar-IQ"/>
          </a:p>
        </p:txBody>
      </p:sp>
    </p:spTree>
    <p:extLst>
      <p:ext uri="{BB962C8B-B14F-4D97-AF65-F5344CB8AC3E}">
        <p14:creationId xmlns:p14="http://schemas.microsoft.com/office/powerpoint/2010/main" val="527354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CBB908B-8EA8-4921-932F-D0D845D619FB}"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a:t>
            </a:fld>
            <a:endParaRPr lang="ar-IQ"/>
          </a:p>
        </p:txBody>
      </p:sp>
    </p:spTree>
    <p:extLst>
      <p:ext uri="{BB962C8B-B14F-4D97-AF65-F5344CB8AC3E}">
        <p14:creationId xmlns:p14="http://schemas.microsoft.com/office/powerpoint/2010/main" val="3471278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a:t>
            </a:fld>
            <a:endParaRPr lang="ar-IQ"/>
          </a:p>
        </p:txBody>
      </p:sp>
    </p:spTree>
    <p:extLst>
      <p:ext uri="{BB962C8B-B14F-4D97-AF65-F5344CB8AC3E}">
        <p14:creationId xmlns:p14="http://schemas.microsoft.com/office/powerpoint/2010/main" val="2448106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43878-AE53-46C2-BC48-3EE7ED2CFC85}"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a:t>
            </a:fld>
            <a:endParaRPr lang="ar-IQ"/>
          </a:p>
        </p:txBody>
      </p:sp>
    </p:spTree>
    <p:extLst>
      <p:ext uri="{BB962C8B-B14F-4D97-AF65-F5344CB8AC3E}">
        <p14:creationId xmlns:p14="http://schemas.microsoft.com/office/powerpoint/2010/main" val="408614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46AD322-41B3-4C12-A18A-F6E2A7D9AD8A}" type="datetime1">
              <a:rPr lang="en-US" smtClean="0"/>
              <a:t>5/13/2018</a:t>
            </a:fld>
            <a:endParaRPr lang="ar-IQ"/>
          </a:p>
        </p:txBody>
      </p:sp>
      <p:sp>
        <p:nvSpPr>
          <p:cNvPr id="6" name="Footer Placeholder 5"/>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7" name="Slide Number Placeholder 6"/>
          <p:cNvSpPr>
            <a:spLocks noGrp="1"/>
          </p:cNvSpPr>
          <p:nvPr>
            <p:ph type="sldNum" sz="quarter" idx="12"/>
          </p:nvPr>
        </p:nvSpPr>
        <p:spPr/>
        <p:txBody>
          <a:bodyPr/>
          <a:lstStyle/>
          <a:p>
            <a:fld id="{4DC678ED-9CF5-49F3-88F5-A6D9C69090A3}" type="slidenum">
              <a:rPr lang="ar-IQ" smtClean="0"/>
              <a:t>‹#›</a:t>
            </a:fld>
            <a:endParaRPr lang="ar-IQ"/>
          </a:p>
        </p:txBody>
      </p:sp>
    </p:spTree>
    <p:extLst>
      <p:ext uri="{BB962C8B-B14F-4D97-AF65-F5344CB8AC3E}">
        <p14:creationId xmlns:p14="http://schemas.microsoft.com/office/powerpoint/2010/main" val="3765547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C63F0B5-FCA9-4CBF-8888-E7858A1AC7BA}" type="datetime1">
              <a:rPr lang="en-US" smtClean="0"/>
              <a:t>5/13/2018</a:t>
            </a:fld>
            <a:endParaRPr lang="ar-IQ"/>
          </a:p>
        </p:txBody>
      </p:sp>
      <p:sp>
        <p:nvSpPr>
          <p:cNvPr id="8" name="Footer Placeholder 7"/>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9" name="Slide Number Placeholder 8"/>
          <p:cNvSpPr>
            <a:spLocks noGrp="1"/>
          </p:cNvSpPr>
          <p:nvPr>
            <p:ph type="sldNum" sz="quarter" idx="12"/>
          </p:nvPr>
        </p:nvSpPr>
        <p:spPr/>
        <p:txBody>
          <a:bodyPr/>
          <a:lstStyle/>
          <a:p>
            <a:fld id="{4DC678ED-9CF5-49F3-88F5-A6D9C69090A3}" type="slidenum">
              <a:rPr lang="ar-IQ" smtClean="0"/>
              <a:t>‹#›</a:t>
            </a:fld>
            <a:endParaRPr lang="ar-IQ"/>
          </a:p>
        </p:txBody>
      </p:sp>
    </p:spTree>
    <p:extLst>
      <p:ext uri="{BB962C8B-B14F-4D97-AF65-F5344CB8AC3E}">
        <p14:creationId xmlns:p14="http://schemas.microsoft.com/office/powerpoint/2010/main" val="3581829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EC159ED-58D8-456A-8BD5-5F7C8771F7E9}" type="datetime1">
              <a:rPr lang="en-US" smtClean="0"/>
              <a:t>5/13/2018</a:t>
            </a:fld>
            <a:endParaRPr lang="ar-IQ"/>
          </a:p>
        </p:txBody>
      </p:sp>
      <p:sp>
        <p:nvSpPr>
          <p:cNvPr id="4" name="Footer Placeholder 3"/>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5" name="Slide Number Placeholder 4"/>
          <p:cNvSpPr>
            <a:spLocks noGrp="1"/>
          </p:cNvSpPr>
          <p:nvPr>
            <p:ph type="sldNum" sz="quarter" idx="12"/>
          </p:nvPr>
        </p:nvSpPr>
        <p:spPr/>
        <p:txBody>
          <a:bodyPr/>
          <a:lstStyle/>
          <a:p>
            <a:fld id="{4DC678ED-9CF5-49F3-88F5-A6D9C69090A3}" type="slidenum">
              <a:rPr lang="ar-IQ" smtClean="0"/>
              <a:t>‹#›</a:t>
            </a:fld>
            <a:endParaRPr lang="ar-IQ"/>
          </a:p>
        </p:txBody>
      </p:sp>
    </p:spTree>
    <p:extLst>
      <p:ext uri="{BB962C8B-B14F-4D97-AF65-F5344CB8AC3E}">
        <p14:creationId xmlns:p14="http://schemas.microsoft.com/office/powerpoint/2010/main" val="458556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57D30-2602-4156-9DDA-7E90516CCB30}" type="datetime1">
              <a:rPr lang="en-US" smtClean="0"/>
              <a:t>5/13/2018</a:t>
            </a:fld>
            <a:endParaRPr lang="ar-IQ"/>
          </a:p>
        </p:txBody>
      </p:sp>
      <p:sp>
        <p:nvSpPr>
          <p:cNvPr id="3" name="Footer Placeholder 2"/>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4" name="Slide Number Placeholder 3"/>
          <p:cNvSpPr>
            <a:spLocks noGrp="1"/>
          </p:cNvSpPr>
          <p:nvPr>
            <p:ph type="sldNum" sz="quarter" idx="12"/>
          </p:nvPr>
        </p:nvSpPr>
        <p:spPr/>
        <p:txBody>
          <a:bodyPr/>
          <a:lstStyle/>
          <a:p>
            <a:fld id="{4DC678ED-9CF5-49F3-88F5-A6D9C69090A3}" type="slidenum">
              <a:rPr lang="ar-IQ" smtClean="0"/>
              <a:t>‹#›</a:t>
            </a:fld>
            <a:endParaRPr lang="ar-IQ"/>
          </a:p>
        </p:txBody>
      </p:sp>
    </p:spTree>
    <p:extLst>
      <p:ext uri="{BB962C8B-B14F-4D97-AF65-F5344CB8AC3E}">
        <p14:creationId xmlns:p14="http://schemas.microsoft.com/office/powerpoint/2010/main" val="241094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1E86B8-0F97-4FE9-A8C3-4E18F107BAFB}" type="datetime1">
              <a:rPr lang="en-US" smtClean="0"/>
              <a:t>5/13/2018</a:t>
            </a:fld>
            <a:endParaRPr lang="ar-IQ"/>
          </a:p>
        </p:txBody>
      </p:sp>
      <p:sp>
        <p:nvSpPr>
          <p:cNvPr id="6" name="Footer Placeholder 5"/>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7" name="Slide Number Placeholder 6"/>
          <p:cNvSpPr>
            <a:spLocks noGrp="1"/>
          </p:cNvSpPr>
          <p:nvPr>
            <p:ph type="sldNum" sz="quarter" idx="12"/>
          </p:nvPr>
        </p:nvSpPr>
        <p:spPr/>
        <p:txBody>
          <a:bodyPr/>
          <a:lstStyle/>
          <a:p>
            <a:fld id="{4DC678ED-9CF5-49F3-88F5-A6D9C69090A3}" type="slidenum">
              <a:rPr lang="ar-IQ" smtClean="0"/>
              <a:t>‹#›</a:t>
            </a:fld>
            <a:endParaRPr lang="ar-IQ"/>
          </a:p>
        </p:txBody>
      </p:sp>
    </p:spTree>
    <p:extLst>
      <p:ext uri="{BB962C8B-B14F-4D97-AF65-F5344CB8AC3E}">
        <p14:creationId xmlns:p14="http://schemas.microsoft.com/office/powerpoint/2010/main" val="297467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19BD10-9841-4F78-9A88-A5A499B668CB}" type="datetime1">
              <a:rPr lang="en-US" smtClean="0"/>
              <a:t>5/13/2018</a:t>
            </a:fld>
            <a:endParaRPr lang="ar-IQ"/>
          </a:p>
        </p:txBody>
      </p:sp>
      <p:sp>
        <p:nvSpPr>
          <p:cNvPr id="6" name="Footer Placeholder 5"/>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7" name="Slide Number Placeholder 6"/>
          <p:cNvSpPr>
            <a:spLocks noGrp="1"/>
          </p:cNvSpPr>
          <p:nvPr>
            <p:ph type="sldNum" sz="quarter" idx="12"/>
          </p:nvPr>
        </p:nvSpPr>
        <p:spPr/>
        <p:txBody>
          <a:bodyPr/>
          <a:lstStyle/>
          <a:p>
            <a:fld id="{4DC678ED-9CF5-49F3-88F5-A6D9C69090A3}" type="slidenum">
              <a:rPr lang="ar-IQ" smtClean="0"/>
              <a:t>‹#›</a:t>
            </a:fld>
            <a:endParaRPr lang="ar-IQ"/>
          </a:p>
        </p:txBody>
      </p:sp>
    </p:spTree>
    <p:extLst>
      <p:ext uri="{BB962C8B-B14F-4D97-AF65-F5344CB8AC3E}">
        <p14:creationId xmlns:p14="http://schemas.microsoft.com/office/powerpoint/2010/main" val="3720911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D63A6E9-C8B9-471F-85AE-294273CD664F}" type="datetime1">
              <a:rPr lang="en-US" smtClean="0"/>
              <a:t>5/13/2018</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DC678ED-9CF5-49F3-88F5-A6D9C69090A3}" type="slidenum">
              <a:rPr lang="ar-IQ" smtClean="0"/>
              <a:t>‹#›</a:t>
            </a:fld>
            <a:endParaRPr lang="ar-IQ"/>
          </a:p>
        </p:txBody>
      </p:sp>
    </p:spTree>
    <p:extLst>
      <p:ext uri="{BB962C8B-B14F-4D97-AF65-F5344CB8AC3E}">
        <p14:creationId xmlns:p14="http://schemas.microsoft.com/office/powerpoint/2010/main" val="1444913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3D7424-4494-42B5-8369-3C7FCB870976}" type="datetime1">
              <a:rPr lang="en-US" smtClean="0"/>
              <a:t>5/13/2018</a:t>
            </a:fld>
            <a:endParaRPr lang="ar-IQ"/>
          </a:p>
        </p:txBody>
      </p:sp>
      <p:sp>
        <p:nvSpPr>
          <p:cNvPr id="5" name="Footer Placeholder 4"/>
          <p:cNvSpPr>
            <a:spLocks noGrp="1"/>
          </p:cNvSpPr>
          <p:nvPr>
            <p:ph type="ftr" sz="quarter" idx="11"/>
          </p:nvPr>
        </p:nvSpPr>
        <p:spPr>
          <a:xfrm>
            <a:off x="3124200" y="5373216"/>
            <a:ext cx="3392016" cy="1348259"/>
          </a:xfrm>
        </p:spPr>
        <p:txBody>
          <a:bodyPr/>
          <a:lstStyle/>
          <a:p>
            <a:r>
              <a:rPr lang="en-US" dirty="0" smtClean="0"/>
              <a:t>Instructor / Safi </a:t>
            </a:r>
            <a:r>
              <a:rPr lang="en-US" dirty="0" err="1" smtClean="0"/>
              <a:t>Dakhil</a:t>
            </a:r>
            <a:r>
              <a:rPr lang="en-US" dirty="0" smtClean="0"/>
              <a:t> </a:t>
            </a:r>
            <a:r>
              <a:rPr lang="en-US" dirty="0" err="1" smtClean="0"/>
              <a:t>Nawam</a:t>
            </a:r>
            <a:r>
              <a:rPr lang="en-US" dirty="0" smtClean="0"/>
              <a:t>/College of nursing/ University of Karbala</a:t>
            </a:r>
            <a:endParaRPr lang="ar-IQ" dirty="0"/>
          </a:p>
        </p:txBody>
      </p:sp>
      <p:sp>
        <p:nvSpPr>
          <p:cNvPr id="6" name="Slide Number Placeholder 5"/>
          <p:cNvSpPr>
            <a:spLocks noGrp="1"/>
          </p:cNvSpPr>
          <p:nvPr>
            <p:ph type="sldNum" sz="quarter" idx="12"/>
          </p:nvPr>
        </p:nvSpPr>
        <p:spPr/>
        <p:txBody>
          <a:bodyPr/>
          <a:lstStyle/>
          <a:p>
            <a:fld id="{4DC678ED-9CF5-49F3-88F5-A6D9C69090A3}" type="slidenum">
              <a:rPr lang="ar-IQ" smtClean="0"/>
              <a:t>1</a:t>
            </a:fld>
            <a:endParaRPr lang="ar-IQ"/>
          </a:p>
        </p:txBody>
      </p:sp>
      <p:sp>
        <p:nvSpPr>
          <p:cNvPr id="7" name="Rectangle 6"/>
          <p:cNvSpPr/>
          <p:nvPr/>
        </p:nvSpPr>
        <p:spPr>
          <a:xfrm>
            <a:off x="1894344" y="450538"/>
            <a:ext cx="5355312" cy="1754326"/>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Ethical </a:t>
            </a:r>
          </a:p>
          <a:p>
            <a:pPr algn="ctr" rtl="0"/>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And legal Issues</a:t>
            </a:r>
            <a:endParaRPr lang="ar-IQ"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2" name="Rectangle 11"/>
          <p:cNvSpPr/>
          <p:nvPr/>
        </p:nvSpPr>
        <p:spPr>
          <a:xfrm>
            <a:off x="2186410" y="2946137"/>
            <a:ext cx="4771178" cy="213904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rtl="0">
              <a:spcBef>
                <a:spcPts val="600"/>
              </a:spcBef>
              <a:buClr>
                <a:srgbClr val="3891A7"/>
              </a:buClr>
              <a:buSzPct val="80000"/>
            </a:pPr>
            <a:r>
              <a:rPr lang="en-US"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PREPARED &amp; PRESENTED BY</a:t>
            </a:r>
          </a:p>
          <a:p>
            <a:pPr lvl="0" algn="ctr" rtl="0">
              <a:spcBef>
                <a:spcPts val="600"/>
              </a:spcBef>
              <a:buClr>
                <a:srgbClr val="3891A7"/>
              </a:buClr>
              <a:buSzPct val="80000"/>
            </a:pPr>
            <a:r>
              <a:rPr lang="en-US"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Instructor  /Safi </a:t>
            </a:r>
            <a:r>
              <a:rPr lang="en-US" b="1" i="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Dakhil</a:t>
            </a:r>
            <a:r>
              <a:rPr lang="en-US"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 </a:t>
            </a:r>
            <a:r>
              <a:rPr lang="en-US" b="1" i="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Nawam</a:t>
            </a:r>
            <a:r>
              <a:rPr lang="en-US"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 </a:t>
            </a:r>
          </a:p>
          <a:p>
            <a:pPr algn="ctr" rtl="0">
              <a:spcBef>
                <a:spcPts val="600"/>
              </a:spcBef>
              <a:buClr>
                <a:srgbClr val="3891A7"/>
              </a:buClr>
              <a:buSzPct val="80000"/>
            </a:pPr>
            <a:r>
              <a:rPr lang="en-US"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University of Karbala / college of nursing   </a:t>
            </a:r>
          </a:p>
          <a:p>
            <a:pPr lvl="0" algn="ctr" rtl="0">
              <a:spcBef>
                <a:spcPts val="600"/>
              </a:spcBef>
              <a:buClr>
                <a:srgbClr val="3891A7"/>
              </a:buClr>
              <a:buSzPct val="80000"/>
            </a:pPr>
            <a:r>
              <a:rPr lang="en-US"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2016-2017</a:t>
            </a:r>
            <a:endParaRPr lang="en-US"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endParaRPr>
          </a:p>
          <a:p>
            <a:pPr lvl="0" algn="ctr" rtl="0">
              <a:spcBef>
                <a:spcPts val="600"/>
              </a:spcBef>
              <a:buClr>
                <a:srgbClr val="3891A7"/>
              </a:buClr>
              <a:buSzPct val="80000"/>
            </a:pPr>
            <a:r>
              <a:rPr lang="en-US"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Psychiatric–Mental Health Nursing     </a:t>
            </a:r>
          </a:p>
          <a:p>
            <a:pPr lvl="0" algn="ctr" rtl="0">
              <a:spcBef>
                <a:spcPts val="600"/>
              </a:spcBef>
              <a:buClr>
                <a:srgbClr val="3891A7"/>
              </a:buClr>
              <a:buSzPct val="80000"/>
            </a:pPr>
            <a:r>
              <a:rPr lang="en-US"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ill Sans MT"/>
              </a:rPr>
              <a:t>   F I F T H E D I T I O N</a:t>
            </a:r>
            <a:endParaRPr lang="ar-IQ"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900857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Natural Law Theories</a:t>
            </a:r>
            <a:r>
              <a:rPr lang="en-US" dirty="0" smtClean="0"/>
              <a:t/>
            </a:r>
            <a:br>
              <a:rPr lang="en-US" dirty="0" smtClean="0"/>
            </a:br>
            <a:endParaRPr lang="ar-IQ" dirty="0"/>
          </a:p>
        </p:txBody>
      </p:sp>
      <p:sp>
        <p:nvSpPr>
          <p:cNvPr id="3" name="Content Placeholder 2"/>
          <p:cNvSpPr>
            <a:spLocks noGrp="1"/>
          </p:cNvSpPr>
          <p:nvPr>
            <p:ph idx="1"/>
          </p:nvPr>
        </p:nvSpPr>
        <p:spPr>
          <a:xfrm>
            <a:off x="107504" y="1052736"/>
            <a:ext cx="8579296" cy="5073427"/>
          </a:xfrm>
        </p:spPr>
        <p:txBody>
          <a:bodyPr>
            <a:normAutofit fontScale="92500" lnSpcReduction="20000"/>
          </a:bodyPr>
          <a:lstStyle/>
          <a:p>
            <a:pPr lvl="0" algn="just" rtl="0"/>
            <a:r>
              <a:rPr lang="en-US" dirty="0" smtClean="0">
                <a:latin typeface="Times New Roman" pitchFamily="18" charset="0"/>
                <a:cs typeface="Times New Roman" pitchFamily="18" charset="0"/>
              </a:rPr>
              <a:t>The most general moral precept of the </a:t>
            </a:r>
            <a:r>
              <a:rPr lang="en-US" b="1" dirty="0" smtClean="0">
                <a:solidFill>
                  <a:srgbClr val="0070C0"/>
                </a:solidFill>
                <a:latin typeface="Times New Roman" pitchFamily="18" charset="0"/>
                <a:cs typeface="Times New Roman" pitchFamily="18" charset="0"/>
              </a:rPr>
              <a:t>natural law theory </a:t>
            </a:r>
            <a:r>
              <a:rPr lang="en-US" dirty="0" smtClean="0">
                <a:latin typeface="Times New Roman" pitchFamily="18" charset="0"/>
                <a:cs typeface="Times New Roman" pitchFamily="18" charset="0"/>
              </a:rPr>
              <a:t>is </a:t>
            </a:r>
            <a:r>
              <a:rPr lang="en-US" b="1" dirty="0" smtClean="0">
                <a:solidFill>
                  <a:srgbClr val="FF0000"/>
                </a:solidFill>
                <a:latin typeface="Times New Roman" pitchFamily="18" charset="0"/>
                <a:cs typeface="Times New Roman" pitchFamily="18" charset="0"/>
              </a:rPr>
              <a:t>“do good and avoid evil.” </a:t>
            </a:r>
            <a:r>
              <a:rPr lang="en-US" dirty="0" smtClean="0">
                <a:latin typeface="Times New Roman" pitchFamily="18" charset="0"/>
                <a:cs typeface="Times New Roman" pitchFamily="18" charset="0"/>
              </a:rPr>
              <a:t>Natural law theorists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contend, then, that ethics must be grounded in a concern for the human good.</a:t>
            </a:r>
          </a:p>
          <a:p>
            <a:pPr lvl="0" algn="just" rtl="0"/>
            <a:r>
              <a:rPr lang="en-US" dirty="0" smtClean="0">
                <a:latin typeface="Times New Roman" pitchFamily="18" charset="0"/>
                <a:cs typeface="Times New Roman" pitchFamily="18" charset="0"/>
              </a:rPr>
              <a:t>Although the nature of this </a:t>
            </a:r>
            <a:r>
              <a:rPr lang="en-US" dirty="0" smtClean="0">
                <a:solidFill>
                  <a:srgbClr val="FF0000"/>
                </a:solidFill>
                <a:latin typeface="Times New Roman" pitchFamily="18" charset="0"/>
                <a:cs typeface="Times New Roman" pitchFamily="18" charset="0"/>
              </a:rPr>
              <a:t>“human good” </a:t>
            </a:r>
            <a:r>
              <a:rPr lang="en-US" dirty="0" smtClean="0">
                <a:latin typeface="Times New Roman" pitchFamily="18" charset="0"/>
                <a:cs typeface="Times New Roman" pitchFamily="18" charset="0"/>
              </a:rPr>
              <a:t>is not explained, catholic theologians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view natural law as the law inscribed by god into the nature of things—as a species of divine law. </a:t>
            </a:r>
          </a:p>
          <a:p>
            <a:pPr lvl="0" algn="just" rtl="0"/>
            <a:r>
              <a:rPr lang="en-US" dirty="0" smtClean="0">
                <a:latin typeface="Times New Roman" pitchFamily="18" charset="0"/>
                <a:cs typeface="Times New Roman" pitchFamily="18" charset="0"/>
              </a:rPr>
              <a:t>It is with this ability to reason that humans are able to choose “good” over “evil.” In natural law, evil acts are never condoned, even if they are intended to advance the noblest of ends.</a:t>
            </a:r>
          </a:p>
          <a:p>
            <a:pPr algn="just" rtl="0"/>
            <a:endParaRPr lang="ar-IQ"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910E5735-A3B4-4975-8CD8-2E250DD2DD12}"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10</a:t>
            </a:fld>
            <a:endParaRPr lang="ar-IQ"/>
          </a:p>
        </p:txBody>
      </p:sp>
    </p:spTree>
    <p:extLst>
      <p:ext uri="{BB962C8B-B14F-4D97-AF65-F5344CB8AC3E}">
        <p14:creationId xmlns:p14="http://schemas.microsoft.com/office/powerpoint/2010/main" val="429380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Ethical Egoism</a:t>
            </a:r>
            <a:br>
              <a:rPr lang="en-US" b="1" dirty="0" smtClean="0"/>
            </a:br>
            <a:endParaRPr lang="ar-IQ" dirty="0"/>
          </a:p>
        </p:txBody>
      </p:sp>
      <p:sp>
        <p:nvSpPr>
          <p:cNvPr id="3" name="Content Placeholder 2"/>
          <p:cNvSpPr>
            <a:spLocks noGrp="1"/>
          </p:cNvSpPr>
          <p:nvPr>
            <p:ph idx="1"/>
          </p:nvPr>
        </p:nvSpPr>
        <p:spPr>
          <a:xfrm>
            <a:off x="457200" y="1340768"/>
            <a:ext cx="8229600" cy="4525963"/>
          </a:xfrm>
        </p:spPr>
        <p:txBody>
          <a:bodyPr>
            <a:normAutofit/>
          </a:bodyPr>
          <a:lstStyle/>
          <a:p>
            <a:pPr algn="just" rtl="0"/>
            <a:r>
              <a:rPr lang="en-US" b="1" dirty="0" smtClean="0">
                <a:latin typeface="Times New Roman" pitchFamily="18" charset="0"/>
                <a:cs typeface="Times New Roman" pitchFamily="18" charset="0"/>
              </a:rPr>
              <a:t>Ethical </a:t>
            </a:r>
            <a:r>
              <a:rPr lang="en-US" b="1" dirty="0">
                <a:latin typeface="Times New Roman" pitchFamily="18" charset="0"/>
                <a:cs typeface="Times New Roman" pitchFamily="18" charset="0"/>
              </a:rPr>
              <a:t>egoism </a:t>
            </a:r>
            <a:r>
              <a:rPr lang="en-US" dirty="0" smtClean="0">
                <a:latin typeface="Times New Roman" pitchFamily="18" charset="0"/>
                <a:cs typeface="Times New Roman" pitchFamily="18" charset="0"/>
              </a:rPr>
              <a:t>promotes </a:t>
            </a:r>
            <a:r>
              <a:rPr lang="en-US" dirty="0">
                <a:latin typeface="Times New Roman" pitchFamily="18" charset="0"/>
                <a:cs typeface="Times New Roman" pitchFamily="18" charset="0"/>
              </a:rPr>
              <a:t>that what is right and good </a:t>
            </a:r>
            <a:r>
              <a:rPr lang="en-US" dirty="0" smtClean="0">
                <a:latin typeface="Times New Roman" pitchFamily="18" charset="0"/>
                <a:cs typeface="Times New Roman" pitchFamily="18" charset="0"/>
              </a:rPr>
              <a:t>is what </a:t>
            </a:r>
            <a:r>
              <a:rPr lang="en-US" dirty="0">
                <a:latin typeface="Times New Roman" pitchFamily="18" charset="0"/>
                <a:cs typeface="Times New Roman" pitchFamily="18" charset="0"/>
              </a:rPr>
              <a:t>is best for the individual making the decision. </a:t>
            </a:r>
            <a:endParaRPr lang="en-US" dirty="0" smtClean="0">
              <a:latin typeface="Times New Roman" pitchFamily="18" charset="0"/>
              <a:cs typeface="Times New Roman" pitchFamily="18" charset="0"/>
            </a:endParaRPr>
          </a:p>
          <a:p>
            <a:pPr algn="just" rtl="0"/>
            <a:r>
              <a:rPr lang="en-US" dirty="0" smtClean="0">
                <a:latin typeface="Times New Roman" pitchFamily="18" charset="0"/>
                <a:cs typeface="Times New Roman" pitchFamily="18" charset="0"/>
              </a:rPr>
              <a:t>An individual’s </a:t>
            </a:r>
            <a:r>
              <a:rPr lang="en-US" dirty="0">
                <a:latin typeface="Times New Roman" pitchFamily="18" charset="0"/>
                <a:cs typeface="Times New Roman" pitchFamily="18" charset="0"/>
              </a:rPr>
              <a:t>actions are determined by what is to his </a:t>
            </a:r>
            <a:r>
              <a:rPr lang="en-US" dirty="0" smtClean="0">
                <a:latin typeface="Times New Roman" pitchFamily="18" charset="0"/>
                <a:cs typeface="Times New Roman" pitchFamily="18" charset="0"/>
              </a:rPr>
              <a:t>or her </a:t>
            </a:r>
            <a:r>
              <a:rPr lang="en-US" dirty="0">
                <a:latin typeface="Times New Roman" pitchFamily="18" charset="0"/>
                <a:cs typeface="Times New Roman" pitchFamily="18" charset="0"/>
              </a:rPr>
              <a:t>own advantage. </a:t>
            </a:r>
            <a:endParaRPr lang="en-US" dirty="0" smtClean="0">
              <a:latin typeface="Times New Roman" pitchFamily="18" charset="0"/>
              <a:cs typeface="Times New Roman" pitchFamily="18" charset="0"/>
            </a:endParaRPr>
          </a:p>
          <a:p>
            <a:pPr algn="just" rtl="0"/>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action may not be best </a:t>
            </a:r>
            <a:r>
              <a:rPr lang="en-US" dirty="0" smtClean="0">
                <a:latin typeface="Times New Roman" pitchFamily="18" charset="0"/>
                <a:cs typeface="Times New Roman" pitchFamily="18" charset="0"/>
              </a:rPr>
              <a:t>for anyone </a:t>
            </a:r>
            <a:r>
              <a:rPr lang="en-US" dirty="0">
                <a:latin typeface="Times New Roman" pitchFamily="18" charset="0"/>
                <a:cs typeface="Times New Roman" pitchFamily="18" charset="0"/>
              </a:rPr>
              <a:t>else involved, but consideration is only for </a:t>
            </a:r>
            <a:r>
              <a:rPr lang="en-US" dirty="0" smtClean="0">
                <a:latin typeface="Times New Roman" pitchFamily="18" charset="0"/>
                <a:cs typeface="Times New Roman" pitchFamily="18" charset="0"/>
              </a:rPr>
              <a:t>the individual </a:t>
            </a:r>
            <a:r>
              <a:rPr lang="en-US" dirty="0">
                <a:latin typeface="Times New Roman" pitchFamily="18" charset="0"/>
                <a:cs typeface="Times New Roman" pitchFamily="18" charset="0"/>
              </a:rPr>
              <a:t>making the decision.</a:t>
            </a:r>
            <a:endParaRPr lang="ar-IQ"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085DB7B-263D-4ABB-A667-3F07969A2781}"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11</a:t>
            </a:fld>
            <a:endParaRPr lang="ar-IQ"/>
          </a:p>
        </p:txBody>
      </p:sp>
    </p:spTree>
    <p:extLst>
      <p:ext uri="{BB962C8B-B14F-4D97-AF65-F5344CB8AC3E}">
        <p14:creationId xmlns:p14="http://schemas.microsoft.com/office/powerpoint/2010/main" val="154631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768"/>
            <a:ext cx="8229600" cy="1143000"/>
          </a:xfrm>
        </p:spPr>
        <p:txBody>
          <a:bodyPr>
            <a:normAutofit fontScale="90000"/>
          </a:bodyPr>
          <a:lstStyle/>
          <a:p>
            <a:pPr algn="l"/>
            <a:r>
              <a:rPr lang="en-US" b="1" dirty="0" smtClean="0"/>
              <a:t>Ethical Dilemmas</a:t>
            </a:r>
            <a:br>
              <a:rPr lang="en-US" b="1" dirty="0" smtClean="0"/>
            </a:br>
            <a:endParaRPr lang="ar-IQ" dirty="0"/>
          </a:p>
        </p:txBody>
      </p:sp>
      <p:sp>
        <p:nvSpPr>
          <p:cNvPr id="3" name="Content Placeholder 2"/>
          <p:cNvSpPr>
            <a:spLocks noGrp="1"/>
          </p:cNvSpPr>
          <p:nvPr>
            <p:ph idx="1"/>
          </p:nvPr>
        </p:nvSpPr>
        <p:spPr>
          <a:xfrm>
            <a:off x="251520" y="908720"/>
            <a:ext cx="8640960" cy="5112568"/>
          </a:xfrm>
        </p:spPr>
        <p:txBody>
          <a:bodyPr>
            <a:noAutofit/>
          </a:bodyPr>
          <a:lstStyle/>
          <a:p>
            <a:pPr marL="0" indent="0" algn="just" rtl="0">
              <a:buNone/>
            </a:pPr>
            <a:r>
              <a:rPr lang="en-US" sz="2400" dirty="0" smtClean="0">
                <a:cs typeface="+mj-cs"/>
              </a:rPr>
              <a:t>An </a:t>
            </a:r>
            <a:r>
              <a:rPr lang="en-US" sz="2400" b="1" dirty="0">
                <a:cs typeface="+mj-cs"/>
              </a:rPr>
              <a:t>ethical dilemma </a:t>
            </a:r>
            <a:r>
              <a:rPr lang="en-US" sz="2400" dirty="0">
                <a:cs typeface="+mj-cs"/>
              </a:rPr>
              <a:t>is a situation that requires an </a:t>
            </a:r>
            <a:r>
              <a:rPr lang="en-US" sz="2400" dirty="0" smtClean="0">
                <a:cs typeface="+mj-cs"/>
              </a:rPr>
              <a:t>individual to </a:t>
            </a:r>
            <a:r>
              <a:rPr lang="en-US" sz="2400" dirty="0">
                <a:cs typeface="+mj-cs"/>
              </a:rPr>
              <a:t>make a choice between two equally </a:t>
            </a:r>
            <a:r>
              <a:rPr lang="en-US" sz="2400" dirty="0" smtClean="0">
                <a:cs typeface="+mj-cs"/>
              </a:rPr>
              <a:t>unfavorable </a:t>
            </a:r>
            <a:r>
              <a:rPr lang="pt-BR" sz="2400" dirty="0" smtClean="0">
                <a:cs typeface="+mj-cs"/>
              </a:rPr>
              <a:t>alternatives </a:t>
            </a:r>
            <a:r>
              <a:rPr lang="pt-BR" sz="2400" dirty="0">
                <a:cs typeface="+mj-cs"/>
              </a:rPr>
              <a:t>(Catalano, 2006). </a:t>
            </a:r>
            <a:endParaRPr lang="pt-BR" sz="2400" dirty="0" smtClean="0">
              <a:cs typeface="+mj-cs"/>
            </a:endParaRPr>
          </a:p>
          <a:p>
            <a:pPr marL="354013" indent="-265113" algn="just" rtl="0">
              <a:buFont typeface="+mj-lt"/>
              <a:buAutoNum type="arabicPeriod"/>
            </a:pPr>
            <a:r>
              <a:rPr lang="en-US" sz="2400" dirty="0" smtClean="0">
                <a:cs typeface="+mj-cs"/>
              </a:rPr>
              <a:t>The </a:t>
            </a:r>
            <a:r>
              <a:rPr lang="en-US" sz="2400" dirty="0">
                <a:cs typeface="+mj-cs"/>
              </a:rPr>
              <a:t>nurse, in all professional relationships, </a:t>
            </a:r>
            <a:r>
              <a:rPr lang="en-US" sz="2400" dirty="0" smtClean="0">
                <a:cs typeface="+mj-cs"/>
              </a:rPr>
              <a:t>practices with </a:t>
            </a:r>
            <a:r>
              <a:rPr lang="en-US" sz="2400" dirty="0">
                <a:cs typeface="+mj-cs"/>
              </a:rPr>
              <a:t>compassion and respect for the inherent </a:t>
            </a:r>
            <a:r>
              <a:rPr lang="en-US" sz="2400" dirty="0" smtClean="0">
                <a:cs typeface="+mj-cs"/>
              </a:rPr>
              <a:t>dignity, worth </a:t>
            </a:r>
            <a:r>
              <a:rPr lang="en-US" sz="2400" dirty="0">
                <a:cs typeface="+mj-cs"/>
              </a:rPr>
              <a:t>and uniqueness of every individual, </a:t>
            </a:r>
            <a:r>
              <a:rPr lang="en-US" sz="2400" dirty="0" smtClean="0">
                <a:cs typeface="+mj-cs"/>
              </a:rPr>
              <a:t>unrestricted by </a:t>
            </a:r>
            <a:r>
              <a:rPr lang="en-US" sz="2400" dirty="0">
                <a:cs typeface="+mj-cs"/>
              </a:rPr>
              <a:t>consideration of social or economic status, </a:t>
            </a:r>
            <a:r>
              <a:rPr lang="en-US" sz="2400" dirty="0" smtClean="0">
                <a:cs typeface="+mj-cs"/>
              </a:rPr>
              <a:t>personal attributes</a:t>
            </a:r>
            <a:r>
              <a:rPr lang="en-US" sz="2400" dirty="0">
                <a:cs typeface="+mj-cs"/>
              </a:rPr>
              <a:t>, or the nature of health problems.</a:t>
            </a:r>
          </a:p>
          <a:p>
            <a:pPr marL="354013" indent="-265113" algn="just" rtl="0">
              <a:buFont typeface="+mj-lt"/>
              <a:buAutoNum type="arabicPeriod"/>
            </a:pPr>
            <a:r>
              <a:rPr lang="en-US" sz="2400" dirty="0" smtClean="0">
                <a:cs typeface="+mj-cs"/>
              </a:rPr>
              <a:t>The </a:t>
            </a:r>
            <a:r>
              <a:rPr lang="en-US" sz="2400" dirty="0">
                <a:cs typeface="+mj-cs"/>
              </a:rPr>
              <a:t>nurse’s primary commitment is to the </a:t>
            </a:r>
            <a:r>
              <a:rPr lang="en-US" sz="2400" dirty="0" smtClean="0">
                <a:cs typeface="+mj-cs"/>
              </a:rPr>
              <a:t>patient whether </a:t>
            </a:r>
            <a:r>
              <a:rPr lang="en-US" sz="2400" dirty="0">
                <a:cs typeface="+mj-cs"/>
              </a:rPr>
              <a:t>an individual, family, group or </a:t>
            </a:r>
            <a:r>
              <a:rPr lang="en-US" sz="2400" dirty="0" smtClean="0">
                <a:cs typeface="+mj-cs"/>
              </a:rPr>
              <a:t>community.</a:t>
            </a:r>
          </a:p>
          <a:p>
            <a:pPr marL="354013" indent="-265113" algn="just" rtl="0">
              <a:buFont typeface="+mj-lt"/>
              <a:buAutoNum type="arabicPeriod"/>
            </a:pPr>
            <a:r>
              <a:rPr lang="en-US" sz="2400" dirty="0" smtClean="0">
                <a:cs typeface="+mj-cs"/>
              </a:rPr>
              <a:t>The </a:t>
            </a:r>
            <a:r>
              <a:rPr lang="en-US" sz="2400" dirty="0">
                <a:cs typeface="+mj-cs"/>
              </a:rPr>
              <a:t>nurse promotes, advocates for and strives to </a:t>
            </a:r>
            <a:r>
              <a:rPr lang="en-US" sz="2400" dirty="0" smtClean="0">
                <a:cs typeface="+mj-cs"/>
              </a:rPr>
              <a:t>protect the </a:t>
            </a:r>
            <a:r>
              <a:rPr lang="en-US" sz="2400" dirty="0">
                <a:cs typeface="+mj-cs"/>
              </a:rPr>
              <a:t>health, safety and rights of the patient.</a:t>
            </a:r>
          </a:p>
          <a:p>
            <a:pPr marL="0" indent="0" algn="just" rtl="0">
              <a:buNone/>
            </a:pPr>
            <a:endParaRPr lang="ar-IQ" sz="2400" dirty="0">
              <a:cs typeface="+mj-cs"/>
            </a:endParaRPr>
          </a:p>
        </p:txBody>
      </p:sp>
      <p:sp>
        <p:nvSpPr>
          <p:cNvPr id="4" name="Date Placeholder 3"/>
          <p:cNvSpPr>
            <a:spLocks noGrp="1"/>
          </p:cNvSpPr>
          <p:nvPr>
            <p:ph type="dt" sz="half" idx="10"/>
          </p:nvPr>
        </p:nvSpPr>
        <p:spPr/>
        <p:txBody>
          <a:bodyPr/>
          <a:lstStyle/>
          <a:p>
            <a:fld id="{3926129C-0D1B-40C2-8B64-416DF5906B4C}"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12</a:t>
            </a:fld>
            <a:endParaRPr lang="ar-IQ"/>
          </a:p>
        </p:txBody>
      </p:sp>
    </p:spTree>
    <p:extLst>
      <p:ext uri="{BB962C8B-B14F-4D97-AF65-F5344CB8AC3E}">
        <p14:creationId xmlns:p14="http://schemas.microsoft.com/office/powerpoint/2010/main" val="340709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b="1" dirty="0">
                <a:latin typeface="Times New Roman" pitchFamily="18" charset="0"/>
                <a:cs typeface="Times New Roman" pitchFamily="18" charset="0"/>
              </a:rPr>
              <a:t>Ethical </a:t>
            </a:r>
            <a:r>
              <a:rPr lang="en-US" b="1" dirty="0" smtClean="0">
                <a:latin typeface="Times New Roman" pitchFamily="18" charset="0"/>
                <a:cs typeface="Times New Roman" pitchFamily="18" charset="0"/>
              </a:rPr>
              <a:t>Dilemmas cont.</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251520" y="1124744"/>
            <a:ext cx="8229600" cy="4525963"/>
          </a:xfrm>
        </p:spPr>
        <p:txBody>
          <a:bodyPr>
            <a:noAutofit/>
          </a:bodyPr>
          <a:lstStyle/>
          <a:p>
            <a:pPr marL="546100" indent="-457200" algn="just" rtl="0">
              <a:lnSpc>
                <a:spcPct val="150000"/>
              </a:lnSpc>
            </a:pPr>
            <a:r>
              <a:rPr lang="en-US" sz="2000" dirty="0">
                <a:latin typeface="Times New Roman" pitchFamily="18" charset="0"/>
                <a:cs typeface="Times New Roman" pitchFamily="18" charset="0"/>
              </a:rPr>
              <a:t>The nurse is responsible and accountable for individual nursing practice and determines the appropriate delegation of tasks consistent with the nurse’s obligation to provide optimum patient care.</a:t>
            </a:r>
          </a:p>
          <a:p>
            <a:pPr marL="546100" indent="-457200" algn="just" rtl="0">
              <a:lnSpc>
                <a:spcPct val="150000"/>
              </a:lnSpc>
            </a:pPr>
            <a:r>
              <a:rPr lang="en-US" sz="2000" dirty="0">
                <a:latin typeface="Times New Roman" pitchFamily="18" charset="0"/>
                <a:cs typeface="Times New Roman" pitchFamily="18" charset="0"/>
              </a:rPr>
              <a:t>The nurse owes the same duties to self as to others, including the responsibility to preserve integrity and safety, to maintain competence and to continue personal and professional growth.</a:t>
            </a:r>
          </a:p>
          <a:p>
            <a:pPr marL="546100" indent="-457200" algn="just" rtl="0">
              <a:lnSpc>
                <a:spcPct val="150000"/>
              </a:lnSpc>
            </a:pPr>
            <a:r>
              <a:rPr lang="en-US" sz="2000" dirty="0">
                <a:latin typeface="Times New Roman" pitchFamily="18" charset="0"/>
                <a:cs typeface="Times New Roman" pitchFamily="18" charset="0"/>
              </a:rPr>
              <a:t>The nurse participates in establishing, maintaining and improving health care environments and conditions of employment conducive to the provision of quality  health care and consistent with the values of the profession through individual and collective action.</a:t>
            </a:r>
          </a:p>
          <a:p>
            <a:pPr>
              <a:lnSpc>
                <a:spcPct val="150000"/>
              </a:lnSpc>
            </a:pPr>
            <a:endParaRPr lang="en-US" sz="2000" dirty="0">
              <a:latin typeface="Times New Roman" pitchFamily="18" charset="0"/>
              <a:cs typeface="Times New Roman" pitchFamily="18" charset="0"/>
            </a:endParaRPr>
          </a:p>
        </p:txBody>
      </p:sp>
      <p:sp>
        <p:nvSpPr>
          <p:cNvPr id="4" name="عنصر نائب للتاريخ 3"/>
          <p:cNvSpPr>
            <a:spLocks noGrp="1"/>
          </p:cNvSpPr>
          <p:nvPr>
            <p:ph type="dt" sz="half" idx="10"/>
          </p:nvPr>
        </p:nvSpPr>
        <p:spPr/>
        <p:txBody>
          <a:bodyPr/>
          <a:lstStyle/>
          <a:p>
            <a:fld id="{4FA300A9-10E5-44C1-ACD6-6A2B6DCD1C78}" type="datetime1">
              <a:rPr lang="en-US" smtClean="0"/>
              <a:t>5/13/2018</a:t>
            </a:fld>
            <a:endParaRPr lang="ar-IQ"/>
          </a:p>
        </p:txBody>
      </p:sp>
      <p:sp>
        <p:nvSpPr>
          <p:cNvPr id="5" name="عنصر نائب للتذييل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عنصر نائب لرقم الشريحة 5"/>
          <p:cNvSpPr>
            <a:spLocks noGrp="1"/>
          </p:cNvSpPr>
          <p:nvPr>
            <p:ph type="sldNum" sz="quarter" idx="12"/>
          </p:nvPr>
        </p:nvSpPr>
        <p:spPr/>
        <p:txBody>
          <a:bodyPr/>
          <a:lstStyle/>
          <a:p>
            <a:fld id="{4DC678ED-9CF5-49F3-88F5-A6D9C69090A3}" type="slidenum">
              <a:rPr lang="ar-IQ" smtClean="0"/>
              <a:t>13</a:t>
            </a:fld>
            <a:endParaRPr lang="ar-IQ"/>
          </a:p>
        </p:txBody>
      </p:sp>
    </p:spTree>
    <p:extLst>
      <p:ext uri="{BB962C8B-B14F-4D97-AF65-F5344CB8AC3E}">
        <p14:creationId xmlns:p14="http://schemas.microsoft.com/office/powerpoint/2010/main" val="343016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1143000"/>
          </a:xfrm>
        </p:spPr>
        <p:txBody>
          <a:bodyPr>
            <a:normAutofit fontScale="90000"/>
          </a:bodyPr>
          <a:lstStyle/>
          <a:p>
            <a:r>
              <a:rPr lang="en-US" b="1" dirty="0" smtClean="0">
                <a:latin typeface="Times New Roman" pitchFamily="18" charset="0"/>
                <a:cs typeface="Times New Roman" pitchFamily="18" charset="0"/>
              </a:rPr>
              <a:t>Ethical Dilemmas cont.</a:t>
            </a:r>
            <a:br>
              <a:rPr lang="en-US" b="1" dirty="0" smtClean="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457200" y="620688"/>
            <a:ext cx="8229600" cy="5184576"/>
          </a:xfrm>
        </p:spPr>
        <p:txBody>
          <a:bodyPr>
            <a:noAutofit/>
          </a:bodyPr>
          <a:lstStyle/>
          <a:p>
            <a:pPr algn="just" rtl="0"/>
            <a:r>
              <a:rPr lang="en-US" sz="2400" dirty="0" smtClean="0">
                <a:cs typeface="+mj-cs"/>
              </a:rPr>
              <a:t>7. The nurse participates in the advancement of the profession through contributions to practice, education, administration, and knowledge development.</a:t>
            </a:r>
          </a:p>
          <a:p>
            <a:pPr algn="just" rtl="0"/>
            <a:r>
              <a:rPr lang="en-US" sz="2400" dirty="0" smtClean="0">
                <a:cs typeface="+mj-cs"/>
              </a:rPr>
              <a:t>8. The nurse collaborates with other health professionals and the public in promoting community, national, and international efforts to meet health needs.</a:t>
            </a:r>
          </a:p>
          <a:p>
            <a:pPr algn="just" rtl="0"/>
            <a:r>
              <a:rPr lang="en-US" sz="2400" dirty="0" smtClean="0">
                <a:cs typeface="+mj-cs"/>
              </a:rPr>
              <a:t>9. The profession of nursing, as represented by associations and their members, is responsible for articulating nursing values, for maintaining the integrity of the profession and its practice and for shaping social policy. Source: Reprinted with permission from American Nurses Association.</a:t>
            </a:r>
          </a:p>
          <a:p>
            <a:pPr algn="just" rtl="0"/>
            <a:r>
              <a:rPr lang="en-US" sz="2400" dirty="0" smtClean="0">
                <a:cs typeface="+mj-cs"/>
              </a:rPr>
              <a:t>Code of Ethics for Nurses with Interpretive Statements, © 2001 American Nurses Publishing, American Nurses</a:t>
            </a:r>
          </a:p>
        </p:txBody>
      </p:sp>
      <p:sp>
        <p:nvSpPr>
          <p:cNvPr id="4" name="Date Placeholder 3"/>
          <p:cNvSpPr>
            <a:spLocks noGrp="1"/>
          </p:cNvSpPr>
          <p:nvPr>
            <p:ph type="dt" sz="half" idx="10"/>
          </p:nvPr>
        </p:nvSpPr>
        <p:spPr/>
        <p:txBody>
          <a:bodyPr/>
          <a:lstStyle/>
          <a:p>
            <a:fld id="{1B186856-F067-4248-9DF8-11E0B7C35316}"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14</a:t>
            </a:fld>
            <a:endParaRPr lang="ar-IQ"/>
          </a:p>
        </p:txBody>
      </p:sp>
    </p:spTree>
    <p:extLst>
      <p:ext uri="{BB962C8B-B14F-4D97-AF65-F5344CB8AC3E}">
        <p14:creationId xmlns:p14="http://schemas.microsoft.com/office/powerpoint/2010/main" val="146767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Ethical Principles</a:t>
            </a:r>
            <a:r>
              <a:rPr lang="en-US" dirty="0" smtClean="0"/>
              <a:t/>
            </a:r>
            <a:br>
              <a:rPr lang="en-US" dirty="0" smtClean="0"/>
            </a:br>
            <a:endParaRPr lang="ar-IQ" dirty="0"/>
          </a:p>
        </p:txBody>
      </p:sp>
      <p:sp>
        <p:nvSpPr>
          <p:cNvPr id="3" name="Content Placeholder 2"/>
          <p:cNvSpPr>
            <a:spLocks noGrp="1"/>
          </p:cNvSpPr>
          <p:nvPr>
            <p:ph idx="1"/>
          </p:nvPr>
        </p:nvSpPr>
        <p:spPr>
          <a:xfrm>
            <a:off x="457200" y="1052736"/>
            <a:ext cx="8229600" cy="5073427"/>
          </a:xfrm>
        </p:spPr>
        <p:txBody>
          <a:bodyPr>
            <a:normAutofit fontScale="92500" lnSpcReduction="10000"/>
          </a:bodyPr>
          <a:lstStyle/>
          <a:p>
            <a:pPr marL="0" indent="0" algn="just" rtl="0">
              <a:buNone/>
            </a:pPr>
            <a:r>
              <a:rPr lang="en-US" dirty="0" smtClean="0">
                <a:latin typeface="Times New Roman" pitchFamily="18" charset="0"/>
                <a:cs typeface="Times New Roman" pitchFamily="18" charset="0"/>
              </a:rPr>
              <a:t>Ethical </a:t>
            </a:r>
            <a:r>
              <a:rPr lang="en-US" dirty="0">
                <a:latin typeface="Times New Roman" pitchFamily="18" charset="0"/>
                <a:cs typeface="Times New Roman" pitchFamily="18" charset="0"/>
              </a:rPr>
              <a:t>principles are fundamental guidelines that influence decision-making. </a:t>
            </a:r>
            <a:endParaRPr lang="en-US" dirty="0" smtClean="0">
              <a:latin typeface="Times New Roman" pitchFamily="18" charset="0"/>
              <a:cs typeface="Times New Roman" pitchFamily="18" charset="0"/>
            </a:endParaRPr>
          </a:p>
          <a:p>
            <a:pPr marL="0" indent="0" algn="just" rtl="0">
              <a:buNone/>
            </a:pPr>
            <a:r>
              <a:rPr lang="en-US" b="1" dirty="0" smtClean="0">
                <a:latin typeface="Times New Roman" pitchFamily="18" charset="0"/>
                <a:cs typeface="Times New Roman" pitchFamily="18" charset="0"/>
              </a:rPr>
              <a:t>The </a:t>
            </a:r>
            <a:r>
              <a:rPr lang="en-US" b="1" dirty="0">
                <a:latin typeface="Times New Roman" pitchFamily="18" charset="0"/>
                <a:cs typeface="Times New Roman" pitchFamily="18" charset="0"/>
              </a:rPr>
              <a:t>ethical principles </a:t>
            </a:r>
            <a:r>
              <a:rPr lang="en-US" b="1" dirty="0" smtClean="0">
                <a:latin typeface="Times New Roman" pitchFamily="18" charset="0"/>
                <a:cs typeface="Times New Roman" pitchFamily="18" charset="0"/>
              </a:rPr>
              <a:t>of: </a:t>
            </a:r>
          </a:p>
          <a:p>
            <a:pPr algn="just" rtl="0"/>
            <a:r>
              <a:rPr lang="en-US" dirty="0" smtClean="0">
                <a:latin typeface="Times New Roman" pitchFamily="18" charset="0"/>
                <a:cs typeface="Times New Roman" pitchFamily="18" charset="0"/>
              </a:rPr>
              <a:t>Autonomy </a:t>
            </a:r>
          </a:p>
          <a:p>
            <a:pPr algn="just" rtl="0"/>
            <a:r>
              <a:rPr lang="en-US" dirty="0" smtClean="0">
                <a:latin typeface="Times New Roman" pitchFamily="18" charset="0"/>
                <a:cs typeface="Times New Roman" pitchFamily="18" charset="0"/>
              </a:rPr>
              <a:t>Beneficence </a:t>
            </a:r>
          </a:p>
          <a:p>
            <a:pPr algn="just" rtl="0"/>
            <a:r>
              <a:rPr lang="en-US" dirty="0" smtClean="0">
                <a:latin typeface="Times New Roman" pitchFamily="18" charset="0"/>
                <a:cs typeface="Times New Roman" pitchFamily="18" charset="0"/>
              </a:rPr>
              <a:t>Non-maleficence </a:t>
            </a:r>
          </a:p>
          <a:p>
            <a:pPr algn="just" rtl="0"/>
            <a:r>
              <a:rPr lang="en-US" dirty="0" smtClean="0">
                <a:latin typeface="Times New Roman" pitchFamily="18" charset="0"/>
                <a:cs typeface="Times New Roman" pitchFamily="18" charset="0"/>
              </a:rPr>
              <a:t>Veracity  </a:t>
            </a:r>
          </a:p>
          <a:p>
            <a:pPr algn="just" rtl="0"/>
            <a:r>
              <a:rPr lang="en-US" dirty="0" smtClean="0">
                <a:latin typeface="Times New Roman" pitchFamily="18" charset="0"/>
                <a:cs typeface="Times New Roman" pitchFamily="18" charset="0"/>
              </a:rPr>
              <a:t>Justice  </a:t>
            </a:r>
          </a:p>
          <a:p>
            <a:pPr marL="0" indent="0" algn="just" rtl="0">
              <a:buNone/>
            </a:pPr>
            <a:r>
              <a:rPr lang="en-US" dirty="0" smtClean="0">
                <a:latin typeface="Times New Roman" pitchFamily="18" charset="0"/>
                <a:cs typeface="Times New Roman" pitchFamily="18" charset="0"/>
              </a:rPr>
              <a:t>are </a:t>
            </a:r>
            <a:r>
              <a:rPr lang="en-US" dirty="0">
                <a:latin typeface="Times New Roman" pitchFamily="18" charset="0"/>
                <a:cs typeface="Times New Roman" pitchFamily="18" charset="0"/>
              </a:rPr>
              <a:t>helpful and used frequently by health care workers to assist with ethical decision-making.</a:t>
            </a:r>
            <a:endParaRPr lang="ar-IQ"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9F8FEE7-D6CA-41EF-AD7E-569DF7EEF2C0}"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15</a:t>
            </a:fld>
            <a:endParaRPr lang="ar-IQ"/>
          </a:p>
        </p:txBody>
      </p:sp>
    </p:spTree>
    <p:extLst>
      <p:ext uri="{BB962C8B-B14F-4D97-AF65-F5344CB8AC3E}">
        <p14:creationId xmlns:p14="http://schemas.microsoft.com/office/powerpoint/2010/main" val="134911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538736" cy="562074"/>
          </a:xfrm>
        </p:spPr>
        <p:txBody>
          <a:bodyPr>
            <a:normAutofit fontScale="90000"/>
          </a:bodyPr>
          <a:lstStyle/>
          <a:p>
            <a:pPr algn="l" rtl="0"/>
            <a:r>
              <a:rPr lang="en-US" b="1" dirty="0" smtClean="0"/>
              <a:t/>
            </a:r>
            <a:br>
              <a:rPr lang="en-US" b="1" dirty="0" smtClean="0"/>
            </a:br>
            <a:r>
              <a:rPr lang="en-US" b="1" dirty="0" smtClean="0"/>
              <a:t>Autonomy</a:t>
            </a:r>
            <a:r>
              <a:rPr lang="en-US" dirty="0" smtClean="0"/>
              <a:t/>
            </a:r>
            <a:br>
              <a:rPr lang="en-US" dirty="0" smtClean="0"/>
            </a:br>
            <a:endParaRPr lang="ar-IQ" dirty="0"/>
          </a:p>
        </p:txBody>
      </p:sp>
      <p:sp>
        <p:nvSpPr>
          <p:cNvPr id="3" name="Content Placeholder 2"/>
          <p:cNvSpPr>
            <a:spLocks noGrp="1"/>
          </p:cNvSpPr>
          <p:nvPr>
            <p:ph idx="1"/>
          </p:nvPr>
        </p:nvSpPr>
        <p:spPr>
          <a:xfrm>
            <a:off x="457200" y="1124744"/>
            <a:ext cx="8291264" cy="5184576"/>
          </a:xfrm>
        </p:spPr>
        <p:txBody>
          <a:bodyPr>
            <a:normAutofit fontScale="70000" lnSpcReduction="20000"/>
          </a:bodyPr>
          <a:lstStyle/>
          <a:p>
            <a:pPr algn="just" rtl="0"/>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principle of </a:t>
            </a:r>
            <a:r>
              <a:rPr lang="en-US" b="1" dirty="0">
                <a:latin typeface="Times New Roman" pitchFamily="18" charset="0"/>
                <a:cs typeface="Times New Roman" pitchFamily="18" charset="0"/>
              </a:rPr>
              <a:t>autonomy </a:t>
            </a:r>
            <a:r>
              <a:rPr lang="en-US" dirty="0">
                <a:latin typeface="Times New Roman" pitchFamily="18" charset="0"/>
                <a:cs typeface="Times New Roman" pitchFamily="18" charset="0"/>
              </a:rPr>
              <a:t>arises from the Kantian duty of respect for persons as rational agents</a:t>
            </a:r>
            <a:r>
              <a:rPr lang="en-US" dirty="0" smtClean="0">
                <a:latin typeface="Times New Roman" pitchFamily="18" charset="0"/>
                <a:cs typeface="Times New Roman" pitchFamily="18" charset="0"/>
              </a:rPr>
              <a:t>.</a:t>
            </a:r>
          </a:p>
          <a:p>
            <a:pPr algn="just" rtl="0"/>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This viewpoint emphasizes the status of persons as autonomous moral agents whose right to determine their destinies should always be respected. </a:t>
            </a:r>
            <a:endParaRPr lang="en-US" dirty="0" smtClean="0">
              <a:latin typeface="Times New Roman" pitchFamily="18" charset="0"/>
              <a:cs typeface="Times New Roman" pitchFamily="18" charset="0"/>
            </a:endParaRPr>
          </a:p>
          <a:p>
            <a:pPr algn="just" rtl="0"/>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presumes that individuals are always capable of making independent choices for themselves. </a:t>
            </a:r>
            <a:endParaRPr lang="en-US" dirty="0" smtClean="0">
              <a:latin typeface="Times New Roman" pitchFamily="18" charset="0"/>
              <a:cs typeface="Times New Roman" pitchFamily="18" charset="0"/>
            </a:endParaRPr>
          </a:p>
          <a:p>
            <a:pPr algn="just" rtl="0"/>
            <a:r>
              <a:rPr lang="en-US" dirty="0" smtClean="0">
                <a:latin typeface="Times New Roman" pitchFamily="18" charset="0"/>
                <a:cs typeface="Times New Roman" pitchFamily="18" charset="0"/>
              </a:rPr>
              <a:t>Health </a:t>
            </a:r>
            <a:r>
              <a:rPr lang="en-US" dirty="0">
                <a:latin typeface="Times New Roman" pitchFamily="18" charset="0"/>
                <a:cs typeface="Times New Roman" pitchFamily="18" charset="0"/>
              </a:rPr>
              <a:t>care workers know this is not always the case. </a:t>
            </a:r>
            <a:endParaRPr lang="en-US" dirty="0" smtClean="0">
              <a:latin typeface="Times New Roman" pitchFamily="18" charset="0"/>
              <a:cs typeface="Times New Roman" pitchFamily="18" charset="0"/>
            </a:endParaRPr>
          </a:p>
          <a:p>
            <a:pPr algn="just" rtl="0"/>
            <a:r>
              <a:rPr lang="en-US" dirty="0" smtClean="0">
                <a:latin typeface="Times New Roman" pitchFamily="18" charset="0"/>
                <a:cs typeface="Times New Roman" pitchFamily="18" charset="0"/>
              </a:rPr>
              <a:t>Children</a:t>
            </a:r>
            <a:r>
              <a:rPr lang="en-US" dirty="0">
                <a:latin typeface="Times New Roman" pitchFamily="18" charset="0"/>
                <a:cs typeface="Times New Roman" pitchFamily="18" charset="0"/>
              </a:rPr>
              <a:t>, comatose individuals, and the seriously mentally ill are examples of clients who are incapable of making informed choices</a:t>
            </a:r>
            <a:r>
              <a:rPr lang="en-US" dirty="0" smtClean="0">
                <a:latin typeface="Times New Roman" pitchFamily="18" charset="0"/>
                <a:cs typeface="Times New Roman" pitchFamily="18" charset="0"/>
              </a:rPr>
              <a:t>.</a:t>
            </a:r>
          </a:p>
          <a:p>
            <a:pPr algn="just" rtl="0"/>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 these instances, a representative of the individual is usually asked to intervene and give consent</a:t>
            </a:r>
            <a:r>
              <a:rPr lang="en-US" dirty="0" smtClean="0">
                <a:latin typeface="Times New Roman" pitchFamily="18" charset="0"/>
                <a:cs typeface="Times New Roman" pitchFamily="18" charset="0"/>
              </a:rPr>
              <a:t>.</a:t>
            </a:r>
          </a:p>
          <a:p>
            <a:pPr algn="just" rtl="0"/>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However, health care workers must ensure that respect for an individual’s autonomy is not disregarded in favor of what another person may view as best for the client.</a:t>
            </a:r>
          </a:p>
          <a:p>
            <a:pPr algn="just" rtl="0"/>
            <a:endParaRPr lang="ar-IQ"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0D99E772-FEED-4507-9997-1D9EDD4B99C7}"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16</a:t>
            </a:fld>
            <a:endParaRPr lang="ar-IQ"/>
          </a:p>
        </p:txBody>
      </p:sp>
    </p:spTree>
    <p:extLst>
      <p:ext uri="{BB962C8B-B14F-4D97-AF65-F5344CB8AC3E}">
        <p14:creationId xmlns:p14="http://schemas.microsoft.com/office/powerpoint/2010/main" val="233404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5842992" cy="490066"/>
          </a:xfrm>
        </p:spPr>
        <p:txBody>
          <a:bodyPr>
            <a:normAutofit fontScale="90000"/>
          </a:bodyPr>
          <a:lstStyle/>
          <a:p>
            <a:pPr algn="l"/>
            <a:r>
              <a:rPr lang="en-US" b="1" dirty="0" smtClean="0"/>
              <a:t/>
            </a:r>
            <a:br>
              <a:rPr lang="en-US" b="1" dirty="0" smtClean="0"/>
            </a:br>
            <a:r>
              <a:rPr lang="en-US" b="1" dirty="0" smtClean="0"/>
              <a:t>Beneficence</a:t>
            </a:r>
            <a:br>
              <a:rPr lang="en-US" b="1" dirty="0" smtClean="0"/>
            </a:br>
            <a:endParaRPr lang="ar-IQ" dirty="0"/>
          </a:p>
        </p:txBody>
      </p:sp>
      <p:sp>
        <p:nvSpPr>
          <p:cNvPr id="3" name="Content Placeholder 2"/>
          <p:cNvSpPr>
            <a:spLocks noGrp="1"/>
          </p:cNvSpPr>
          <p:nvPr>
            <p:ph idx="1"/>
          </p:nvPr>
        </p:nvSpPr>
        <p:spPr>
          <a:xfrm>
            <a:off x="457200" y="836712"/>
            <a:ext cx="8363272" cy="5073427"/>
          </a:xfrm>
        </p:spPr>
        <p:txBody>
          <a:bodyPr>
            <a:noAutofit/>
          </a:bodyPr>
          <a:lstStyle/>
          <a:p>
            <a:pPr algn="just" rtl="0"/>
            <a:r>
              <a:rPr lang="en-US" sz="2400" b="1" dirty="0" smtClean="0">
                <a:latin typeface="Times New Roman" pitchFamily="18" charset="0"/>
                <a:cs typeface="Times New Roman" pitchFamily="18" charset="0"/>
              </a:rPr>
              <a:t>Beneficence </a:t>
            </a:r>
            <a:r>
              <a:rPr lang="en-US" sz="2400" dirty="0">
                <a:latin typeface="Times New Roman" pitchFamily="18" charset="0"/>
                <a:cs typeface="Times New Roman" pitchFamily="18" charset="0"/>
              </a:rPr>
              <a:t>refers to one’s duty to benefit or </a:t>
            </a:r>
            <a:r>
              <a:rPr lang="en-US" sz="2400" dirty="0" smtClean="0">
                <a:latin typeface="Times New Roman" pitchFamily="18" charset="0"/>
                <a:cs typeface="Times New Roman" pitchFamily="18" charset="0"/>
              </a:rPr>
              <a:t>promote the </a:t>
            </a:r>
            <a:r>
              <a:rPr lang="en-US" sz="2400" dirty="0">
                <a:latin typeface="Times New Roman" pitchFamily="18" charset="0"/>
                <a:cs typeface="Times New Roman" pitchFamily="18" charset="0"/>
              </a:rPr>
              <a:t>good of others. </a:t>
            </a:r>
            <a:endParaRPr lang="en-US" sz="2400" dirty="0" smtClean="0">
              <a:latin typeface="Times New Roman" pitchFamily="18" charset="0"/>
              <a:cs typeface="Times New Roman" pitchFamily="18" charset="0"/>
            </a:endParaRPr>
          </a:p>
          <a:p>
            <a:pPr algn="just" rtl="0"/>
            <a:r>
              <a:rPr lang="en-US" sz="2400" dirty="0" smtClean="0">
                <a:latin typeface="Times New Roman" pitchFamily="18" charset="0"/>
                <a:cs typeface="Times New Roman" pitchFamily="18" charset="0"/>
              </a:rPr>
              <a:t>Health </a:t>
            </a:r>
            <a:r>
              <a:rPr lang="en-US" sz="2400" dirty="0">
                <a:latin typeface="Times New Roman" pitchFamily="18" charset="0"/>
                <a:cs typeface="Times New Roman" pitchFamily="18" charset="0"/>
              </a:rPr>
              <a:t>care workers who act </a:t>
            </a:r>
            <a:r>
              <a:rPr lang="en-US" sz="2400" dirty="0" smtClean="0">
                <a:latin typeface="Times New Roman" pitchFamily="18" charset="0"/>
                <a:cs typeface="Times New Roman" pitchFamily="18" charset="0"/>
              </a:rPr>
              <a:t>in their </a:t>
            </a:r>
            <a:r>
              <a:rPr lang="en-US" sz="2400" dirty="0">
                <a:latin typeface="Times New Roman" pitchFamily="18" charset="0"/>
                <a:cs typeface="Times New Roman" pitchFamily="18" charset="0"/>
              </a:rPr>
              <a:t>clients’ interests are beneficent, provided their </a:t>
            </a:r>
            <a:r>
              <a:rPr lang="en-US" sz="2400" dirty="0" smtClean="0">
                <a:latin typeface="Times New Roman" pitchFamily="18" charset="0"/>
                <a:cs typeface="Times New Roman" pitchFamily="18" charset="0"/>
              </a:rPr>
              <a:t>actions really </a:t>
            </a:r>
            <a:r>
              <a:rPr lang="en-US" sz="2400" dirty="0">
                <a:latin typeface="Times New Roman" pitchFamily="18" charset="0"/>
                <a:cs typeface="Times New Roman" pitchFamily="18" charset="0"/>
              </a:rPr>
              <a:t>do serve the client’s best interest. </a:t>
            </a:r>
            <a:endParaRPr lang="en-US" sz="2400" dirty="0" smtClean="0">
              <a:latin typeface="Times New Roman" pitchFamily="18" charset="0"/>
              <a:cs typeface="Times New Roman" pitchFamily="18" charset="0"/>
            </a:endParaRPr>
          </a:p>
          <a:p>
            <a:pPr algn="just" rtl="0"/>
            <a:r>
              <a:rPr lang="en-US" sz="2400" dirty="0" smtClean="0">
                <a:latin typeface="Times New Roman" pitchFamily="18" charset="0"/>
                <a:cs typeface="Times New Roman" pitchFamily="18" charset="0"/>
              </a:rPr>
              <a:t>In fact, some </a:t>
            </a:r>
            <a:r>
              <a:rPr lang="en-US" sz="2400" dirty="0">
                <a:latin typeface="Times New Roman" pitchFamily="18" charset="0"/>
                <a:cs typeface="Times New Roman" pitchFamily="18" charset="0"/>
              </a:rPr>
              <a:t>duties do seem to take preference over other </a:t>
            </a:r>
            <a:r>
              <a:rPr lang="en-US" sz="2400" dirty="0" smtClean="0">
                <a:latin typeface="Times New Roman" pitchFamily="18" charset="0"/>
                <a:cs typeface="Times New Roman" pitchFamily="18" charset="0"/>
              </a:rPr>
              <a:t>duties. </a:t>
            </a:r>
          </a:p>
          <a:p>
            <a:pPr algn="just" rtl="0"/>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example, the duty to respect the autonomy </a:t>
            </a:r>
            <a:r>
              <a:rPr lang="en-US" sz="2400" dirty="0" smtClean="0">
                <a:latin typeface="Times New Roman" pitchFamily="18" charset="0"/>
                <a:cs typeface="Times New Roman" pitchFamily="18" charset="0"/>
              </a:rPr>
              <a:t>of an </a:t>
            </a:r>
            <a:r>
              <a:rPr lang="en-US" sz="2400" dirty="0">
                <a:latin typeface="Times New Roman" pitchFamily="18" charset="0"/>
                <a:cs typeface="Times New Roman" pitchFamily="18" charset="0"/>
              </a:rPr>
              <a:t>individual may be overridden when that </a:t>
            </a:r>
            <a:r>
              <a:rPr lang="en-US" sz="2400" dirty="0" smtClean="0">
                <a:latin typeface="Times New Roman" pitchFamily="18" charset="0"/>
                <a:cs typeface="Times New Roman" pitchFamily="18" charset="0"/>
              </a:rPr>
              <a:t>individual has </a:t>
            </a:r>
            <a:r>
              <a:rPr lang="en-US" sz="2400" dirty="0">
                <a:latin typeface="Times New Roman" pitchFamily="18" charset="0"/>
                <a:cs typeface="Times New Roman" pitchFamily="18" charset="0"/>
              </a:rPr>
              <a:t>been deemed harmful to self or others. </a:t>
            </a:r>
            <a:endParaRPr lang="en-US" sz="2400" dirty="0" smtClean="0">
              <a:latin typeface="Times New Roman" pitchFamily="18" charset="0"/>
              <a:cs typeface="Times New Roman" pitchFamily="18" charset="0"/>
            </a:endParaRPr>
          </a:p>
          <a:p>
            <a:pPr algn="just" rtl="0"/>
            <a:r>
              <a:rPr lang="en-US" sz="2400" dirty="0" smtClean="0">
                <a:latin typeface="Times New Roman" pitchFamily="18" charset="0"/>
                <a:cs typeface="Times New Roman" pitchFamily="18" charset="0"/>
              </a:rPr>
              <a:t>Aiken (2004</a:t>
            </a:r>
            <a:r>
              <a:rPr lang="en-US" sz="2400" dirty="0">
                <a:latin typeface="Times New Roman" pitchFamily="18" charset="0"/>
                <a:cs typeface="Times New Roman" pitchFamily="18" charset="0"/>
              </a:rPr>
              <a:t>) states, “The difficulty that sometimes arises </a:t>
            </a:r>
            <a:r>
              <a:rPr lang="en-US" sz="2400" dirty="0" smtClean="0">
                <a:latin typeface="Times New Roman" pitchFamily="18" charset="0"/>
                <a:cs typeface="Times New Roman" pitchFamily="18" charset="0"/>
              </a:rPr>
              <a:t>in implementing </a:t>
            </a:r>
            <a:r>
              <a:rPr lang="en-US" sz="2400" dirty="0">
                <a:latin typeface="Times New Roman" pitchFamily="18" charset="0"/>
                <a:cs typeface="Times New Roman" pitchFamily="18" charset="0"/>
              </a:rPr>
              <a:t>the principle of beneficence lies in </a:t>
            </a:r>
            <a:r>
              <a:rPr lang="en-US" sz="2400" dirty="0" smtClean="0">
                <a:latin typeface="Times New Roman" pitchFamily="18" charset="0"/>
                <a:cs typeface="Times New Roman" pitchFamily="18" charset="0"/>
              </a:rPr>
              <a:t>determining what </a:t>
            </a:r>
            <a:r>
              <a:rPr lang="en-US" sz="2400" dirty="0">
                <a:latin typeface="Times New Roman" pitchFamily="18" charset="0"/>
                <a:cs typeface="Times New Roman" pitchFamily="18" charset="0"/>
              </a:rPr>
              <a:t>exactly is good for another and who </a:t>
            </a:r>
            <a:r>
              <a:rPr lang="en-US" sz="2400" dirty="0" smtClean="0">
                <a:latin typeface="Times New Roman" pitchFamily="18" charset="0"/>
                <a:cs typeface="Times New Roman" pitchFamily="18" charset="0"/>
              </a:rPr>
              <a:t>can best </a:t>
            </a:r>
            <a:r>
              <a:rPr lang="en-US" sz="2400" dirty="0">
                <a:latin typeface="Times New Roman" pitchFamily="18" charset="0"/>
                <a:cs typeface="Times New Roman" pitchFamily="18" charset="0"/>
              </a:rPr>
              <a:t>make the decision about this good.”</a:t>
            </a: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A10C3B6-9E83-485E-8D69-1DAF0551E4FB}"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17</a:t>
            </a:fld>
            <a:endParaRPr lang="ar-IQ"/>
          </a:p>
        </p:txBody>
      </p:sp>
    </p:spTree>
    <p:extLst>
      <p:ext uri="{BB962C8B-B14F-4D97-AF65-F5344CB8AC3E}">
        <p14:creationId xmlns:p14="http://schemas.microsoft.com/office/powerpoint/2010/main" val="374063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Beneficence cont.</a:t>
            </a:r>
            <a:br>
              <a:rPr lang="en-US" b="1" dirty="0" smtClean="0"/>
            </a:br>
            <a:endParaRPr lang="ar-IQ" dirty="0"/>
          </a:p>
        </p:txBody>
      </p:sp>
      <p:sp>
        <p:nvSpPr>
          <p:cNvPr id="3" name="Content Placeholder 2"/>
          <p:cNvSpPr>
            <a:spLocks noGrp="1"/>
          </p:cNvSpPr>
          <p:nvPr>
            <p:ph idx="1"/>
          </p:nvPr>
        </p:nvSpPr>
        <p:spPr>
          <a:xfrm>
            <a:off x="457200" y="980728"/>
            <a:ext cx="8507288" cy="5400600"/>
          </a:xfrm>
        </p:spPr>
        <p:txBody>
          <a:bodyPr>
            <a:normAutofit fontScale="70000" lnSpcReduction="20000"/>
          </a:bodyPr>
          <a:lstStyle/>
          <a:p>
            <a:pPr algn="just" rtl="0"/>
            <a:r>
              <a:rPr lang="en-US" dirty="0" err="1"/>
              <a:t>Peplau</a:t>
            </a:r>
            <a:r>
              <a:rPr lang="en-US" dirty="0"/>
              <a:t> (1991) recognized </a:t>
            </a:r>
            <a:r>
              <a:rPr lang="en-US" b="1" dirty="0">
                <a:solidFill>
                  <a:srgbClr val="FF0000"/>
                </a:solidFill>
              </a:rPr>
              <a:t>client advocacy </a:t>
            </a:r>
            <a:r>
              <a:rPr lang="en-US" dirty="0"/>
              <a:t>as </a:t>
            </a:r>
            <a:r>
              <a:rPr lang="en-US" dirty="0" smtClean="0"/>
              <a:t>an essential </a:t>
            </a:r>
            <a:r>
              <a:rPr lang="en-US" dirty="0"/>
              <a:t>role for the psychiatric nurse</a:t>
            </a:r>
            <a:r>
              <a:rPr lang="en-US" dirty="0" smtClean="0"/>
              <a:t>.</a:t>
            </a:r>
          </a:p>
          <a:p>
            <a:pPr algn="just" rtl="0"/>
            <a:r>
              <a:rPr lang="en-US" b="1" dirty="0" smtClean="0">
                <a:solidFill>
                  <a:srgbClr val="0070C0"/>
                </a:solidFill>
              </a:rPr>
              <a:t> </a:t>
            </a:r>
            <a:r>
              <a:rPr lang="en-US" b="1" dirty="0">
                <a:solidFill>
                  <a:srgbClr val="0070C0"/>
                </a:solidFill>
              </a:rPr>
              <a:t>The term </a:t>
            </a:r>
            <a:r>
              <a:rPr lang="en-US" b="1" i="1" dirty="0" smtClean="0"/>
              <a:t>advocacy</a:t>
            </a:r>
            <a:r>
              <a:rPr lang="en-US" b="1" i="1" dirty="0" smtClean="0">
                <a:solidFill>
                  <a:srgbClr val="0070C0"/>
                </a:solidFill>
              </a:rPr>
              <a:t> </a:t>
            </a:r>
            <a:r>
              <a:rPr lang="en-US" b="1" dirty="0" smtClean="0">
                <a:solidFill>
                  <a:srgbClr val="0070C0"/>
                </a:solidFill>
              </a:rPr>
              <a:t>means </a:t>
            </a:r>
            <a:r>
              <a:rPr lang="en-US" b="1" dirty="0">
                <a:solidFill>
                  <a:srgbClr val="0070C0"/>
                </a:solidFill>
              </a:rPr>
              <a:t>acting in another’s behalf—being a </a:t>
            </a:r>
            <a:r>
              <a:rPr lang="en-US" b="1" dirty="0" smtClean="0">
                <a:solidFill>
                  <a:srgbClr val="0070C0"/>
                </a:solidFill>
              </a:rPr>
              <a:t>supporter or </a:t>
            </a:r>
            <a:r>
              <a:rPr lang="en-US" b="1" dirty="0">
                <a:solidFill>
                  <a:srgbClr val="0070C0"/>
                </a:solidFill>
              </a:rPr>
              <a:t>defender</a:t>
            </a:r>
            <a:r>
              <a:rPr lang="en-US" b="1" dirty="0" smtClean="0">
                <a:solidFill>
                  <a:srgbClr val="0070C0"/>
                </a:solidFill>
              </a:rPr>
              <a:t>.</a:t>
            </a:r>
          </a:p>
          <a:p>
            <a:pPr algn="just" rtl="0"/>
            <a:r>
              <a:rPr lang="en-US" dirty="0" smtClean="0"/>
              <a:t> </a:t>
            </a:r>
            <a:r>
              <a:rPr lang="en-US" dirty="0"/>
              <a:t>Being a client advocate in psychiatric </a:t>
            </a:r>
            <a:r>
              <a:rPr lang="en-US" dirty="0" smtClean="0"/>
              <a:t>nursing means </a:t>
            </a:r>
            <a:r>
              <a:rPr lang="en-US" dirty="0"/>
              <a:t>helping the client fulfill needs that, </a:t>
            </a:r>
            <a:r>
              <a:rPr lang="en-US" dirty="0" smtClean="0"/>
              <a:t>without assistance </a:t>
            </a:r>
            <a:r>
              <a:rPr lang="en-US" dirty="0"/>
              <a:t>and because of illness, may go </a:t>
            </a:r>
            <a:r>
              <a:rPr lang="en-US" dirty="0" smtClean="0"/>
              <a:t>unfulfilled. </a:t>
            </a:r>
          </a:p>
          <a:p>
            <a:pPr algn="just" rtl="0"/>
            <a:r>
              <a:rPr lang="en-US" dirty="0" smtClean="0"/>
              <a:t>Individuals </a:t>
            </a:r>
            <a:r>
              <a:rPr lang="en-US" dirty="0"/>
              <a:t>with mental illness are not always able </a:t>
            </a:r>
            <a:r>
              <a:rPr lang="en-US" dirty="0" smtClean="0"/>
              <a:t>to speak </a:t>
            </a:r>
            <a:r>
              <a:rPr lang="en-US" dirty="0"/>
              <a:t>for themselves. </a:t>
            </a:r>
            <a:endParaRPr lang="en-US" dirty="0" smtClean="0"/>
          </a:p>
          <a:p>
            <a:pPr algn="just" rtl="0"/>
            <a:r>
              <a:rPr lang="en-US" dirty="0" smtClean="0"/>
              <a:t>Nurses </a:t>
            </a:r>
            <a:r>
              <a:rPr lang="en-US" dirty="0"/>
              <a:t>serve as advocates to </a:t>
            </a:r>
            <a:r>
              <a:rPr lang="en-US" dirty="0" smtClean="0"/>
              <a:t>protect the </a:t>
            </a:r>
            <a:r>
              <a:rPr lang="en-US" dirty="0"/>
              <a:t>client’s rights and interests</a:t>
            </a:r>
            <a:r>
              <a:rPr lang="en-US" dirty="0" smtClean="0"/>
              <a:t>.</a:t>
            </a:r>
          </a:p>
          <a:p>
            <a:pPr algn="just" rtl="0"/>
            <a:r>
              <a:rPr lang="en-US" dirty="0" smtClean="0"/>
              <a:t> </a:t>
            </a:r>
            <a:r>
              <a:rPr lang="en-US" dirty="0"/>
              <a:t>Strategies </a:t>
            </a:r>
            <a:r>
              <a:rPr lang="en-US" dirty="0" smtClean="0"/>
              <a:t>include educating </a:t>
            </a:r>
            <a:r>
              <a:rPr lang="en-US" dirty="0"/>
              <a:t>clients and their families about their </a:t>
            </a:r>
            <a:r>
              <a:rPr lang="en-US" dirty="0" smtClean="0">
                <a:solidFill>
                  <a:srgbClr val="00B050"/>
                </a:solidFill>
              </a:rPr>
              <a:t>legal rights</a:t>
            </a:r>
            <a:r>
              <a:rPr lang="en-US" dirty="0">
                <a:solidFill>
                  <a:srgbClr val="00B050"/>
                </a:solidFill>
              </a:rPr>
              <a:t>, ensuring that clients have sufficient </a:t>
            </a:r>
            <a:r>
              <a:rPr lang="en-US" dirty="0" smtClean="0">
                <a:solidFill>
                  <a:srgbClr val="00B050"/>
                </a:solidFill>
              </a:rPr>
              <a:t>information to </a:t>
            </a:r>
            <a:r>
              <a:rPr lang="en-US" dirty="0">
                <a:solidFill>
                  <a:srgbClr val="00B050"/>
                </a:solidFill>
              </a:rPr>
              <a:t>make informed decisions or to give informed </a:t>
            </a:r>
            <a:r>
              <a:rPr lang="en-US" dirty="0" smtClean="0">
                <a:solidFill>
                  <a:srgbClr val="00B050"/>
                </a:solidFill>
              </a:rPr>
              <a:t>consent, and </a:t>
            </a:r>
            <a:r>
              <a:rPr lang="en-US" dirty="0">
                <a:solidFill>
                  <a:srgbClr val="00B050"/>
                </a:solidFill>
              </a:rPr>
              <a:t>assisting clients to consider alternatives </a:t>
            </a:r>
            <a:r>
              <a:rPr lang="en-US" dirty="0" smtClean="0">
                <a:solidFill>
                  <a:srgbClr val="00B050"/>
                </a:solidFill>
              </a:rPr>
              <a:t>and supporting </a:t>
            </a:r>
            <a:r>
              <a:rPr lang="en-US" dirty="0">
                <a:solidFill>
                  <a:srgbClr val="00B050"/>
                </a:solidFill>
              </a:rPr>
              <a:t>them in the decisions they make. </a:t>
            </a:r>
            <a:endParaRPr lang="en-US" dirty="0" smtClean="0">
              <a:solidFill>
                <a:srgbClr val="00B050"/>
              </a:solidFill>
            </a:endParaRPr>
          </a:p>
          <a:p>
            <a:pPr algn="just" rtl="0"/>
            <a:r>
              <a:rPr lang="en-US" dirty="0" smtClean="0"/>
              <a:t>In addition, nurses </a:t>
            </a:r>
            <a:r>
              <a:rPr lang="en-US" dirty="0"/>
              <a:t>may act as advocates by speaking on </a:t>
            </a:r>
            <a:r>
              <a:rPr lang="en-US" dirty="0" smtClean="0"/>
              <a:t>behalf of </a:t>
            </a:r>
            <a:r>
              <a:rPr lang="en-US" dirty="0"/>
              <a:t>individuals with mental illness to secure </a:t>
            </a:r>
            <a:r>
              <a:rPr lang="en-US" dirty="0" smtClean="0"/>
              <a:t>essential mental </a:t>
            </a:r>
            <a:r>
              <a:rPr lang="en-US" dirty="0"/>
              <a:t>health services.</a:t>
            </a:r>
            <a:endParaRPr lang="ar-IQ" dirty="0"/>
          </a:p>
        </p:txBody>
      </p:sp>
      <p:sp>
        <p:nvSpPr>
          <p:cNvPr id="4" name="Date Placeholder 3"/>
          <p:cNvSpPr>
            <a:spLocks noGrp="1"/>
          </p:cNvSpPr>
          <p:nvPr>
            <p:ph type="dt" sz="half" idx="10"/>
          </p:nvPr>
        </p:nvSpPr>
        <p:spPr/>
        <p:txBody>
          <a:bodyPr/>
          <a:lstStyle/>
          <a:p>
            <a:fld id="{856440B5-A2CB-4D94-916F-BCDC3350DC0F}"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18</a:t>
            </a:fld>
            <a:endParaRPr lang="ar-IQ"/>
          </a:p>
        </p:txBody>
      </p:sp>
    </p:spTree>
    <p:extLst>
      <p:ext uri="{BB962C8B-B14F-4D97-AF65-F5344CB8AC3E}">
        <p14:creationId xmlns:p14="http://schemas.microsoft.com/office/powerpoint/2010/main" val="252332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4618856" cy="634082"/>
          </a:xfrm>
        </p:spPr>
        <p:txBody>
          <a:bodyPr>
            <a:normAutofit fontScale="90000"/>
          </a:bodyPr>
          <a:lstStyle/>
          <a:p>
            <a:pPr algn="l" rtl="0"/>
            <a:r>
              <a:rPr lang="en-US" b="1" dirty="0" smtClean="0"/>
              <a:t/>
            </a:r>
            <a:br>
              <a:rPr lang="en-US" b="1" dirty="0" smtClean="0"/>
            </a:br>
            <a:r>
              <a:rPr lang="en-US" b="1" dirty="0" smtClean="0"/>
              <a:t>Non-maleficence</a:t>
            </a:r>
            <a:br>
              <a:rPr lang="en-US" b="1" dirty="0" smtClean="0"/>
            </a:br>
            <a:endParaRPr lang="ar-IQ" dirty="0"/>
          </a:p>
        </p:txBody>
      </p:sp>
      <p:sp>
        <p:nvSpPr>
          <p:cNvPr id="3" name="Content Placeholder 2"/>
          <p:cNvSpPr>
            <a:spLocks noGrp="1"/>
          </p:cNvSpPr>
          <p:nvPr>
            <p:ph idx="1"/>
          </p:nvPr>
        </p:nvSpPr>
        <p:spPr>
          <a:xfrm>
            <a:off x="179512" y="764704"/>
            <a:ext cx="8712968" cy="5472608"/>
          </a:xfrm>
        </p:spPr>
        <p:txBody>
          <a:bodyPr>
            <a:noAutofit/>
          </a:bodyPr>
          <a:lstStyle/>
          <a:p>
            <a:pPr algn="just" rtl="0"/>
            <a:r>
              <a:rPr lang="en-US" sz="2400" b="1" dirty="0" err="1" smtClean="0">
                <a:latin typeface="Times New Roman" pitchFamily="18" charset="0"/>
                <a:cs typeface="Times New Roman" pitchFamily="18" charset="0"/>
              </a:rPr>
              <a:t>Nonmaleficence</a:t>
            </a:r>
            <a:r>
              <a:rPr lang="en-US" sz="2400" b="1"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the requirement that health </a:t>
            </a:r>
            <a:r>
              <a:rPr lang="en-US" sz="2400" dirty="0" smtClean="0">
                <a:latin typeface="Times New Roman" pitchFamily="18" charset="0"/>
                <a:cs typeface="Times New Roman" pitchFamily="18" charset="0"/>
              </a:rPr>
              <a:t>care providers </a:t>
            </a:r>
            <a:r>
              <a:rPr lang="en-US" sz="2400" b="1" dirty="0">
                <a:solidFill>
                  <a:srgbClr val="FF0000"/>
                </a:solidFill>
                <a:latin typeface="Times New Roman" pitchFamily="18" charset="0"/>
                <a:cs typeface="Times New Roman" pitchFamily="18" charset="0"/>
              </a:rPr>
              <a:t>do no harm </a:t>
            </a:r>
            <a:r>
              <a:rPr lang="en-US" sz="2400" dirty="0">
                <a:latin typeface="Times New Roman" pitchFamily="18" charset="0"/>
                <a:cs typeface="Times New Roman" pitchFamily="18" charset="0"/>
              </a:rPr>
              <a:t>to their clients, either </a:t>
            </a:r>
            <a:r>
              <a:rPr lang="en-US" sz="2400" dirty="0" smtClean="0">
                <a:latin typeface="Times New Roman" pitchFamily="18" charset="0"/>
                <a:cs typeface="Times New Roman" pitchFamily="18" charset="0"/>
              </a:rPr>
              <a:t>intentionally or </a:t>
            </a:r>
            <a:r>
              <a:rPr lang="en-US" sz="2400" dirty="0">
                <a:latin typeface="Times New Roman" pitchFamily="18" charset="0"/>
                <a:cs typeface="Times New Roman" pitchFamily="18" charset="0"/>
              </a:rPr>
              <a:t>unintentionally (Aiken, 2004</a:t>
            </a:r>
            <a:r>
              <a:rPr lang="en-US" sz="2400" dirty="0" smtClean="0">
                <a:latin typeface="Times New Roman" pitchFamily="18" charset="0"/>
                <a:cs typeface="Times New Roman" pitchFamily="18" charset="0"/>
              </a:rPr>
              <a:t>).</a:t>
            </a:r>
          </a:p>
          <a:p>
            <a:pPr algn="just" rtl="0"/>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Some </a:t>
            </a:r>
            <a:r>
              <a:rPr lang="en-US" sz="2400" dirty="0" smtClean="0">
                <a:latin typeface="Times New Roman" pitchFamily="18" charset="0"/>
                <a:cs typeface="Times New Roman" pitchFamily="18" charset="0"/>
              </a:rPr>
              <a:t>philosophers suggest </a:t>
            </a:r>
            <a:r>
              <a:rPr lang="en-US" sz="2400" dirty="0">
                <a:latin typeface="Times New Roman" pitchFamily="18" charset="0"/>
                <a:cs typeface="Times New Roman" pitchFamily="18" charset="0"/>
              </a:rPr>
              <a:t>that this principle is more important </a:t>
            </a:r>
            <a:r>
              <a:rPr lang="en-US" sz="2400" dirty="0" smtClean="0">
                <a:latin typeface="Times New Roman" pitchFamily="18" charset="0"/>
                <a:cs typeface="Times New Roman" pitchFamily="18" charset="0"/>
              </a:rPr>
              <a:t>than beneficence</a:t>
            </a:r>
            <a:r>
              <a:rPr lang="en-US" sz="2400" dirty="0">
                <a:latin typeface="Times New Roman" pitchFamily="18" charset="0"/>
                <a:cs typeface="Times New Roman" pitchFamily="18" charset="0"/>
              </a:rPr>
              <a:t>; that is, they support the notion that it </a:t>
            </a:r>
            <a:r>
              <a:rPr lang="en-US" sz="2400" dirty="0" smtClean="0">
                <a:latin typeface="Times New Roman" pitchFamily="18" charset="0"/>
                <a:cs typeface="Times New Roman" pitchFamily="18" charset="0"/>
              </a:rPr>
              <a:t>is more </a:t>
            </a:r>
            <a:r>
              <a:rPr lang="en-US" sz="2400" dirty="0">
                <a:latin typeface="Times New Roman" pitchFamily="18" charset="0"/>
                <a:cs typeface="Times New Roman" pitchFamily="18" charset="0"/>
              </a:rPr>
              <a:t>important to avoid doing harm than it is to </a:t>
            </a:r>
            <a:r>
              <a:rPr lang="en-US" sz="2400" dirty="0" smtClean="0">
                <a:latin typeface="Times New Roman" pitchFamily="18" charset="0"/>
                <a:cs typeface="Times New Roman" pitchFamily="18" charset="0"/>
              </a:rPr>
              <a:t>do good.</a:t>
            </a:r>
          </a:p>
          <a:p>
            <a:pPr algn="just" rtl="0"/>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any event, ethical dilemmas often arise </a:t>
            </a:r>
            <a:r>
              <a:rPr lang="en-US" sz="2400" dirty="0" smtClean="0">
                <a:latin typeface="Times New Roman" pitchFamily="18" charset="0"/>
                <a:cs typeface="Times New Roman" pitchFamily="18" charset="0"/>
              </a:rPr>
              <a:t>when a </a:t>
            </a:r>
            <a:r>
              <a:rPr lang="en-US" sz="2400" dirty="0">
                <a:latin typeface="Times New Roman" pitchFamily="18" charset="0"/>
                <a:cs typeface="Times New Roman" pitchFamily="18" charset="0"/>
              </a:rPr>
              <a:t>conflict exists between an individual’s rights (the </a:t>
            </a:r>
            <a:r>
              <a:rPr lang="en-US" sz="2400" dirty="0" smtClean="0">
                <a:latin typeface="Times New Roman" pitchFamily="18" charset="0"/>
                <a:cs typeface="Times New Roman" pitchFamily="18" charset="0"/>
              </a:rPr>
              <a:t>duty to </a:t>
            </a:r>
            <a:r>
              <a:rPr lang="en-US" sz="2400" dirty="0">
                <a:latin typeface="Times New Roman" pitchFamily="18" charset="0"/>
                <a:cs typeface="Times New Roman" pitchFamily="18" charset="0"/>
              </a:rPr>
              <a:t>promote good) and what is thought to best </a:t>
            </a:r>
            <a:r>
              <a:rPr lang="en-US" sz="2400" dirty="0" smtClean="0">
                <a:latin typeface="Times New Roman" pitchFamily="18" charset="0"/>
                <a:cs typeface="Times New Roman" pitchFamily="18" charset="0"/>
              </a:rPr>
              <a:t>represent the </a:t>
            </a:r>
            <a:r>
              <a:rPr lang="en-US" sz="2400" dirty="0">
                <a:latin typeface="Times New Roman" pitchFamily="18" charset="0"/>
                <a:cs typeface="Times New Roman" pitchFamily="18" charset="0"/>
              </a:rPr>
              <a:t>welfare of the individual (the duty to do </a:t>
            </a:r>
            <a:r>
              <a:rPr lang="en-US" sz="2400" dirty="0" smtClean="0">
                <a:latin typeface="Times New Roman" pitchFamily="18" charset="0"/>
                <a:cs typeface="Times New Roman" pitchFamily="18" charset="0"/>
              </a:rPr>
              <a:t>no harm</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rtl="0"/>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An </a:t>
            </a:r>
            <a:r>
              <a:rPr lang="en-US" sz="2400" dirty="0">
                <a:latin typeface="Times New Roman" pitchFamily="18" charset="0"/>
                <a:cs typeface="Times New Roman" pitchFamily="18" charset="0"/>
              </a:rPr>
              <a:t>example of this conflict might occur </a:t>
            </a:r>
            <a:r>
              <a:rPr lang="en-US" sz="2400" dirty="0" smtClean="0">
                <a:latin typeface="Times New Roman" pitchFamily="18" charset="0"/>
                <a:cs typeface="Times New Roman" pitchFamily="18" charset="0"/>
              </a:rPr>
              <a:t>when </a:t>
            </a:r>
            <a:r>
              <a:rPr lang="en-US" sz="2400" b="1" dirty="0" smtClean="0">
                <a:solidFill>
                  <a:srgbClr val="FF0000"/>
                </a:solidFill>
                <a:latin typeface="Times New Roman" pitchFamily="18" charset="0"/>
                <a:cs typeface="Times New Roman" pitchFamily="18" charset="0"/>
              </a:rPr>
              <a:t>administering </a:t>
            </a:r>
            <a:r>
              <a:rPr lang="en-US" sz="2400" b="1" dirty="0">
                <a:solidFill>
                  <a:srgbClr val="FF0000"/>
                </a:solidFill>
                <a:latin typeface="Times New Roman" pitchFamily="18" charset="0"/>
                <a:cs typeface="Times New Roman" pitchFamily="18" charset="0"/>
              </a:rPr>
              <a:t>chemotherapy </a:t>
            </a:r>
            <a:r>
              <a:rPr lang="en-US" sz="2400" dirty="0">
                <a:latin typeface="Times New Roman" pitchFamily="18" charset="0"/>
                <a:cs typeface="Times New Roman" pitchFamily="18" charset="0"/>
              </a:rPr>
              <a:t>to a cancer patient, </a:t>
            </a:r>
            <a:r>
              <a:rPr lang="en-US" sz="2400" dirty="0" smtClean="0">
                <a:latin typeface="Times New Roman" pitchFamily="18" charset="0"/>
                <a:cs typeface="Times New Roman" pitchFamily="18" charset="0"/>
              </a:rPr>
              <a:t>knowing it </a:t>
            </a:r>
            <a:r>
              <a:rPr lang="en-US" sz="2400" dirty="0">
                <a:latin typeface="Times New Roman" pitchFamily="18" charset="0"/>
                <a:cs typeface="Times New Roman" pitchFamily="18" charset="0"/>
              </a:rPr>
              <a:t>will prolong his or her life, but create “</a:t>
            </a:r>
            <a:r>
              <a:rPr lang="en-US" sz="2400" b="1" dirty="0">
                <a:solidFill>
                  <a:srgbClr val="FF0000"/>
                </a:solidFill>
                <a:latin typeface="Times New Roman" pitchFamily="18" charset="0"/>
                <a:cs typeface="Times New Roman" pitchFamily="18" charset="0"/>
              </a:rPr>
              <a:t>harm</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side effects) in the short term.</a:t>
            </a: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B9B7BD1A-E021-41E1-AF89-5785ADD2E7E5}"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19</a:t>
            </a:fld>
            <a:endParaRPr lang="ar-IQ"/>
          </a:p>
        </p:txBody>
      </p:sp>
    </p:spTree>
    <p:extLst>
      <p:ext uri="{BB962C8B-B14F-4D97-AF65-F5344CB8AC3E}">
        <p14:creationId xmlns:p14="http://schemas.microsoft.com/office/powerpoint/2010/main" val="2689463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C O R E C O N C E P T S</a:t>
            </a:r>
            <a:endParaRPr lang="ar-IQ" dirty="0"/>
          </a:p>
        </p:txBody>
      </p:sp>
      <p:sp>
        <p:nvSpPr>
          <p:cNvPr id="3" name="Content Placeholder 2"/>
          <p:cNvSpPr>
            <a:spLocks noGrp="1"/>
          </p:cNvSpPr>
          <p:nvPr>
            <p:ph idx="1"/>
          </p:nvPr>
        </p:nvSpPr>
        <p:spPr/>
        <p:txBody>
          <a:bodyPr/>
          <a:lstStyle/>
          <a:p>
            <a:pPr algn="l" rtl="0"/>
            <a:r>
              <a:rPr lang="en-US" dirty="0" smtClean="0"/>
              <a:t>Bioethics </a:t>
            </a:r>
            <a:endParaRPr lang="en-US" dirty="0"/>
          </a:p>
          <a:p>
            <a:pPr algn="l" rtl="0"/>
            <a:r>
              <a:rPr lang="en-US" dirty="0" smtClean="0"/>
              <a:t>Moral </a:t>
            </a:r>
            <a:r>
              <a:rPr lang="en-US" dirty="0"/>
              <a:t>behavior</a:t>
            </a:r>
          </a:p>
          <a:p>
            <a:pPr algn="l" rtl="0"/>
            <a:r>
              <a:rPr lang="en-US" dirty="0" smtClean="0"/>
              <a:t>Values</a:t>
            </a:r>
            <a:endParaRPr lang="en-US" dirty="0"/>
          </a:p>
          <a:p>
            <a:pPr algn="l" rtl="0"/>
            <a:r>
              <a:rPr lang="en-US" dirty="0" smtClean="0"/>
              <a:t>Values </a:t>
            </a:r>
            <a:r>
              <a:rPr lang="en-US" dirty="0"/>
              <a:t>clarification</a:t>
            </a:r>
          </a:p>
          <a:p>
            <a:pPr algn="l" rtl="0"/>
            <a:r>
              <a:rPr lang="en-US" dirty="0" smtClean="0"/>
              <a:t>Right</a:t>
            </a:r>
            <a:endParaRPr lang="ar-IQ" dirty="0"/>
          </a:p>
        </p:txBody>
      </p:sp>
      <p:sp>
        <p:nvSpPr>
          <p:cNvPr id="4" name="Date Placeholder 3"/>
          <p:cNvSpPr>
            <a:spLocks noGrp="1"/>
          </p:cNvSpPr>
          <p:nvPr>
            <p:ph type="dt" sz="half" idx="10"/>
          </p:nvPr>
        </p:nvSpPr>
        <p:spPr/>
        <p:txBody>
          <a:bodyPr/>
          <a:lstStyle/>
          <a:p>
            <a:fld id="{EA6315B3-E527-4C79-B37C-514C72BC1B26}"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2</a:t>
            </a:fld>
            <a:endParaRPr lang="ar-IQ"/>
          </a:p>
        </p:txBody>
      </p:sp>
    </p:spTree>
    <p:extLst>
      <p:ext uri="{BB962C8B-B14F-4D97-AF65-F5344CB8AC3E}">
        <p14:creationId xmlns:p14="http://schemas.microsoft.com/office/powerpoint/2010/main" val="19007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Justice</a:t>
            </a:r>
            <a:br>
              <a:rPr lang="en-US" b="1" dirty="0" smtClean="0"/>
            </a:br>
            <a:endParaRPr lang="ar-IQ" dirty="0"/>
          </a:p>
        </p:txBody>
      </p:sp>
      <p:sp>
        <p:nvSpPr>
          <p:cNvPr id="3" name="Content Placeholder 2"/>
          <p:cNvSpPr>
            <a:spLocks noGrp="1"/>
          </p:cNvSpPr>
          <p:nvPr>
            <p:ph idx="1"/>
          </p:nvPr>
        </p:nvSpPr>
        <p:spPr>
          <a:xfrm>
            <a:off x="457200" y="1124744"/>
            <a:ext cx="8229600" cy="5001419"/>
          </a:xfrm>
        </p:spPr>
        <p:txBody>
          <a:bodyPr>
            <a:normAutofit fontScale="70000" lnSpcReduction="20000"/>
          </a:bodyPr>
          <a:lstStyle/>
          <a:p>
            <a:pPr algn="just" rtl="0"/>
            <a:r>
              <a:rPr lang="en-US" dirty="0" smtClean="0">
                <a:cs typeface="+mj-cs"/>
              </a:rPr>
              <a:t>The </a:t>
            </a:r>
            <a:r>
              <a:rPr lang="en-US" dirty="0">
                <a:cs typeface="+mj-cs"/>
              </a:rPr>
              <a:t>principle of </a:t>
            </a:r>
            <a:r>
              <a:rPr lang="en-US" b="1" dirty="0">
                <a:solidFill>
                  <a:srgbClr val="FF0000"/>
                </a:solidFill>
                <a:cs typeface="+mj-cs"/>
              </a:rPr>
              <a:t>justice</a:t>
            </a:r>
            <a:r>
              <a:rPr lang="en-US" b="1" dirty="0">
                <a:cs typeface="+mj-cs"/>
              </a:rPr>
              <a:t> </a:t>
            </a:r>
            <a:r>
              <a:rPr lang="en-US" dirty="0">
                <a:cs typeface="+mj-cs"/>
              </a:rPr>
              <a:t>has been referred to as </a:t>
            </a:r>
            <a:r>
              <a:rPr lang="en-US" dirty="0" smtClean="0">
                <a:cs typeface="+mj-cs"/>
              </a:rPr>
              <a:t>the “justice </a:t>
            </a:r>
            <a:r>
              <a:rPr lang="en-US" dirty="0">
                <a:cs typeface="+mj-cs"/>
              </a:rPr>
              <a:t>as fairness” principle. </a:t>
            </a:r>
            <a:endParaRPr lang="en-US" dirty="0" smtClean="0">
              <a:cs typeface="+mj-cs"/>
            </a:endParaRPr>
          </a:p>
          <a:p>
            <a:pPr algn="just" rtl="0"/>
            <a:r>
              <a:rPr lang="en-US" dirty="0" smtClean="0">
                <a:cs typeface="+mj-cs"/>
              </a:rPr>
              <a:t>It </a:t>
            </a:r>
            <a:r>
              <a:rPr lang="en-US" dirty="0">
                <a:cs typeface="+mj-cs"/>
              </a:rPr>
              <a:t>is sometimes </a:t>
            </a:r>
            <a:r>
              <a:rPr lang="en-US" dirty="0" smtClean="0">
                <a:cs typeface="+mj-cs"/>
              </a:rPr>
              <a:t>referred to </a:t>
            </a:r>
            <a:r>
              <a:rPr lang="en-US" dirty="0">
                <a:cs typeface="+mj-cs"/>
              </a:rPr>
              <a:t>as </a:t>
            </a:r>
            <a:r>
              <a:rPr lang="en-US" i="1" dirty="0">
                <a:cs typeface="+mj-cs"/>
              </a:rPr>
              <a:t>distributive justice</a:t>
            </a:r>
            <a:r>
              <a:rPr lang="en-US" dirty="0">
                <a:cs typeface="+mj-cs"/>
              </a:rPr>
              <a:t>, and its basic premise lies </a:t>
            </a:r>
            <a:r>
              <a:rPr lang="en-US" dirty="0" smtClean="0">
                <a:cs typeface="+mj-cs"/>
              </a:rPr>
              <a:t>with </a:t>
            </a:r>
            <a:r>
              <a:rPr lang="en-US" dirty="0" smtClean="0">
                <a:solidFill>
                  <a:srgbClr val="FF0000"/>
                </a:solidFill>
                <a:cs typeface="+mj-cs"/>
              </a:rPr>
              <a:t>the </a:t>
            </a:r>
            <a:r>
              <a:rPr lang="en-US" dirty="0">
                <a:solidFill>
                  <a:srgbClr val="FF0000"/>
                </a:solidFill>
                <a:cs typeface="+mj-cs"/>
              </a:rPr>
              <a:t>right of individuals to be treated equally </a:t>
            </a:r>
            <a:r>
              <a:rPr lang="en-US" dirty="0" smtClean="0">
                <a:solidFill>
                  <a:srgbClr val="FF0000"/>
                </a:solidFill>
                <a:cs typeface="+mj-cs"/>
              </a:rPr>
              <a:t>regardless </a:t>
            </a:r>
            <a:r>
              <a:rPr lang="en-US" dirty="0" smtClean="0">
                <a:cs typeface="+mj-cs"/>
              </a:rPr>
              <a:t>of </a:t>
            </a:r>
            <a:r>
              <a:rPr lang="en-US" dirty="0">
                <a:solidFill>
                  <a:srgbClr val="00B050"/>
                </a:solidFill>
                <a:cs typeface="+mj-cs"/>
              </a:rPr>
              <a:t>race, sex, marital status, medical diagnosis, </a:t>
            </a:r>
            <a:r>
              <a:rPr lang="en-US" dirty="0" smtClean="0">
                <a:solidFill>
                  <a:srgbClr val="00B050"/>
                </a:solidFill>
                <a:cs typeface="+mj-cs"/>
              </a:rPr>
              <a:t>social standing</a:t>
            </a:r>
            <a:r>
              <a:rPr lang="en-US" dirty="0">
                <a:solidFill>
                  <a:srgbClr val="00B050"/>
                </a:solidFill>
                <a:cs typeface="+mj-cs"/>
              </a:rPr>
              <a:t>, economic level, or religious belief </a:t>
            </a:r>
            <a:r>
              <a:rPr lang="en-US" dirty="0">
                <a:cs typeface="+mj-cs"/>
              </a:rPr>
              <a:t>(</a:t>
            </a:r>
            <a:r>
              <a:rPr lang="en-US" dirty="0" smtClean="0">
                <a:cs typeface="+mj-cs"/>
              </a:rPr>
              <a:t>Aiken, 2004).</a:t>
            </a:r>
          </a:p>
          <a:p>
            <a:pPr algn="just" rtl="0"/>
            <a:r>
              <a:rPr lang="en-US" dirty="0" smtClean="0">
                <a:cs typeface="+mj-cs"/>
              </a:rPr>
              <a:t> </a:t>
            </a:r>
            <a:r>
              <a:rPr lang="en-US" dirty="0">
                <a:cs typeface="+mj-cs"/>
              </a:rPr>
              <a:t>The concept of justice reflects a duty to treat </a:t>
            </a:r>
            <a:r>
              <a:rPr lang="en-US" dirty="0" smtClean="0">
                <a:cs typeface="+mj-cs"/>
              </a:rPr>
              <a:t>all individuals </a:t>
            </a:r>
            <a:r>
              <a:rPr lang="en-US" dirty="0">
                <a:solidFill>
                  <a:srgbClr val="00B050"/>
                </a:solidFill>
                <a:cs typeface="+mj-cs"/>
              </a:rPr>
              <a:t>equally and fairly</a:t>
            </a:r>
            <a:r>
              <a:rPr lang="en-US" dirty="0">
                <a:cs typeface="+mj-cs"/>
              </a:rPr>
              <a:t>. </a:t>
            </a:r>
            <a:endParaRPr lang="en-US" dirty="0" smtClean="0">
              <a:cs typeface="+mj-cs"/>
            </a:endParaRPr>
          </a:p>
          <a:p>
            <a:pPr algn="just" rtl="0"/>
            <a:r>
              <a:rPr lang="en-US" dirty="0" smtClean="0">
                <a:cs typeface="+mj-cs"/>
              </a:rPr>
              <a:t>When </a:t>
            </a:r>
            <a:r>
              <a:rPr lang="en-US" dirty="0">
                <a:cs typeface="+mj-cs"/>
              </a:rPr>
              <a:t>applied to </a:t>
            </a:r>
            <a:r>
              <a:rPr lang="en-US" dirty="0" smtClean="0">
                <a:cs typeface="+mj-cs"/>
              </a:rPr>
              <a:t>health care</a:t>
            </a:r>
            <a:r>
              <a:rPr lang="en-US" dirty="0">
                <a:cs typeface="+mj-cs"/>
              </a:rPr>
              <a:t>, this principle suggests that all resources within </a:t>
            </a:r>
            <a:r>
              <a:rPr lang="en-US" dirty="0" smtClean="0">
                <a:cs typeface="+mj-cs"/>
              </a:rPr>
              <a:t>the society </a:t>
            </a:r>
            <a:r>
              <a:rPr lang="en-US" dirty="0">
                <a:cs typeface="+mj-cs"/>
              </a:rPr>
              <a:t>(including health care services) ought to be </a:t>
            </a:r>
            <a:r>
              <a:rPr lang="en-US" dirty="0" smtClean="0">
                <a:solidFill>
                  <a:srgbClr val="0070C0"/>
                </a:solidFill>
                <a:cs typeface="+mj-cs"/>
              </a:rPr>
              <a:t>distributed evenly </a:t>
            </a:r>
            <a:r>
              <a:rPr lang="en-US" dirty="0">
                <a:solidFill>
                  <a:srgbClr val="0070C0"/>
                </a:solidFill>
                <a:cs typeface="+mj-cs"/>
              </a:rPr>
              <a:t>without respect to socioeconomic </a:t>
            </a:r>
            <a:r>
              <a:rPr lang="en-US" dirty="0" smtClean="0">
                <a:solidFill>
                  <a:srgbClr val="0070C0"/>
                </a:solidFill>
                <a:cs typeface="+mj-cs"/>
              </a:rPr>
              <a:t>status. </a:t>
            </a:r>
          </a:p>
          <a:p>
            <a:pPr algn="just" rtl="0"/>
            <a:r>
              <a:rPr lang="en-US" dirty="0" smtClean="0">
                <a:cs typeface="+mj-cs"/>
              </a:rPr>
              <a:t>Thus</a:t>
            </a:r>
            <a:r>
              <a:rPr lang="en-US" dirty="0">
                <a:cs typeface="+mj-cs"/>
              </a:rPr>
              <a:t>, according to this principle, the </a:t>
            </a:r>
            <a:r>
              <a:rPr lang="en-US" b="1" dirty="0">
                <a:solidFill>
                  <a:srgbClr val="0070C0"/>
                </a:solidFill>
                <a:cs typeface="+mj-cs"/>
              </a:rPr>
              <a:t>vast </a:t>
            </a:r>
            <a:r>
              <a:rPr lang="en-US" b="1" dirty="0" smtClean="0">
                <a:solidFill>
                  <a:srgbClr val="0070C0"/>
                </a:solidFill>
                <a:cs typeface="+mj-cs"/>
              </a:rPr>
              <a:t>disparity </a:t>
            </a:r>
            <a:r>
              <a:rPr lang="ar-IQ" b="1" dirty="0" smtClean="0">
                <a:solidFill>
                  <a:srgbClr val="0070C0"/>
                </a:solidFill>
                <a:cs typeface="+mj-cs"/>
              </a:rPr>
              <a:t>تباين واسع</a:t>
            </a:r>
            <a:r>
              <a:rPr lang="en-US" b="1" dirty="0" smtClean="0">
                <a:solidFill>
                  <a:srgbClr val="0070C0"/>
                </a:solidFill>
                <a:cs typeface="+mj-cs"/>
              </a:rPr>
              <a:t> </a:t>
            </a:r>
            <a:r>
              <a:rPr lang="en-US" dirty="0" smtClean="0">
                <a:cs typeface="+mj-cs"/>
              </a:rPr>
              <a:t>in </a:t>
            </a:r>
            <a:r>
              <a:rPr lang="en-US" dirty="0">
                <a:cs typeface="+mj-cs"/>
              </a:rPr>
              <a:t>the quality of care dispensed to the various </a:t>
            </a:r>
            <a:r>
              <a:rPr lang="en-US" dirty="0" smtClean="0">
                <a:cs typeface="+mj-cs"/>
              </a:rPr>
              <a:t>classes within </a:t>
            </a:r>
            <a:r>
              <a:rPr lang="en-US" dirty="0">
                <a:cs typeface="+mj-cs"/>
              </a:rPr>
              <a:t>our society would be considered </a:t>
            </a:r>
            <a:r>
              <a:rPr lang="en-US" b="1" dirty="0">
                <a:solidFill>
                  <a:srgbClr val="FF0000"/>
                </a:solidFill>
                <a:cs typeface="+mj-cs"/>
              </a:rPr>
              <a:t>unjust</a:t>
            </a:r>
            <a:r>
              <a:rPr lang="en-US" dirty="0">
                <a:cs typeface="+mj-cs"/>
              </a:rPr>
              <a:t>. </a:t>
            </a:r>
            <a:endParaRPr lang="en-US" dirty="0" smtClean="0">
              <a:cs typeface="+mj-cs"/>
            </a:endParaRPr>
          </a:p>
        </p:txBody>
      </p:sp>
      <p:sp>
        <p:nvSpPr>
          <p:cNvPr id="4" name="Date Placeholder 3"/>
          <p:cNvSpPr>
            <a:spLocks noGrp="1"/>
          </p:cNvSpPr>
          <p:nvPr>
            <p:ph type="dt" sz="half" idx="10"/>
          </p:nvPr>
        </p:nvSpPr>
        <p:spPr/>
        <p:txBody>
          <a:bodyPr/>
          <a:lstStyle/>
          <a:p>
            <a:fld id="{A1BDA078-061B-43AA-8FCD-4B8B61A50FBC}" type="datetime1">
              <a:rPr lang="en-US" smtClean="0"/>
              <a:t>5/13/2018</a:t>
            </a:fld>
            <a:endParaRPr lang="ar-IQ"/>
          </a:p>
        </p:txBody>
      </p:sp>
      <p:sp>
        <p:nvSpPr>
          <p:cNvPr id="5" name="Footer Placeholder 4"/>
          <p:cNvSpPr>
            <a:spLocks noGrp="1"/>
          </p:cNvSpPr>
          <p:nvPr>
            <p:ph type="ftr" sz="quarter" idx="11"/>
          </p:nvPr>
        </p:nvSpPr>
        <p:spPr>
          <a:xfrm>
            <a:off x="1979712" y="6356350"/>
            <a:ext cx="5328592" cy="365125"/>
          </a:xfrm>
        </p:spPr>
        <p:txBody>
          <a:bodyPr/>
          <a:lstStyle/>
          <a:p>
            <a:r>
              <a:rPr lang="en-US" smtClean="0"/>
              <a:t>Assistant teacher / Safi Dakhil Nawam/College of nursing/ University of Karbala</a:t>
            </a:r>
            <a:endParaRPr lang="ar-IQ" dirty="0"/>
          </a:p>
        </p:txBody>
      </p:sp>
      <p:sp>
        <p:nvSpPr>
          <p:cNvPr id="6" name="Slide Number Placeholder 5"/>
          <p:cNvSpPr>
            <a:spLocks noGrp="1"/>
          </p:cNvSpPr>
          <p:nvPr>
            <p:ph type="sldNum" sz="quarter" idx="12"/>
          </p:nvPr>
        </p:nvSpPr>
        <p:spPr/>
        <p:txBody>
          <a:bodyPr/>
          <a:lstStyle/>
          <a:p>
            <a:fld id="{4DC678ED-9CF5-49F3-88F5-A6D9C69090A3}" type="slidenum">
              <a:rPr lang="ar-IQ" smtClean="0"/>
              <a:t>20</a:t>
            </a:fld>
            <a:endParaRPr lang="ar-IQ"/>
          </a:p>
        </p:txBody>
      </p:sp>
    </p:spTree>
    <p:extLst>
      <p:ext uri="{BB962C8B-B14F-4D97-AF65-F5344CB8AC3E}">
        <p14:creationId xmlns:p14="http://schemas.microsoft.com/office/powerpoint/2010/main" val="425159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US" b="1" dirty="0" smtClean="0"/>
              <a:t/>
            </a:r>
            <a:br>
              <a:rPr lang="en-US" b="1" dirty="0" smtClean="0"/>
            </a:br>
            <a:r>
              <a:rPr lang="en-US" b="1" dirty="0" smtClean="0"/>
              <a:t>  Veracity </a:t>
            </a:r>
            <a:r>
              <a:rPr lang="ar-IQ" b="1" dirty="0" smtClean="0"/>
              <a:t>الصدق</a:t>
            </a:r>
            <a:r>
              <a:rPr lang="en-US" b="1" dirty="0" smtClean="0"/>
              <a:t/>
            </a:r>
            <a:br>
              <a:rPr lang="en-US" b="1" dirty="0" smtClean="0"/>
            </a:br>
            <a:endParaRPr lang="ar-IQ" dirty="0"/>
          </a:p>
        </p:txBody>
      </p:sp>
      <p:sp>
        <p:nvSpPr>
          <p:cNvPr id="3" name="Content Placeholder 2"/>
          <p:cNvSpPr>
            <a:spLocks noGrp="1"/>
          </p:cNvSpPr>
          <p:nvPr>
            <p:ph idx="1"/>
          </p:nvPr>
        </p:nvSpPr>
        <p:spPr>
          <a:xfrm>
            <a:off x="457200" y="1052736"/>
            <a:ext cx="8229600" cy="5073427"/>
          </a:xfrm>
        </p:spPr>
        <p:txBody>
          <a:bodyPr>
            <a:normAutofit fontScale="85000" lnSpcReduction="10000"/>
          </a:bodyPr>
          <a:lstStyle/>
          <a:p>
            <a:pPr algn="just" rtl="0"/>
            <a:r>
              <a:rPr lang="en-US" dirty="0" smtClean="0"/>
              <a:t>The </a:t>
            </a:r>
            <a:r>
              <a:rPr lang="en-US" dirty="0"/>
              <a:t>principle of </a:t>
            </a:r>
            <a:r>
              <a:rPr lang="en-US" b="1" dirty="0">
                <a:solidFill>
                  <a:srgbClr val="FF0000"/>
                </a:solidFill>
              </a:rPr>
              <a:t>veracity</a:t>
            </a:r>
            <a:r>
              <a:rPr lang="en-US" b="1" dirty="0"/>
              <a:t> </a:t>
            </a:r>
            <a:r>
              <a:rPr lang="en-US" dirty="0"/>
              <a:t>refers to one’s duty to </a:t>
            </a:r>
            <a:r>
              <a:rPr lang="en-US" dirty="0" smtClean="0"/>
              <a:t>always be </a:t>
            </a:r>
            <a:r>
              <a:rPr lang="en-US" dirty="0"/>
              <a:t>truthful. </a:t>
            </a:r>
            <a:endParaRPr lang="en-US" dirty="0" smtClean="0"/>
          </a:p>
          <a:p>
            <a:pPr algn="just" rtl="0"/>
            <a:r>
              <a:rPr lang="en-US" dirty="0" smtClean="0"/>
              <a:t>Aiken </a:t>
            </a:r>
            <a:r>
              <a:rPr lang="en-US" dirty="0"/>
              <a:t>(2004) states, “Veracity requires </a:t>
            </a:r>
            <a:r>
              <a:rPr lang="en-US" dirty="0" smtClean="0"/>
              <a:t>that the </a:t>
            </a:r>
            <a:r>
              <a:rPr lang="en-US" dirty="0"/>
              <a:t>health care provider tell the truth and not </a:t>
            </a:r>
            <a:r>
              <a:rPr lang="en-US" dirty="0" smtClean="0">
                <a:latin typeface="Times New Roman" pitchFamily="18" charset="0"/>
                <a:cs typeface="Times New Roman" pitchFamily="18" charset="0"/>
              </a:rPr>
              <a:t>intentionally</a:t>
            </a:r>
            <a:r>
              <a:rPr lang="en-US" dirty="0" smtClean="0"/>
              <a:t> </a:t>
            </a:r>
            <a:r>
              <a:rPr lang="en-US" dirty="0" smtClean="0">
                <a:solidFill>
                  <a:srgbClr val="FF0000"/>
                </a:solidFill>
              </a:rPr>
              <a:t>deceive</a:t>
            </a:r>
            <a:r>
              <a:rPr lang="en-US" dirty="0" smtClean="0"/>
              <a:t> </a:t>
            </a:r>
            <a:r>
              <a:rPr lang="ar-IQ" dirty="0" smtClean="0"/>
              <a:t>غالط</a:t>
            </a:r>
            <a:r>
              <a:rPr lang="en-US" dirty="0" smtClean="0"/>
              <a:t> </a:t>
            </a:r>
            <a:r>
              <a:rPr lang="en-US" dirty="0"/>
              <a:t>or </a:t>
            </a:r>
            <a:r>
              <a:rPr lang="en-US" dirty="0" smtClean="0">
                <a:solidFill>
                  <a:srgbClr val="FF0000"/>
                </a:solidFill>
              </a:rPr>
              <a:t>mislead</a:t>
            </a:r>
            <a:r>
              <a:rPr lang="ar-IQ" dirty="0" smtClean="0"/>
              <a:t>خدع </a:t>
            </a:r>
            <a:r>
              <a:rPr lang="en-US" dirty="0" smtClean="0"/>
              <a:t> </a:t>
            </a:r>
            <a:r>
              <a:rPr lang="en-US" dirty="0"/>
              <a:t>clients.” </a:t>
            </a:r>
            <a:endParaRPr lang="en-US" dirty="0" smtClean="0"/>
          </a:p>
          <a:p>
            <a:pPr algn="just" rtl="0"/>
            <a:r>
              <a:rPr lang="en-US" dirty="0" smtClean="0"/>
              <a:t>There </a:t>
            </a:r>
            <a:r>
              <a:rPr lang="en-US" dirty="0"/>
              <a:t>are </a:t>
            </a:r>
            <a:r>
              <a:rPr lang="en-US" dirty="0" smtClean="0"/>
              <a:t>times when </a:t>
            </a:r>
            <a:r>
              <a:rPr lang="en-US" dirty="0"/>
              <a:t>limitations must be placed on this principle, </a:t>
            </a:r>
            <a:r>
              <a:rPr lang="en-US" dirty="0" smtClean="0"/>
              <a:t>such as </a:t>
            </a:r>
            <a:r>
              <a:rPr lang="en-US" dirty="0"/>
              <a:t>when the truth would knowingly </a:t>
            </a:r>
            <a:r>
              <a:rPr lang="en-US" dirty="0">
                <a:solidFill>
                  <a:srgbClr val="00B050"/>
                </a:solidFill>
              </a:rPr>
              <a:t>produce harm </a:t>
            </a:r>
            <a:r>
              <a:rPr lang="en-US" dirty="0" smtClean="0">
                <a:solidFill>
                  <a:srgbClr val="00B050"/>
                </a:solidFill>
              </a:rPr>
              <a:t>or interfere </a:t>
            </a:r>
            <a:r>
              <a:rPr lang="en-US" dirty="0">
                <a:solidFill>
                  <a:srgbClr val="00B050"/>
                </a:solidFill>
              </a:rPr>
              <a:t>with the recovery process</a:t>
            </a:r>
            <a:r>
              <a:rPr lang="en-US" dirty="0" smtClean="0"/>
              <a:t>.</a:t>
            </a:r>
          </a:p>
          <a:p>
            <a:pPr algn="just" rtl="0"/>
            <a:r>
              <a:rPr lang="en-US" dirty="0" smtClean="0"/>
              <a:t> </a:t>
            </a:r>
            <a:r>
              <a:rPr lang="en-US" dirty="0"/>
              <a:t>Being honest is </a:t>
            </a:r>
            <a:r>
              <a:rPr lang="en-US" dirty="0" smtClean="0">
                <a:solidFill>
                  <a:srgbClr val="FF0000"/>
                </a:solidFill>
              </a:rPr>
              <a:t>not always </a:t>
            </a:r>
            <a:r>
              <a:rPr lang="en-US" dirty="0">
                <a:solidFill>
                  <a:srgbClr val="FF0000"/>
                </a:solidFill>
              </a:rPr>
              <a:t>easy</a:t>
            </a:r>
            <a:r>
              <a:rPr lang="en-US" dirty="0"/>
              <a:t>, but </a:t>
            </a:r>
            <a:r>
              <a:rPr lang="en-US" dirty="0">
                <a:solidFill>
                  <a:srgbClr val="FF0000"/>
                </a:solidFill>
              </a:rPr>
              <a:t>lying</a:t>
            </a:r>
            <a:r>
              <a:rPr lang="en-US" dirty="0"/>
              <a:t> is rarely </a:t>
            </a:r>
            <a:r>
              <a:rPr lang="en-US" dirty="0" smtClean="0">
                <a:solidFill>
                  <a:srgbClr val="FF0000"/>
                </a:solidFill>
              </a:rPr>
              <a:t>justified</a:t>
            </a:r>
            <a:r>
              <a:rPr lang="en-US" dirty="0" smtClean="0"/>
              <a:t>.</a:t>
            </a:r>
            <a:r>
              <a:rPr lang="ar-IQ" dirty="0" smtClean="0"/>
              <a:t>مبرر</a:t>
            </a:r>
            <a:endParaRPr lang="en-US" dirty="0" smtClean="0"/>
          </a:p>
          <a:p>
            <a:pPr algn="just" rtl="0"/>
            <a:r>
              <a:rPr lang="en-US" dirty="0" smtClean="0"/>
              <a:t> </a:t>
            </a:r>
            <a:r>
              <a:rPr lang="en-US" dirty="0"/>
              <a:t>Clients </a:t>
            </a:r>
            <a:r>
              <a:rPr lang="en-US" dirty="0" smtClean="0"/>
              <a:t>have the </a:t>
            </a:r>
            <a:r>
              <a:rPr lang="en-US" dirty="0">
                <a:solidFill>
                  <a:srgbClr val="FF0000"/>
                </a:solidFill>
              </a:rPr>
              <a:t>right</a:t>
            </a:r>
            <a:r>
              <a:rPr lang="en-US" dirty="0"/>
              <a:t> to know about their </a:t>
            </a:r>
            <a:r>
              <a:rPr lang="en-US" dirty="0">
                <a:solidFill>
                  <a:srgbClr val="00B050"/>
                </a:solidFill>
              </a:rPr>
              <a:t>diagnosis, treatment, </a:t>
            </a:r>
            <a:r>
              <a:rPr lang="en-US" dirty="0" smtClean="0">
                <a:solidFill>
                  <a:srgbClr val="00B050"/>
                </a:solidFill>
              </a:rPr>
              <a:t>and prognosis</a:t>
            </a:r>
            <a:r>
              <a:rPr lang="en-US" dirty="0">
                <a:solidFill>
                  <a:srgbClr val="00B050"/>
                </a:solidFill>
              </a:rPr>
              <a:t>.</a:t>
            </a:r>
            <a:endParaRPr lang="ar-IQ" dirty="0">
              <a:solidFill>
                <a:srgbClr val="00B050"/>
              </a:solidFill>
            </a:endParaRPr>
          </a:p>
        </p:txBody>
      </p:sp>
      <p:sp>
        <p:nvSpPr>
          <p:cNvPr id="4" name="Date Placeholder 3"/>
          <p:cNvSpPr>
            <a:spLocks noGrp="1"/>
          </p:cNvSpPr>
          <p:nvPr>
            <p:ph type="dt" sz="half" idx="10"/>
          </p:nvPr>
        </p:nvSpPr>
        <p:spPr/>
        <p:txBody>
          <a:bodyPr/>
          <a:lstStyle/>
          <a:p>
            <a:fld id="{DE781077-3362-44E4-8FE7-918E43B9B515}" type="datetime1">
              <a:rPr lang="en-US" b="1" smtClean="0">
                <a:solidFill>
                  <a:schemeClr val="tx1"/>
                </a:solidFill>
              </a:rPr>
              <a:t>5/13/2018</a:t>
            </a:fld>
            <a:endParaRPr lang="ar-IQ" b="1" dirty="0">
              <a:solidFill>
                <a:schemeClr val="tx1"/>
              </a:solidFill>
            </a:endParaRPr>
          </a:p>
        </p:txBody>
      </p:sp>
      <p:sp>
        <p:nvSpPr>
          <p:cNvPr id="5" name="Footer Placeholder 4"/>
          <p:cNvSpPr>
            <a:spLocks noGrp="1"/>
          </p:cNvSpPr>
          <p:nvPr>
            <p:ph type="ftr" sz="quarter" idx="11"/>
          </p:nvPr>
        </p:nvSpPr>
        <p:spPr>
          <a:xfrm>
            <a:off x="2123728" y="6356350"/>
            <a:ext cx="4176464" cy="365125"/>
          </a:xfrm>
        </p:spPr>
        <p:txBody>
          <a:bodyPr/>
          <a:lstStyle/>
          <a:p>
            <a:r>
              <a:rPr lang="en-US" b="1" smtClean="0">
                <a:solidFill>
                  <a:schemeClr val="tx1"/>
                </a:solidFill>
              </a:rPr>
              <a:t>Assistant teacher / Safi Dakhil Nawam/College of nursing/ University of Karbala</a:t>
            </a:r>
            <a:endParaRPr lang="ar-IQ" b="1" dirty="0">
              <a:solidFill>
                <a:schemeClr val="tx1"/>
              </a:solidFill>
            </a:endParaRPr>
          </a:p>
        </p:txBody>
      </p:sp>
      <p:sp>
        <p:nvSpPr>
          <p:cNvPr id="6" name="Slide Number Placeholder 5"/>
          <p:cNvSpPr>
            <a:spLocks noGrp="1"/>
          </p:cNvSpPr>
          <p:nvPr>
            <p:ph type="sldNum" sz="quarter" idx="12"/>
          </p:nvPr>
        </p:nvSpPr>
        <p:spPr/>
        <p:txBody>
          <a:bodyPr/>
          <a:lstStyle/>
          <a:p>
            <a:fld id="{4DC678ED-9CF5-49F3-88F5-A6D9C69090A3}" type="slidenum">
              <a:rPr lang="ar-IQ" b="1" smtClean="0">
                <a:solidFill>
                  <a:schemeClr val="tx1"/>
                </a:solidFill>
              </a:rPr>
              <a:t>21</a:t>
            </a:fld>
            <a:endParaRPr lang="ar-IQ" b="1" dirty="0">
              <a:solidFill>
                <a:schemeClr val="tx1"/>
              </a:solidFill>
            </a:endParaRPr>
          </a:p>
        </p:txBody>
      </p:sp>
    </p:spTree>
    <p:extLst>
      <p:ext uri="{BB962C8B-B14F-4D97-AF65-F5344CB8AC3E}">
        <p14:creationId xmlns:p14="http://schemas.microsoft.com/office/powerpoint/2010/main" val="3214039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Model for Making Ethical Decisions</a:t>
            </a:r>
            <a:br>
              <a:rPr lang="en-US" b="1" dirty="0" smtClean="0"/>
            </a:br>
            <a:endParaRPr lang="ar-IQ" dirty="0"/>
          </a:p>
        </p:txBody>
      </p:sp>
      <p:sp>
        <p:nvSpPr>
          <p:cNvPr id="3" name="Content Placeholder 2"/>
          <p:cNvSpPr>
            <a:spLocks noGrp="1"/>
          </p:cNvSpPr>
          <p:nvPr>
            <p:ph idx="1"/>
          </p:nvPr>
        </p:nvSpPr>
        <p:spPr>
          <a:xfrm>
            <a:off x="457200" y="1268760"/>
            <a:ext cx="8229600" cy="4857403"/>
          </a:xfrm>
        </p:spPr>
        <p:txBody>
          <a:bodyPr>
            <a:noAutofit/>
          </a:bodyPr>
          <a:lstStyle/>
          <a:p>
            <a:pPr marL="0" indent="0" algn="just" rtl="0">
              <a:buNone/>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following is a set of steps that may be used in </a:t>
            </a:r>
            <a:r>
              <a:rPr lang="en-US" sz="2000" dirty="0" smtClean="0">
                <a:latin typeface="Times New Roman" pitchFamily="18" charset="0"/>
                <a:cs typeface="Times New Roman" pitchFamily="18" charset="0"/>
              </a:rPr>
              <a:t>making an </a:t>
            </a:r>
            <a:r>
              <a:rPr lang="en-US" sz="2000" dirty="0">
                <a:latin typeface="Times New Roman" pitchFamily="18" charset="0"/>
                <a:cs typeface="Times New Roman" pitchFamily="18" charset="0"/>
              </a:rPr>
              <a:t>ethical decision. These steps closely </a:t>
            </a:r>
            <a:r>
              <a:rPr lang="en-US" sz="2000" dirty="0" smtClean="0">
                <a:latin typeface="Times New Roman" pitchFamily="18" charset="0"/>
                <a:cs typeface="Times New Roman" pitchFamily="18" charset="0"/>
              </a:rPr>
              <a:t>resemble the </a:t>
            </a:r>
            <a:r>
              <a:rPr lang="en-US" sz="2000" dirty="0">
                <a:latin typeface="Times New Roman" pitchFamily="18" charset="0"/>
                <a:cs typeface="Times New Roman" pitchFamily="18" charset="0"/>
              </a:rPr>
              <a:t>steps of the nursing process.</a:t>
            </a:r>
          </a:p>
          <a:p>
            <a:pPr marL="0" indent="0" algn="just" rtl="0">
              <a:buNone/>
            </a:pPr>
            <a:r>
              <a:rPr lang="en-US" sz="2000" dirty="0">
                <a:latin typeface="Times New Roman" pitchFamily="18" charset="0"/>
                <a:cs typeface="Times New Roman" pitchFamily="18" charset="0"/>
              </a:rPr>
              <a:t>1. </a:t>
            </a:r>
            <a:r>
              <a:rPr lang="en-US" sz="2000" b="1" i="1" dirty="0">
                <a:solidFill>
                  <a:srgbClr val="FF0000"/>
                </a:solidFill>
                <a:latin typeface="Times New Roman" pitchFamily="18" charset="0"/>
                <a:cs typeface="Times New Roman" pitchFamily="18" charset="0"/>
              </a:rPr>
              <a:t>Assessment</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Gather the subjective and objective </a:t>
            </a:r>
            <a:r>
              <a:rPr lang="en-US" sz="2000" dirty="0" smtClean="0">
                <a:latin typeface="Times New Roman" pitchFamily="18" charset="0"/>
                <a:cs typeface="Times New Roman" pitchFamily="18" charset="0"/>
              </a:rPr>
              <a:t>data about </a:t>
            </a:r>
            <a:r>
              <a:rPr lang="en-US" sz="2000" dirty="0">
                <a:latin typeface="Times New Roman" pitchFamily="18" charset="0"/>
                <a:cs typeface="Times New Roman" pitchFamily="18" charset="0"/>
              </a:rPr>
              <a:t>a situation. Consider personal values as well </a:t>
            </a:r>
            <a:r>
              <a:rPr lang="en-US" sz="2000" dirty="0" smtClean="0">
                <a:latin typeface="Times New Roman" pitchFamily="18" charset="0"/>
                <a:cs typeface="Times New Roman" pitchFamily="18" charset="0"/>
              </a:rPr>
              <a:t>as values </a:t>
            </a:r>
            <a:r>
              <a:rPr lang="en-US" sz="2000" dirty="0">
                <a:latin typeface="Times New Roman" pitchFamily="18" charset="0"/>
                <a:cs typeface="Times New Roman" pitchFamily="18" charset="0"/>
              </a:rPr>
              <a:t>of others involved in the ethical dilemma.</a:t>
            </a:r>
          </a:p>
          <a:p>
            <a:pPr marL="0" indent="0" algn="just" rtl="0">
              <a:buNone/>
            </a:pPr>
            <a:r>
              <a:rPr lang="en-US" sz="2000" dirty="0">
                <a:latin typeface="Times New Roman" pitchFamily="18" charset="0"/>
                <a:cs typeface="Times New Roman" pitchFamily="18" charset="0"/>
              </a:rPr>
              <a:t>2. </a:t>
            </a:r>
            <a:r>
              <a:rPr lang="en-US" sz="2000" b="1" i="1" dirty="0">
                <a:solidFill>
                  <a:srgbClr val="FF0000"/>
                </a:solidFill>
                <a:latin typeface="Times New Roman" pitchFamily="18" charset="0"/>
                <a:cs typeface="Times New Roman" pitchFamily="18" charset="0"/>
              </a:rPr>
              <a:t>Problem Identification</a:t>
            </a:r>
            <a:r>
              <a:rPr lang="en-US" sz="2000" dirty="0">
                <a:latin typeface="Times New Roman" pitchFamily="18" charset="0"/>
                <a:cs typeface="Times New Roman" pitchFamily="18" charset="0"/>
              </a:rPr>
              <a:t>. Identify the conflict </a:t>
            </a:r>
            <a:r>
              <a:rPr lang="en-US" sz="2000" dirty="0" smtClean="0">
                <a:latin typeface="Times New Roman" pitchFamily="18" charset="0"/>
                <a:cs typeface="Times New Roman" pitchFamily="18" charset="0"/>
              </a:rPr>
              <a:t>between two </a:t>
            </a:r>
            <a:r>
              <a:rPr lang="en-US" sz="2000" dirty="0">
                <a:latin typeface="Times New Roman" pitchFamily="18" charset="0"/>
                <a:cs typeface="Times New Roman" pitchFamily="18" charset="0"/>
              </a:rPr>
              <a:t>or more alternative actions.</a:t>
            </a:r>
          </a:p>
          <a:p>
            <a:pPr marL="0" indent="0" algn="just" rtl="0">
              <a:buNone/>
            </a:pPr>
            <a:r>
              <a:rPr lang="en-US" sz="2000" dirty="0">
                <a:latin typeface="Times New Roman" pitchFamily="18" charset="0"/>
                <a:cs typeface="Times New Roman" pitchFamily="18" charset="0"/>
              </a:rPr>
              <a:t>3. </a:t>
            </a:r>
            <a:r>
              <a:rPr lang="en-US" sz="2000" b="1" i="1" dirty="0">
                <a:solidFill>
                  <a:srgbClr val="FF0000"/>
                </a:solidFill>
                <a:latin typeface="Times New Roman" pitchFamily="18" charset="0"/>
                <a:cs typeface="Times New Roman" pitchFamily="18" charset="0"/>
              </a:rPr>
              <a:t>Plan</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 Explore the benefits and consequences </a:t>
            </a:r>
            <a:r>
              <a:rPr lang="en-US" sz="2000" dirty="0" smtClean="0">
                <a:latin typeface="Times New Roman" pitchFamily="18" charset="0"/>
                <a:cs typeface="Times New Roman" pitchFamily="18" charset="0"/>
              </a:rPr>
              <a:t>of each </a:t>
            </a:r>
            <a:r>
              <a:rPr lang="en-US" sz="2000" dirty="0">
                <a:latin typeface="Times New Roman" pitchFamily="18" charset="0"/>
                <a:cs typeface="Times New Roman" pitchFamily="18" charset="0"/>
              </a:rPr>
              <a:t>alternative. (b) Consider principles of </a:t>
            </a:r>
            <a:r>
              <a:rPr lang="en-US" sz="2000" dirty="0" smtClean="0">
                <a:latin typeface="Times New Roman" pitchFamily="18" charset="0"/>
                <a:cs typeface="Times New Roman" pitchFamily="18" charset="0"/>
              </a:rPr>
              <a:t>ethical theories</a:t>
            </a:r>
            <a:r>
              <a:rPr lang="en-US" sz="2000" dirty="0">
                <a:latin typeface="Times New Roman" pitchFamily="18" charset="0"/>
                <a:cs typeface="Times New Roman" pitchFamily="18" charset="0"/>
              </a:rPr>
              <a:t>. (c) Select an alternative.</a:t>
            </a:r>
          </a:p>
          <a:p>
            <a:pPr marL="0" indent="0" algn="just" rtl="0">
              <a:buNone/>
            </a:pPr>
            <a:r>
              <a:rPr lang="en-US" sz="2000" dirty="0">
                <a:latin typeface="Times New Roman" pitchFamily="18" charset="0"/>
                <a:cs typeface="Times New Roman" pitchFamily="18" charset="0"/>
              </a:rPr>
              <a:t>4. </a:t>
            </a:r>
            <a:r>
              <a:rPr lang="en-US" sz="2000" b="1" i="1" dirty="0">
                <a:solidFill>
                  <a:srgbClr val="FF0000"/>
                </a:solidFill>
                <a:latin typeface="Times New Roman" pitchFamily="18" charset="0"/>
                <a:cs typeface="Times New Roman" pitchFamily="18" charset="0"/>
              </a:rPr>
              <a:t>Implementation</a:t>
            </a:r>
            <a:r>
              <a:rPr lang="en-US" sz="2000" dirty="0">
                <a:latin typeface="Times New Roman" pitchFamily="18" charset="0"/>
                <a:cs typeface="Times New Roman" pitchFamily="18" charset="0"/>
              </a:rPr>
              <a:t>. Act on the decision made and </a:t>
            </a:r>
            <a:r>
              <a:rPr lang="en-US" sz="2000" dirty="0" smtClean="0">
                <a:latin typeface="Times New Roman" pitchFamily="18" charset="0"/>
                <a:cs typeface="Times New Roman" pitchFamily="18" charset="0"/>
              </a:rPr>
              <a:t>communicate the </a:t>
            </a:r>
            <a:r>
              <a:rPr lang="en-US" sz="2000" dirty="0">
                <a:latin typeface="Times New Roman" pitchFamily="18" charset="0"/>
                <a:cs typeface="Times New Roman" pitchFamily="18" charset="0"/>
              </a:rPr>
              <a:t>decision to others.</a:t>
            </a:r>
          </a:p>
          <a:p>
            <a:pPr marL="0" indent="0" algn="just" rtl="0">
              <a:buNone/>
            </a:pPr>
            <a:r>
              <a:rPr lang="en-US" sz="2000" dirty="0">
                <a:latin typeface="Times New Roman" pitchFamily="18" charset="0"/>
                <a:cs typeface="Times New Roman" pitchFamily="18" charset="0"/>
              </a:rPr>
              <a:t>5. </a:t>
            </a:r>
            <a:r>
              <a:rPr lang="en-US" sz="2000" b="1" i="1" dirty="0">
                <a:solidFill>
                  <a:srgbClr val="FF0000"/>
                </a:solidFill>
                <a:latin typeface="Times New Roman" pitchFamily="18" charset="0"/>
                <a:cs typeface="Times New Roman" pitchFamily="18" charset="0"/>
              </a:rPr>
              <a:t>Evaluation</a:t>
            </a:r>
            <a:r>
              <a:rPr lang="en-US" sz="2000" dirty="0">
                <a:latin typeface="Times New Roman" pitchFamily="18" charset="0"/>
                <a:cs typeface="Times New Roman" pitchFamily="18" charset="0"/>
              </a:rPr>
              <a:t>. Evaluate </a:t>
            </a:r>
            <a:r>
              <a:rPr lang="en-US" sz="2000" dirty="0" smtClean="0">
                <a:latin typeface="Times New Roman" pitchFamily="18" charset="0"/>
                <a:cs typeface="Times New Roman" pitchFamily="18" charset="0"/>
              </a:rPr>
              <a:t>outcome.</a:t>
            </a:r>
            <a:endParaRPr lang="ar-IQ"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0707BABD-5758-407E-9973-62CA9EC178B2}" type="datetime1">
              <a:rPr lang="en-US" b="1" smtClean="0">
                <a:solidFill>
                  <a:schemeClr val="tx1"/>
                </a:solidFill>
              </a:rPr>
              <a:t>5/13/2018</a:t>
            </a:fld>
            <a:endParaRPr lang="ar-IQ" b="1" dirty="0">
              <a:solidFill>
                <a:schemeClr val="tx1"/>
              </a:solidFill>
            </a:endParaRPr>
          </a:p>
        </p:txBody>
      </p:sp>
      <p:sp>
        <p:nvSpPr>
          <p:cNvPr id="5" name="Footer Placeholder 4"/>
          <p:cNvSpPr>
            <a:spLocks noGrp="1"/>
          </p:cNvSpPr>
          <p:nvPr>
            <p:ph type="ftr" sz="quarter" idx="11"/>
          </p:nvPr>
        </p:nvSpPr>
        <p:spPr>
          <a:xfrm>
            <a:off x="1619672" y="6356350"/>
            <a:ext cx="5544616" cy="365125"/>
          </a:xfrm>
        </p:spPr>
        <p:txBody>
          <a:bodyPr/>
          <a:lstStyle/>
          <a:p>
            <a:r>
              <a:rPr lang="en-US" b="1" smtClean="0">
                <a:solidFill>
                  <a:schemeClr val="tx1"/>
                </a:solidFill>
              </a:rPr>
              <a:t>Assistant teacher / Safi Dakhil Nawam/College of nursing/ University of Karbala</a:t>
            </a:r>
            <a:endParaRPr lang="ar-IQ" b="1" dirty="0">
              <a:solidFill>
                <a:schemeClr val="tx1"/>
              </a:solidFill>
            </a:endParaRPr>
          </a:p>
        </p:txBody>
      </p:sp>
      <p:sp>
        <p:nvSpPr>
          <p:cNvPr id="6" name="Slide Number Placeholder 5"/>
          <p:cNvSpPr>
            <a:spLocks noGrp="1"/>
          </p:cNvSpPr>
          <p:nvPr>
            <p:ph type="sldNum" sz="quarter" idx="12"/>
          </p:nvPr>
        </p:nvSpPr>
        <p:spPr>
          <a:xfrm>
            <a:off x="457200" y="6356350"/>
            <a:ext cx="442392" cy="365125"/>
          </a:xfrm>
        </p:spPr>
        <p:txBody>
          <a:bodyPr/>
          <a:lstStyle/>
          <a:p>
            <a:fld id="{4DC678ED-9CF5-49F3-88F5-A6D9C69090A3}" type="slidenum">
              <a:rPr lang="ar-IQ" smtClean="0"/>
              <a:t>22</a:t>
            </a:fld>
            <a:endParaRPr lang="ar-IQ"/>
          </a:p>
        </p:txBody>
      </p:sp>
    </p:spTree>
    <p:extLst>
      <p:ext uri="{BB962C8B-B14F-4D97-AF65-F5344CB8AC3E}">
        <p14:creationId xmlns:p14="http://schemas.microsoft.com/office/powerpoint/2010/main" val="188729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Autofit/>
          </a:bodyPr>
          <a:lstStyle/>
          <a:p>
            <a:pPr rtl="0"/>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smtClean="0"/>
              <a:t>Ethical Issues in Psychiatric/ Mental Health Nursing</a:t>
            </a:r>
            <a:r>
              <a:rPr lang="en-US" sz="2800" dirty="0" smtClean="0"/>
              <a:t/>
            </a:r>
            <a:br>
              <a:rPr lang="en-US" sz="2800" dirty="0" smtClean="0"/>
            </a:br>
            <a:r>
              <a:rPr lang="en-US" sz="6600" dirty="0" smtClean="0"/>
              <a:t/>
            </a:r>
            <a:br>
              <a:rPr lang="en-US" sz="6600" dirty="0" smtClean="0"/>
            </a:br>
            <a:endParaRPr lang="ar-IQ" sz="6600" dirty="0"/>
          </a:p>
        </p:txBody>
      </p:sp>
      <p:sp>
        <p:nvSpPr>
          <p:cNvPr id="3" name="Content Placeholder 2"/>
          <p:cNvSpPr>
            <a:spLocks noGrp="1"/>
          </p:cNvSpPr>
          <p:nvPr>
            <p:ph idx="1"/>
          </p:nvPr>
        </p:nvSpPr>
        <p:spPr>
          <a:xfrm>
            <a:off x="457200" y="1268760"/>
            <a:ext cx="8229600" cy="4857403"/>
          </a:xfrm>
        </p:spPr>
        <p:txBody>
          <a:bodyPr>
            <a:noAutofit/>
          </a:bodyPr>
          <a:lstStyle/>
          <a:p>
            <a:pPr algn="just" rtl="0"/>
            <a:r>
              <a:rPr lang="en-US" sz="2400" b="1" dirty="0">
                <a:solidFill>
                  <a:srgbClr val="00B050"/>
                </a:solidFill>
                <a:latin typeface="Times New Roman" pitchFamily="18" charset="0"/>
                <a:cs typeface="Times New Roman" pitchFamily="18" charset="0"/>
              </a:rPr>
              <a:t>The Right to Refuse Medication</a:t>
            </a:r>
            <a:endParaRPr lang="en-US" sz="2400" dirty="0" smtClean="0">
              <a:solidFill>
                <a:srgbClr val="00B050"/>
              </a:solidFill>
              <a:latin typeface="Times New Roman" pitchFamily="18" charset="0"/>
              <a:cs typeface="Times New Roman" pitchFamily="18" charset="0"/>
            </a:endParaRPr>
          </a:p>
          <a:p>
            <a:pPr algn="just" rtl="0"/>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The patient has the right to </a:t>
            </a:r>
            <a:r>
              <a:rPr lang="en-US" sz="2000" b="1" dirty="0">
                <a:solidFill>
                  <a:srgbClr val="FF0000"/>
                </a:solidFill>
                <a:latin typeface="Times New Roman" pitchFamily="18" charset="0"/>
                <a:cs typeface="Times New Roman" pitchFamily="18" charset="0"/>
              </a:rPr>
              <a:t>refuse treatment </a:t>
            </a:r>
            <a:r>
              <a:rPr lang="en-US" sz="2000" dirty="0">
                <a:latin typeface="Times New Roman" pitchFamily="18" charset="0"/>
                <a:cs typeface="Times New Roman" pitchFamily="18" charset="0"/>
              </a:rPr>
              <a:t>to the extent permitted by law, and to be informed of the medical consequences of his action</a:t>
            </a:r>
            <a:r>
              <a:rPr lang="en-US" sz="2000" dirty="0" smtClean="0">
                <a:latin typeface="Times New Roman" pitchFamily="18" charset="0"/>
                <a:cs typeface="Times New Roman" pitchFamily="18" charset="0"/>
              </a:rPr>
              <a:t>.”</a:t>
            </a:r>
          </a:p>
          <a:p>
            <a:pPr algn="just" rtl="0"/>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In psychiatry, </a:t>
            </a:r>
            <a:r>
              <a:rPr lang="en-US" sz="2000" b="1" dirty="0">
                <a:solidFill>
                  <a:srgbClr val="FF0000"/>
                </a:solidFill>
                <a:latin typeface="Times New Roman" pitchFamily="18" charset="0"/>
                <a:cs typeface="Times New Roman" pitchFamily="18" charset="0"/>
              </a:rPr>
              <a:t>refusal</a:t>
            </a:r>
            <a:r>
              <a:rPr lang="en-US" sz="2000" dirty="0">
                <a:latin typeface="Times New Roman" pitchFamily="18" charset="0"/>
                <a:cs typeface="Times New Roman" pitchFamily="18" charset="0"/>
              </a:rPr>
              <a:t> of treatment primarily concerns the administration of </a:t>
            </a:r>
            <a:r>
              <a:rPr lang="en-US" sz="2000" b="1" dirty="0">
                <a:solidFill>
                  <a:srgbClr val="FF0000"/>
                </a:solidFill>
                <a:latin typeface="Times New Roman" pitchFamily="18" charset="0"/>
                <a:cs typeface="Times New Roman" pitchFamily="18" charset="0"/>
              </a:rPr>
              <a:t>psychotropic</a:t>
            </a:r>
            <a:r>
              <a:rPr lang="en-US" sz="2000" dirty="0">
                <a:latin typeface="Times New Roman" pitchFamily="18" charset="0"/>
                <a:cs typeface="Times New Roman" pitchFamily="18" charset="0"/>
              </a:rPr>
              <a:t> medications. </a:t>
            </a:r>
            <a:endParaRPr lang="en-US" sz="2000" dirty="0" smtClean="0">
              <a:latin typeface="Times New Roman" pitchFamily="18" charset="0"/>
              <a:cs typeface="Times New Roman" pitchFamily="18" charset="0"/>
            </a:endParaRPr>
          </a:p>
          <a:p>
            <a:pPr algn="just" rtl="0"/>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To the extent permitted by law” may be defined within the U.S. Constitution and several of its amendments (e.g., the </a:t>
            </a:r>
            <a:endParaRPr lang="en-US" sz="2000" dirty="0" smtClean="0">
              <a:latin typeface="Times New Roman" pitchFamily="18" charset="0"/>
              <a:cs typeface="Times New Roman" pitchFamily="18" charset="0"/>
            </a:endParaRPr>
          </a:p>
          <a:p>
            <a:pPr marL="514350" indent="-514350" algn="just" rtl="0">
              <a:buFont typeface="+mj-lt"/>
              <a:buAutoNum type="arabicPeriod"/>
            </a:pPr>
            <a:r>
              <a:rPr lang="en-US" sz="2000" dirty="0" smtClean="0">
                <a:latin typeface="Times New Roman" pitchFamily="18" charset="0"/>
                <a:cs typeface="Times New Roman" pitchFamily="18" charset="0"/>
              </a:rPr>
              <a:t>First </a:t>
            </a:r>
            <a:r>
              <a:rPr lang="en-US" sz="2000" dirty="0">
                <a:latin typeface="Times New Roman" pitchFamily="18" charset="0"/>
                <a:cs typeface="Times New Roman" pitchFamily="18" charset="0"/>
              </a:rPr>
              <a:t>Amendment, which addresses the rights of speech, thought, and expression; </a:t>
            </a:r>
            <a:endParaRPr lang="en-US" sz="2000" dirty="0" smtClean="0">
              <a:latin typeface="Times New Roman" pitchFamily="18" charset="0"/>
              <a:cs typeface="Times New Roman" pitchFamily="18" charset="0"/>
            </a:endParaRPr>
          </a:p>
          <a:p>
            <a:pPr marL="514350" indent="-514350" algn="just" rtl="0">
              <a:buFont typeface="+mj-lt"/>
              <a:buAutoNum type="arabicPeriod"/>
            </a:pPr>
            <a:r>
              <a:rPr lang="en-US" sz="2000" dirty="0" smtClean="0">
                <a:latin typeface="Times New Roman" pitchFamily="18" charset="0"/>
                <a:cs typeface="Times New Roman" pitchFamily="18" charset="0"/>
              </a:rPr>
              <a:t>The </a:t>
            </a:r>
            <a:r>
              <a:rPr lang="en-US" sz="2000" dirty="0">
                <a:solidFill>
                  <a:srgbClr val="FF0000"/>
                </a:solidFill>
                <a:latin typeface="Times New Roman" pitchFamily="18" charset="0"/>
                <a:cs typeface="Times New Roman" pitchFamily="18" charset="0"/>
              </a:rPr>
              <a:t>Eighth</a:t>
            </a:r>
            <a:r>
              <a:rPr lang="en-US" sz="2000" dirty="0">
                <a:latin typeface="Times New Roman" pitchFamily="18" charset="0"/>
                <a:cs typeface="Times New Roman" pitchFamily="18" charset="0"/>
              </a:rPr>
              <a:t> Amendment, which grants </a:t>
            </a:r>
            <a:r>
              <a:rPr lang="en-US" sz="2000" dirty="0">
                <a:solidFill>
                  <a:srgbClr val="FF0000"/>
                </a:solidFill>
                <a:latin typeface="Times New Roman" pitchFamily="18" charset="0"/>
                <a:cs typeface="Times New Roman" pitchFamily="18" charset="0"/>
              </a:rPr>
              <a:t>the right to freedom from cruel and unusual punishment</a:t>
            </a:r>
            <a:r>
              <a:rPr lang="en-US" sz="2000" dirty="0">
                <a:latin typeface="Times New Roman" pitchFamily="18" charset="0"/>
                <a:cs typeface="Times New Roman" pitchFamily="18" charset="0"/>
              </a:rPr>
              <a:t>; and the Fifth and Fourteenth Amendments</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 of law and equal protection for all).</a:t>
            </a:r>
            <a:endParaRPr lang="ar-IQ"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0ECA64-E1EA-4CC2-B1ED-439DC369618A}" type="datetime1">
              <a:rPr lang="en-US" b="1" smtClean="0">
                <a:solidFill>
                  <a:schemeClr val="tx1"/>
                </a:solidFill>
              </a:rPr>
              <a:t>5/13/2018</a:t>
            </a:fld>
            <a:endParaRPr lang="ar-IQ" b="1" dirty="0">
              <a:solidFill>
                <a:schemeClr val="tx1"/>
              </a:solidFill>
            </a:endParaRPr>
          </a:p>
        </p:txBody>
      </p:sp>
      <p:sp>
        <p:nvSpPr>
          <p:cNvPr id="5" name="Footer Placeholder 4"/>
          <p:cNvSpPr>
            <a:spLocks noGrp="1"/>
          </p:cNvSpPr>
          <p:nvPr>
            <p:ph type="ftr" sz="quarter" idx="11"/>
          </p:nvPr>
        </p:nvSpPr>
        <p:spPr>
          <a:xfrm>
            <a:off x="1331640" y="6356350"/>
            <a:ext cx="5976664" cy="365125"/>
          </a:xfrm>
        </p:spPr>
        <p:txBody>
          <a:bodyPr/>
          <a:lstStyle/>
          <a:p>
            <a:r>
              <a:rPr lang="en-US" b="1" smtClean="0">
                <a:solidFill>
                  <a:schemeClr val="tx1"/>
                </a:solidFill>
              </a:rPr>
              <a:t>Assistant teacher / Safi Dakhil Nawam/College of nursing/ University of Karbala</a:t>
            </a:r>
            <a:endParaRPr lang="ar-IQ" b="1" dirty="0">
              <a:solidFill>
                <a:schemeClr val="tx1"/>
              </a:solidFill>
            </a:endParaRPr>
          </a:p>
        </p:txBody>
      </p:sp>
      <p:sp>
        <p:nvSpPr>
          <p:cNvPr id="6" name="Slide Number Placeholder 5"/>
          <p:cNvSpPr>
            <a:spLocks noGrp="1"/>
          </p:cNvSpPr>
          <p:nvPr>
            <p:ph type="sldNum" sz="quarter" idx="12"/>
          </p:nvPr>
        </p:nvSpPr>
        <p:spPr/>
        <p:txBody>
          <a:bodyPr/>
          <a:lstStyle/>
          <a:p>
            <a:fld id="{4DC678ED-9CF5-49F3-88F5-A6D9C69090A3}" type="slidenum">
              <a:rPr lang="ar-IQ" smtClean="0"/>
              <a:t>23</a:t>
            </a:fld>
            <a:endParaRPr lang="ar-IQ"/>
          </a:p>
        </p:txBody>
      </p:sp>
    </p:spTree>
    <p:extLst>
      <p:ext uri="{BB962C8B-B14F-4D97-AF65-F5344CB8AC3E}">
        <p14:creationId xmlns:p14="http://schemas.microsoft.com/office/powerpoint/2010/main" val="188522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Autofit/>
          </a:bodyPr>
          <a:lstStyle/>
          <a:p>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Ethical Issues in Psychiatric/ Mental Health Nursing cont.</a:t>
            </a:r>
            <a:r>
              <a:rPr lang="en-US" sz="3200" dirty="0" smtClean="0"/>
              <a:t/>
            </a:r>
            <a:br>
              <a:rPr lang="en-US" sz="3200" dirty="0" smtClean="0"/>
            </a:br>
            <a:r>
              <a:rPr lang="en-US" sz="7200" dirty="0" smtClean="0"/>
              <a:t/>
            </a:r>
            <a:br>
              <a:rPr lang="en-US" sz="7200" dirty="0" smtClean="0"/>
            </a:br>
            <a:endParaRPr lang="ar-IQ" sz="3200" dirty="0"/>
          </a:p>
        </p:txBody>
      </p:sp>
      <p:sp>
        <p:nvSpPr>
          <p:cNvPr id="3" name="Content Placeholder 2"/>
          <p:cNvSpPr>
            <a:spLocks noGrp="1"/>
          </p:cNvSpPr>
          <p:nvPr>
            <p:ph idx="1"/>
          </p:nvPr>
        </p:nvSpPr>
        <p:spPr>
          <a:xfrm>
            <a:off x="179512" y="1124744"/>
            <a:ext cx="8712968" cy="5112568"/>
          </a:xfrm>
        </p:spPr>
        <p:txBody>
          <a:bodyPr>
            <a:noAutofit/>
          </a:bodyPr>
          <a:lstStyle/>
          <a:p>
            <a:pPr marL="0" indent="0" algn="just" rtl="0">
              <a:buNone/>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psychiatry, “</a:t>
            </a:r>
            <a:r>
              <a:rPr lang="en-US" sz="2000" dirty="0" smtClean="0">
                <a:latin typeface="Times New Roman" pitchFamily="18" charset="0"/>
                <a:cs typeface="Times New Roman" pitchFamily="18" charset="0"/>
              </a:rPr>
              <a:t>the medical </a:t>
            </a:r>
            <a:r>
              <a:rPr lang="en-US" sz="2000" dirty="0">
                <a:latin typeface="Times New Roman" pitchFamily="18" charset="0"/>
                <a:cs typeface="Times New Roman" pitchFamily="18" charset="0"/>
              </a:rPr>
              <a:t>consequences of his action” may include </a:t>
            </a:r>
            <a:r>
              <a:rPr lang="en-US" sz="2000" dirty="0" smtClean="0">
                <a:latin typeface="Times New Roman" pitchFamily="18" charset="0"/>
                <a:cs typeface="Times New Roman" pitchFamily="18" charset="0"/>
              </a:rPr>
              <a:t>such steps as:</a:t>
            </a:r>
          </a:p>
          <a:p>
            <a:pPr indent="-166688" algn="just" rtl="0"/>
            <a:r>
              <a:rPr lang="en-US" sz="2000" dirty="0" smtClean="0">
                <a:latin typeface="Times New Roman" pitchFamily="18" charset="0"/>
                <a:cs typeface="Times New Roman" pitchFamily="18" charset="0"/>
              </a:rPr>
              <a:t>Involuntary commitment</a:t>
            </a:r>
          </a:p>
          <a:p>
            <a:pPr indent="-166688" algn="just" rtl="0"/>
            <a:r>
              <a:rPr lang="en-US" sz="2000" dirty="0" smtClean="0">
                <a:latin typeface="Times New Roman" pitchFamily="18" charset="0"/>
                <a:cs typeface="Times New Roman" pitchFamily="18" charset="0"/>
              </a:rPr>
              <a:t>legal competency hearing</a:t>
            </a:r>
            <a:endParaRPr lang="en-US" sz="2000" dirty="0">
              <a:latin typeface="Times New Roman" pitchFamily="18" charset="0"/>
              <a:cs typeface="Times New Roman" pitchFamily="18" charset="0"/>
            </a:endParaRPr>
          </a:p>
          <a:p>
            <a:pPr indent="-166688" algn="just" rtl="0"/>
            <a:r>
              <a:rPr lang="en-US" sz="2000" dirty="0" smtClean="0">
                <a:latin typeface="Times New Roman" pitchFamily="18" charset="0"/>
                <a:cs typeface="Times New Roman" pitchFamily="18" charset="0"/>
              </a:rPr>
              <a:t>Client </a:t>
            </a:r>
            <a:r>
              <a:rPr lang="en-US" sz="2000" dirty="0">
                <a:latin typeface="Times New Roman" pitchFamily="18" charset="0"/>
                <a:cs typeface="Times New Roman" pitchFamily="18" charset="0"/>
              </a:rPr>
              <a:t>discharge from the hospital.</a:t>
            </a:r>
          </a:p>
          <a:p>
            <a:pPr indent="-166688" algn="just" rtl="0"/>
            <a:r>
              <a:rPr lang="en-US" sz="2000" dirty="0">
                <a:latin typeface="Times New Roman" pitchFamily="18" charset="0"/>
                <a:cs typeface="Times New Roman" pitchFamily="18" charset="0"/>
              </a:rPr>
              <a:t>Although many courts support a client’s right to </a:t>
            </a:r>
            <a:r>
              <a:rPr lang="en-US" sz="2000" dirty="0" smtClean="0">
                <a:latin typeface="Times New Roman" pitchFamily="18" charset="0"/>
                <a:cs typeface="Times New Roman" pitchFamily="18" charset="0"/>
              </a:rPr>
              <a:t>refuse medications in the psychiatric area, some limitations do </a:t>
            </a:r>
            <a:r>
              <a:rPr lang="en-US" sz="2000" dirty="0">
                <a:latin typeface="Times New Roman" pitchFamily="18" charset="0"/>
                <a:cs typeface="Times New Roman" pitchFamily="18" charset="0"/>
              </a:rPr>
              <a:t>exist. </a:t>
            </a:r>
            <a:endParaRPr lang="en-US" sz="2000" dirty="0" smtClean="0">
              <a:latin typeface="Times New Roman" pitchFamily="18" charset="0"/>
              <a:cs typeface="Times New Roman" pitchFamily="18" charset="0"/>
            </a:endParaRPr>
          </a:p>
          <a:p>
            <a:pPr marL="0" indent="0" algn="just" rtl="0">
              <a:buNone/>
            </a:pPr>
            <a:r>
              <a:rPr lang="en-US" sz="2000" b="1" dirty="0" smtClean="0">
                <a:latin typeface="Times New Roman" pitchFamily="18" charset="0"/>
                <a:cs typeface="Times New Roman" pitchFamily="18" charset="0"/>
              </a:rPr>
              <a:t>Weiss-</a:t>
            </a:r>
            <a:r>
              <a:rPr lang="en-US" sz="2000" b="1" dirty="0" err="1" smtClean="0">
                <a:latin typeface="Times New Roman" pitchFamily="18" charset="0"/>
                <a:cs typeface="Times New Roman" pitchFamily="18" charset="0"/>
              </a:rPr>
              <a:t>Kaffie</a:t>
            </a: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and </a:t>
            </a:r>
            <a:r>
              <a:rPr lang="en-US" sz="2000" b="1" dirty="0" err="1">
                <a:latin typeface="Times New Roman" pitchFamily="18" charset="0"/>
                <a:cs typeface="Times New Roman" pitchFamily="18" charset="0"/>
              </a:rPr>
              <a:t>Purtell</a:t>
            </a:r>
            <a:r>
              <a:rPr lang="en-US" sz="2000" b="1" dirty="0">
                <a:latin typeface="Times New Roman" pitchFamily="18" charset="0"/>
                <a:cs typeface="Times New Roman" pitchFamily="18" charset="0"/>
              </a:rPr>
              <a:t> (2001) </a:t>
            </a:r>
            <a:r>
              <a:rPr lang="en-US" sz="2000" b="1" dirty="0" smtClean="0">
                <a:latin typeface="Times New Roman" pitchFamily="18" charset="0"/>
                <a:cs typeface="Times New Roman" pitchFamily="18" charset="0"/>
              </a:rPr>
              <a:t>state:  </a:t>
            </a:r>
          </a:p>
          <a:p>
            <a:pPr marL="0" indent="0" algn="just" rtl="0">
              <a:buNone/>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treatment team must determine that three criteria </a:t>
            </a:r>
            <a:r>
              <a:rPr lang="en-US" sz="2000" dirty="0" smtClean="0">
                <a:latin typeface="Times New Roman" pitchFamily="18" charset="0"/>
                <a:cs typeface="Times New Roman" pitchFamily="18" charset="0"/>
              </a:rPr>
              <a:t>be met </a:t>
            </a:r>
            <a:r>
              <a:rPr lang="en-US" sz="2000" dirty="0">
                <a:latin typeface="Times New Roman" pitchFamily="18" charset="0"/>
                <a:cs typeface="Times New Roman" pitchFamily="18" charset="0"/>
              </a:rPr>
              <a:t>to </a:t>
            </a:r>
            <a:r>
              <a:rPr lang="en-US" sz="2000" dirty="0" smtClean="0">
                <a:latin typeface="Times New Roman" pitchFamily="18" charset="0"/>
                <a:cs typeface="Times New Roman" pitchFamily="18" charset="0"/>
              </a:rPr>
              <a:t>force medication </a:t>
            </a:r>
            <a:r>
              <a:rPr lang="en-US" sz="2000" dirty="0">
                <a:latin typeface="Times New Roman" pitchFamily="18" charset="0"/>
                <a:cs typeface="Times New Roman" pitchFamily="18" charset="0"/>
              </a:rPr>
              <a:t>without client consent</a:t>
            </a:r>
            <a:r>
              <a:rPr lang="en-US" sz="2000" dirty="0" smtClean="0">
                <a:latin typeface="Times New Roman" pitchFamily="18" charset="0"/>
                <a:cs typeface="Times New Roman" pitchFamily="18" charset="0"/>
              </a:rPr>
              <a:t>.</a:t>
            </a:r>
          </a:p>
          <a:p>
            <a:pPr marL="514350" indent="-249238" algn="just" rtl="0">
              <a:buFont typeface="+mj-lt"/>
              <a:buAutoNum type="arabicPeriod"/>
            </a:pPr>
            <a:r>
              <a:rPr lang="en-US" sz="2000" dirty="0" smtClean="0">
                <a:latin typeface="Times New Roman" pitchFamily="18" charset="0"/>
                <a:cs typeface="Times New Roman" pitchFamily="18" charset="0"/>
              </a:rPr>
              <a:t>The client must </a:t>
            </a:r>
            <a:r>
              <a:rPr lang="en-US" sz="2000" dirty="0">
                <a:solidFill>
                  <a:srgbClr val="FF0000"/>
                </a:solidFill>
                <a:latin typeface="Times New Roman" pitchFamily="18" charset="0"/>
                <a:cs typeface="Times New Roman" pitchFamily="18" charset="0"/>
              </a:rPr>
              <a:t>exhibit behavior that is dangerous </a:t>
            </a:r>
            <a:r>
              <a:rPr lang="en-US" sz="2000" dirty="0">
                <a:latin typeface="Times New Roman" pitchFamily="18" charset="0"/>
                <a:cs typeface="Times New Roman" pitchFamily="18" charset="0"/>
              </a:rPr>
              <a:t>to self or </a:t>
            </a:r>
            <a:r>
              <a:rPr lang="en-US" sz="2000" dirty="0" smtClean="0">
                <a:latin typeface="Times New Roman" pitchFamily="18" charset="0"/>
                <a:cs typeface="Times New Roman" pitchFamily="18" charset="0"/>
              </a:rPr>
              <a:t>others</a:t>
            </a:r>
          </a:p>
          <a:p>
            <a:pPr marL="514350" indent="-249238" algn="just" rtl="0">
              <a:buFont typeface="+mj-lt"/>
              <a:buAutoNum type="arabicPeriod"/>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medication ordered by the physician </a:t>
            </a:r>
            <a:r>
              <a:rPr lang="en-US" sz="2000" dirty="0">
                <a:solidFill>
                  <a:srgbClr val="FF0000"/>
                </a:solidFill>
                <a:latin typeface="Times New Roman" pitchFamily="18" charset="0"/>
                <a:cs typeface="Times New Roman" pitchFamily="18" charset="0"/>
              </a:rPr>
              <a:t>must have a </a:t>
            </a:r>
            <a:r>
              <a:rPr lang="en-US" sz="2000" dirty="0" smtClean="0">
                <a:solidFill>
                  <a:srgbClr val="FF0000"/>
                </a:solidFill>
                <a:latin typeface="Times New Roman" pitchFamily="18" charset="0"/>
                <a:cs typeface="Times New Roman" pitchFamily="18" charset="0"/>
              </a:rPr>
              <a:t>reasonable chance</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of providing help to the </a:t>
            </a:r>
            <a:r>
              <a:rPr lang="en-US" sz="2000" dirty="0" smtClean="0">
                <a:latin typeface="Times New Roman" pitchFamily="18" charset="0"/>
                <a:cs typeface="Times New Roman" pitchFamily="18" charset="0"/>
              </a:rPr>
              <a:t>client</a:t>
            </a:r>
          </a:p>
          <a:p>
            <a:pPr marL="514350" indent="-249238" algn="just" rtl="0">
              <a:buFont typeface="+mj-lt"/>
              <a:buAutoNum type="arabicPeriod"/>
            </a:pPr>
            <a:r>
              <a:rPr lang="en-US" sz="2000" dirty="0" smtClean="0">
                <a:latin typeface="Times New Roman" pitchFamily="18" charset="0"/>
                <a:cs typeface="Times New Roman" pitchFamily="18" charset="0"/>
              </a:rPr>
              <a:t>The clients who </a:t>
            </a:r>
            <a:r>
              <a:rPr lang="en-US" sz="2000" dirty="0">
                <a:latin typeface="Times New Roman" pitchFamily="18" charset="0"/>
                <a:cs typeface="Times New Roman" pitchFamily="18" charset="0"/>
              </a:rPr>
              <a:t>refuse medication must be </a:t>
            </a:r>
            <a:r>
              <a:rPr lang="en-US" sz="2000" dirty="0">
                <a:solidFill>
                  <a:srgbClr val="FF0000"/>
                </a:solidFill>
                <a:latin typeface="Times New Roman" pitchFamily="18" charset="0"/>
                <a:cs typeface="Times New Roman" pitchFamily="18" charset="0"/>
              </a:rPr>
              <a:t>judged </a:t>
            </a:r>
            <a:r>
              <a:rPr lang="en-US" sz="2000" dirty="0" smtClean="0">
                <a:solidFill>
                  <a:srgbClr val="FF0000"/>
                </a:solidFill>
                <a:latin typeface="Times New Roman" pitchFamily="18" charset="0"/>
                <a:cs typeface="Times New Roman" pitchFamily="18" charset="0"/>
              </a:rPr>
              <a:t>incompetent to </a:t>
            </a:r>
            <a:r>
              <a:rPr lang="en-US" sz="2000" dirty="0">
                <a:solidFill>
                  <a:srgbClr val="FF0000"/>
                </a:solidFill>
                <a:latin typeface="Times New Roman" pitchFamily="18" charset="0"/>
                <a:cs typeface="Times New Roman" pitchFamily="18" charset="0"/>
              </a:rPr>
              <a:t>evaluate the benefits of the treatment </a:t>
            </a:r>
            <a:r>
              <a:rPr lang="en-US" sz="2000" dirty="0">
                <a:latin typeface="Times New Roman" pitchFamily="18" charset="0"/>
                <a:cs typeface="Times New Roman" pitchFamily="18" charset="0"/>
              </a:rPr>
              <a:t>in question.</a:t>
            </a:r>
            <a:endParaRPr lang="ar-IQ"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951332BA-6903-48B5-9863-3F5FC65ADA47}" type="datetime1">
              <a:rPr lang="en-US" smtClean="0">
                <a:solidFill>
                  <a:srgbClr val="002060"/>
                </a:solidFill>
              </a:rPr>
              <a:t>5/13/2018</a:t>
            </a:fld>
            <a:endParaRPr lang="ar-IQ" dirty="0">
              <a:solidFill>
                <a:srgbClr val="002060"/>
              </a:solidFill>
            </a:endParaRPr>
          </a:p>
        </p:txBody>
      </p:sp>
      <p:sp>
        <p:nvSpPr>
          <p:cNvPr id="5" name="Footer Placeholder 4"/>
          <p:cNvSpPr>
            <a:spLocks noGrp="1"/>
          </p:cNvSpPr>
          <p:nvPr>
            <p:ph type="ftr" sz="quarter" idx="11"/>
          </p:nvPr>
        </p:nvSpPr>
        <p:spPr>
          <a:xfrm>
            <a:off x="1619672" y="6356350"/>
            <a:ext cx="5256584" cy="365125"/>
          </a:xfrm>
        </p:spPr>
        <p:txBody>
          <a:bodyPr/>
          <a:lstStyle/>
          <a:p>
            <a:r>
              <a:rPr lang="en-US" b="1" dirty="0" smtClean="0">
                <a:solidFill>
                  <a:srgbClr val="002060"/>
                </a:solidFill>
              </a:rPr>
              <a:t>Assistant teacher / Safi </a:t>
            </a:r>
            <a:r>
              <a:rPr lang="en-US" b="1" dirty="0" err="1" smtClean="0">
                <a:solidFill>
                  <a:srgbClr val="002060"/>
                </a:solidFill>
              </a:rPr>
              <a:t>Dakhil</a:t>
            </a:r>
            <a:r>
              <a:rPr lang="en-US" b="1" dirty="0" smtClean="0">
                <a:solidFill>
                  <a:srgbClr val="002060"/>
                </a:solidFill>
              </a:rPr>
              <a:t> </a:t>
            </a:r>
            <a:r>
              <a:rPr lang="en-US" b="1" dirty="0" err="1" smtClean="0">
                <a:solidFill>
                  <a:srgbClr val="002060"/>
                </a:solidFill>
              </a:rPr>
              <a:t>Nawam</a:t>
            </a:r>
            <a:r>
              <a:rPr lang="en-US" b="1" dirty="0" smtClean="0">
                <a:solidFill>
                  <a:srgbClr val="002060"/>
                </a:solidFill>
              </a:rPr>
              <a:t>/College of nursing/ University of Karbala</a:t>
            </a:r>
            <a:endParaRPr lang="ar-IQ" b="1" dirty="0">
              <a:solidFill>
                <a:srgbClr val="002060"/>
              </a:solidFill>
            </a:endParaRPr>
          </a:p>
        </p:txBody>
      </p:sp>
      <p:sp>
        <p:nvSpPr>
          <p:cNvPr id="6" name="Slide Number Placeholder 5"/>
          <p:cNvSpPr>
            <a:spLocks noGrp="1"/>
          </p:cNvSpPr>
          <p:nvPr>
            <p:ph type="sldNum" sz="quarter" idx="12"/>
          </p:nvPr>
        </p:nvSpPr>
        <p:spPr/>
        <p:txBody>
          <a:bodyPr/>
          <a:lstStyle/>
          <a:p>
            <a:fld id="{4DC678ED-9CF5-49F3-88F5-A6D9C69090A3}" type="slidenum">
              <a:rPr lang="ar-IQ" smtClean="0"/>
              <a:t>24</a:t>
            </a:fld>
            <a:endParaRPr lang="ar-IQ"/>
          </a:p>
        </p:txBody>
      </p:sp>
    </p:spTree>
    <p:extLst>
      <p:ext uri="{BB962C8B-B14F-4D97-AF65-F5344CB8AC3E}">
        <p14:creationId xmlns:p14="http://schemas.microsoft.com/office/powerpoint/2010/main" val="110368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84"/>
            <a:ext cx="8856984" cy="1143000"/>
          </a:xfrm>
        </p:spPr>
        <p:txBody>
          <a:bodyPr>
            <a:noAutofit/>
          </a:bodyPr>
          <a:lstStyle/>
          <a:p>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Ethical Issues in Psychiatric/ Mental Health Nursing cont.</a:t>
            </a:r>
            <a:r>
              <a:rPr lang="en-US" sz="3200" dirty="0" smtClean="0"/>
              <a:t/>
            </a:r>
            <a:br>
              <a:rPr lang="en-US" sz="3200" dirty="0" smtClean="0"/>
            </a:br>
            <a:r>
              <a:rPr lang="en-US" sz="7200" dirty="0" smtClean="0"/>
              <a:t/>
            </a:r>
            <a:br>
              <a:rPr lang="en-US" sz="7200" dirty="0" smtClean="0"/>
            </a:br>
            <a:endParaRPr lang="ar-IQ" sz="3200" dirty="0"/>
          </a:p>
        </p:txBody>
      </p:sp>
      <p:sp>
        <p:nvSpPr>
          <p:cNvPr id="3" name="Content Placeholder 2"/>
          <p:cNvSpPr>
            <a:spLocks noGrp="1"/>
          </p:cNvSpPr>
          <p:nvPr>
            <p:ph idx="1"/>
          </p:nvPr>
        </p:nvSpPr>
        <p:spPr>
          <a:xfrm>
            <a:off x="457200" y="1196752"/>
            <a:ext cx="8579296" cy="4929411"/>
          </a:xfrm>
        </p:spPr>
        <p:txBody>
          <a:bodyPr>
            <a:normAutofit fontScale="92500"/>
          </a:bodyPr>
          <a:lstStyle/>
          <a:p>
            <a:pPr marL="0" indent="0" algn="l" rtl="0">
              <a:buNone/>
            </a:pPr>
            <a:r>
              <a:rPr lang="en-US" sz="3000" b="1" dirty="0">
                <a:solidFill>
                  <a:srgbClr val="00B050"/>
                </a:solidFill>
              </a:rPr>
              <a:t>The Right to the </a:t>
            </a:r>
            <a:r>
              <a:rPr lang="en-US" sz="3000" b="1" dirty="0" smtClean="0">
                <a:solidFill>
                  <a:srgbClr val="00B050"/>
                </a:solidFill>
              </a:rPr>
              <a:t>Least-Restrictive Treatment </a:t>
            </a:r>
            <a:r>
              <a:rPr lang="en-US" sz="3000" b="1" dirty="0">
                <a:solidFill>
                  <a:srgbClr val="00B050"/>
                </a:solidFill>
              </a:rPr>
              <a:t>Alternative</a:t>
            </a:r>
          </a:p>
          <a:p>
            <a:pPr algn="just" rtl="0"/>
            <a:r>
              <a:rPr lang="en-US" sz="2400" dirty="0" smtClean="0"/>
              <a:t>Health care personnel must attempt to provide treatment in a manner that least restricts the freedom of clients. </a:t>
            </a:r>
          </a:p>
          <a:p>
            <a:pPr algn="just" rtl="0"/>
            <a:r>
              <a:rPr lang="en-US" sz="2400" dirty="0" smtClean="0"/>
              <a:t>The “restrictiveness” of psychiatric therapy can be described in the context of a continuum, based on </a:t>
            </a:r>
            <a:r>
              <a:rPr lang="en-US" sz="2400" dirty="0"/>
              <a:t>severity of illness</a:t>
            </a:r>
            <a:r>
              <a:rPr lang="en-US" sz="2400" dirty="0" smtClean="0"/>
              <a:t>.</a:t>
            </a:r>
          </a:p>
          <a:p>
            <a:pPr algn="just" rtl="0"/>
            <a:r>
              <a:rPr lang="en-US" sz="2400" dirty="0" smtClean="0"/>
              <a:t> </a:t>
            </a:r>
            <a:r>
              <a:rPr lang="en-US" sz="2400" dirty="0"/>
              <a:t>Clients may be treated on an </a:t>
            </a:r>
            <a:r>
              <a:rPr lang="en-US" sz="2400" dirty="0" smtClean="0"/>
              <a:t>outpatient basis</a:t>
            </a:r>
            <a:r>
              <a:rPr lang="en-US" sz="2400" dirty="0"/>
              <a:t>, in day hospitals, or in voluntary or </a:t>
            </a:r>
            <a:r>
              <a:rPr lang="en-US" sz="2400" dirty="0" smtClean="0"/>
              <a:t>involuntary hospitalization.</a:t>
            </a:r>
          </a:p>
          <a:p>
            <a:pPr algn="just" rtl="0"/>
            <a:r>
              <a:rPr lang="en-US" sz="2400" dirty="0" smtClean="0"/>
              <a:t> </a:t>
            </a:r>
            <a:r>
              <a:rPr lang="en-US" sz="2400" dirty="0"/>
              <a:t>Symptoms may be treated </a:t>
            </a:r>
            <a:r>
              <a:rPr lang="en-US" sz="2400" dirty="0" smtClean="0"/>
              <a:t>with verbal rehabilitation </a:t>
            </a:r>
            <a:r>
              <a:rPr lang="en-US" sz="2400" dirty="0"/>
              <a:t>techniques and move </a:t>
            </a:r>
            <a:r>
              <a:rPr lang="en-US" sz="2400" dirty="0" smtClean="0"/>
              <a:t>successively to </a:t>
            </a:r>
            <a:r>
              <a:rPr lang="en-US" sz="2400" dirty="0"/>
              <a:t>behavioral techniques, chemical interventions, </a:t>
            </a:r>
            <a:r>
              <a:rPr lang="en-US" sz="2400" dirty="0" smtClean="0"/>
              <a:t>mechanical restraints</a:t>
            </a:r>
            <a:r>
              <a:rPr lang="en-US" sz="2400" dirty="0"/>
              <a:t>, or electroconvulsive therapy</a:t>
            </a:r>
            <a:r>
              <a:rPr lang="en-US" sz="2400" dirty="0" smtClean="0"/>
              <a:t>.</a:t>
            </a:r>
          </a:p>
          <a:p>
            <a:pPr algn="just" rtl="0"/>
            <a:r>
              <a:rPr lang="en-US" sz="2400" dirty="0" smtClean="0"/>
              <a:t> The problem </a:t>
            </a:r>
            <a:r>
              <a:rPr lang="en-US" sz="2400" dirty="0"/>
              <a:t>appears to arise in selecting the least </a:t>
            </a:r>
            <a:r>
              <a:rPr lang="en-US" sz="2400" dirty="0" smtClean="0"/>
              <a:t>restrictive means </a:t>
            </a:r>
            <a:r>
              <a:rPr lang="en-US" sz="2400" dirty="0"/>
              <a:t>among involuntary chemical </a:t>
            </a:r>
            <a:r>
              <a:rPr lang="en-US" sz="2400" dirty="0" smtClean="0"/>
              <a:t>intervention, seclusion</a:t>
            </a:r>
            <a:r>
              <a:rPr lang="en-US" sz="2400" dirty="0"/>
              <a:t>, and mechanical restraints. </a:t>
            </a:r>
            <a:endParaRPr lang="ar-IQ" sz="2400" dirty="0"/>
          </a:p>
        </p:txBody>
      </p:sp>
      <p:sp>
        <p:nvSpPr>
          <p:cNvPr id="4" name="Date Placeholder 3"/>
          <p:cNvSpPr>
            <a:spLocks noGrp="1"/>
          </p:cNvSpPr>
          <p:nvPr>
            <p:ph type="dt" sz="half" idx="10"/>
          </p:nvPr>
        </p:nvSpPr>
        <p:spPr/>
        <p:txBody>
          <a:bodyPr/>
          <a:lstStyle/>
          <a:p>
            <a:fld id="{4FA300A9-10E5-44C1-ACD6-6A2B6DCD1C78}" type="datetime1">
              <a:rPr lang="en-US" b="1" smtClean="0">
                <a:solidFill>
                  <a:srgbClr val="002060"/>
                </a:solidFill>
              </a:rPr>
              <a:t>5/13/2018</a:t>
            </a:fld>
            <a:endParaRPr lang="ar-IQ" b="1" dirty="0">
              <a:solidFill>
                <a:srgbClr val="002060"/>
              </a:solidFill>
            </a:endParaRPr>
          </a:p>
        </p:txBody>
      </p:sp>
      <p:sp>
        <p:nvSpPr>
          <p:cNvPr id="5" name="Footer Placeholder 4"/>
          <p:cNvSpPr>
            <a:spLocks noGrp="1"/>
          </p:cNvSpPr>
          <p:nvPr>
            <p:ph type="ftr" sz="quarter" idx="11"/>
          </p:nvPr>
        </p:nvSpPr>
        <p:spPr>
          <a:xfrm>
            <a:off x="1475656" y="6356350"/>
            <a:ext cx="5760640" cy="365125"/>
          </a:xfrm>
        </p:spPr>
        <p:txBody>
          <a:bodyPr/>
          <a:lstStyle/>
          <a:p>
            <a:r>
              <a:rPr lang="en-US" b="1" dirty="0" smtClean="0">
                <a:solidFill>
                  <a:srgbClr val="002060"/>
                </a:solidFill>
              </a:rPr>
              <a:t>Assistant teacher / Safi </a:t>
            </a:r>
            <a:r>
              <a:rPr lang="en-US" b="1" dirty="0" err="1" smtClean="0">
                <a:solidFill>
                  <a:srgbClr val="002060"/>
                </a:solidFill>
              </a:rPr>
              <a:t>Dakhil</a:t>
            </a:r>
            <a:r>
              <a:rPr lang="en-US" b="1" dirty="0" smtClean="0">
                <a:solidFill>
                  <a:srgbClr val="002060"/>
                </a:solidFill>
              </a:rPr>
              <a:t> </a:t>
            </a:r>
            <a:r>
              <a:rPr lang="en-US" b="1" dirty="0" err="1" smtClean="0">
                <a:solidFill>
                  <a:srgbClr val="002060"/>
                </a:solidFill>
              </a:rPr>
              <a:t>Nawam</a:t>
            </a:r>
            <a:r>
              <a:rPr lang="en-US" b="1" dirty="0" smtClean="0">
                <a:solidFill>
                  <a:srgbClr val="002060"/>
                </a:solidFill>
              </a:rPr>
              <a:t>/College of nursing/ University of Karbala</a:t>
            </a:r>
            <a:endParaRPr lang="ar-IQ" b="1" dirty="0">
              <a:solidFill>
                <a:srgbClr val="002060"/>
              </a:solidFill>
            </a:endParaRPr>
          </a:p>
        </p:txBody>
      </p:sp>
      <p:sp>
        <p:nvSpPr>
          <p:cNvPr id="6" name="Slide Number Placeholder 5"/>
          <p:cNvSpPr>
            <a:spLocks noGrp="1"/>
          </p:cNvSpPr>
          <p:nvPr>
            <p:ph type="sldNum" sz="quarter" idx="12"/>
          </p:nvPr>
        </p:nvSpPr>
        <p:spPr/>
        <p:txBody>
          <a:bodyPr/>
          <a:lstStyle/>
          <a:p>
            <a:fld id="{4DC678ED-9CF5-49F3-88F5-A6D9C69090A3}" type="slidenum">
              <a:rPr lang="ar-IQ" smtClean="0"/>
              <a:t>25</a:t>
            </a:fld>
            <a:endParaRPr lang="ar-IQ"/>
          </a:p>
        </p:txBody>
      </p:sp>
    </p:spTree>
    <p:extLst>
      <p:ext uri="{BB962C8B-B14F-4D97-AF65-F5344CB8AC3E}">
        <p14:creationId xmlns:p14="http://schemas.microsoft.com/office/powerpoint/2010/main" val="135151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LEGAL CONSIDERATIONS</a:t>
            </a:r>
            <a:br>
              <a:rPr lang="en-US" b="1" dirty="0" smtClean="0"/>
            </a:br>
            <a:endParaRPr lang="ar-IQ" dirty="0"/>
          </a:p>
        </p:txBody>
      </p:sp>
      <p:sp>
        <p:nvSpPr>
          <p:cNvPr id="3" name="Content Placeholder 2"/>
          <p:cNvSpPr>
            <a:spLocks noGrp="1"/>
          </p:cNvSpPr>
          <p:nvPr>
            <p:ph idx="1"/>
          </p:nvPr>
        </p:nvSpPr>
        <p:spPr/>
        <p:txBody>
          <a:bodyPr>
            <a:normAutofit/>
          </a:bodyPr>
          <a:lstStyle/>
          <a:p>
            <a:pPr algn="just" rtl="0"/>
            <a:r>
              <a:rPr lang="en-US" dirty="0" smtClean="0"/>
              <a:t>In </a:t>
            </a:r>
            <a:r>
              <a:rPr lang="en-US" dirty="0"/>
              <a:t>1980, the 96th Congress of the United States </a:t>
            </a:r>
            <a:r>
              <a:rPr lang="en-US" dirty="0" smtClean="0"/>
              <a:t>passed the </a:t>
            </a:r>
            <a:r>
              <a:rPr lang="en-US" dirty="0"/>
              <a:t>Mental Health Systems Act, which includes a </a:t>
            </a:r>
            <a:r>
              <a:rPr lang="en-US" b="1" dirty="0" smtClean="0">
                <a:solidFill>
                  <a:srgbClr val="FF0000"/>
                </a:solidFill>
              </a:rPr>
              <a:t>Patient’s Bill </a:t>
            </a:r>
            <a:r>
              <a:rPr lang="en-US" b="1" dirty="0">
                <a:solidFill>
                  <a:srgbClr val="FF0000"/>
                </a:solidFill>
              </a:rPr>
              <a:t>of Rights</a:t>
            </a:r>
            <a:r>
              <a:rPr lang="en-US" dirty="0"/>
              <a:t>, for recommendation to the </a:t>
            </a:r>
            <a:r>
              <a:rPr lang="en-US" dirty="0" smtClean="0"/>
              <a:t>States. </a:t>
            </a:r>
          </a:p>
          <a:p>
            <a:pPr marL="0" indent="0" algn="just" rtl="0">
              <a:buNone/>
            </a:pPr>
            <a:endParaRPr lang="ar-IQ" dirty="0"/>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26</a:t>
            </a:fld>
            <a:endParaRPr lang="ar-IQ"/>
          </a:p>
        </p:txBody>
      </p:sp>
    </p:spTree>
    <p:extLst>
      <p:ext uri="{BB962C8B-B14F-4D97-AF65-F5344CB8AC3E}">
        <p14:creationId xmlns:p14="http://schemas.microsoft.com/office/powerpoint/2010/main" val="32595989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350912"/>
          </a:xfrm>
        </p:spPr>
        <p:txBody>
          <a:bodyPr>
            <a:noAutofit/>
          </a:bodyPr>
          <a:lstStyle/>
          <a:p>
            <a:pPr rtl="0"/>
            <a:r>
              <a:rPr lang="en-US" sz="3200" b="1" dirty="0"/>
              <a:t>Bill of Rights </a:t>
            </a:r>
            <a:r>
              <a:rPr lang="en-US" sz="3200" b="1" dirty="0" smtClean="0"/>
              <a:t>for Psychiatric Patients</a:t>
            </a:r>
            <a:endParaRPr lang="ar-IQ" sz="3200" dirty="0"/>
          </a:p>
        </p:txBody>
      </p:sp>
      <p:sp>
        <p:nvSpPr>
          <p:cNvPr id="3" name="Content Placeholder 2"/>
          <p:cNvSpPr>
            <a:spLocks noGrp="1"/>
          </p:cNvSpPr>
          <p:nvPr>
            <p:ph idx="1"/>
          </p:nvPr>
        </p:nvSpPr>
        <p:spPr>
          <a:xfrm>
            <a:off x="457200" y="764704"/>
            <a:ext cx="8229600" cy="5361459"/>
          </a:xfrm>
        </p:spPr>
        <p:txBody>
          <a:bodyPr>
            <a:normAutofit fontScale="77500" lnSpcReduction="20000"/>
          </a:bodyPr>
          <a:lstStyle/>
          <a:p>
            <a:pPr marL="514350" indent="-514350" algn="just" rtl="0">
              <a:buFont typeface="+mj-lt"/>
              <a:buAutoNum type="arabicPeriod"/>
            </a:pPr>
            <a:r>
              <a:rPr lang="en-US" dirty="0"/>
              <a:t>The right to appropriate treatment and related </a:t>
            </a:r>
            <a:r>
              <a:rPr lang="en-US" dirty="0" smtClean="0"/>
              <a:t>services in </a:t>
            </a:r>
            <a:r>
              <a:rPr lang="en-US" dirty="0"/>
              <a:t>the setting that is most supportive and least </a:t>
            </a:r>
            <a:r>
              <a:rPr lang="en-US" dirty="0" smtClean="0"/>
              <a:t>restrictive to </a:t>
            </a:r>
            <a:r>
              <a:rPr lang="en-US" dirty="0"/>
              <a:t>personal freedom.</a:t>
            </a:r>
          </a:p>
          <a:p>
            <a:pPr marL="514350" indent="-514350" algn="just" rtl="0">
              <a:buFont typeface="+mj-lt"/>
              <a:buAutoNum type="arabicPeriod"/>
            </a:pPr>
            <a:r>
              <a:rPr lang="en-US" dirty="0" smtClean="0"/>
              <a:t>The </a:t>
            </a:r>
            <a:r>
              <a:rPr lang="en-US" dirty="0"/>
              <a:t>right to an individualized, written treatment </a:t>
            </a:r>
            <a:r>
              <a:rPr lang="en-US" dirty="0" smtClean="0"/>
              <a:t>or service </a:t>
            </a:r>
            <a:r>
              <a:rPr lang="en-US" dirty="0"/>
              <a:t>plan; the right to treatment based on such </a:t>
            </a:r>
            <a:r>
              <a:rPr lang="en-US" dirty="0" smtClean="0"/>
              <a:t>a plan</a:t>
            </a:r>
            <a:r>
              <a:rPr lang="en-US" dirty="0"/>
              <a:t>; and the right to periodic review and revision </a:t>
            </a:r>
            <a:r>
              <a:rPr lang="en-US" dirty="0" smtClean="0"/>
              <a:t>of the </a:t>
            </a:r>
            <a:r>
              <a:rPr lang="en-US" dirty="0"/>
              <a:t>plan based on treatment needs.</a:t>
            </a:r>
          </a:p>
          <a:p>
            <a:pPr marL="514350" indent="-514350" algn="just" rtl="0">
              <a:buFont typeface="+mj-lt"/>
              <a:buAutoNum type="arabicPeriod"/>
            </a:pPr>
            <a:r>
              <a:rPr lang="en-US" dirty="0" smtClean="0"/>
              <a:t>The </a:t>
            </a:r>
            <a:r>
              <a:rPr lang="en-US" dirty="0"/>
              <a:t>right, consistent with one’s capabilities, to </a:t>
            </a:r>
            <a:r>
              <a:rPr lang="en-US" dirty="0" smtClean="0"/>
              <a:t>participate in </a:t>
            </a:r>
            <a:r>
              <a:rPr lang="en-US" dirty="0"/>
              <a:t>and receive a reasonable explanation of </a:t>
            </a:r>
            <a:r>
              <a:rPr lang="en-US" dirty="0" smtClean="0"/>
              <a:t>the care </a:t>
            </a:r>
            <a:r>
              <a:rPr lang="en-US" dirty="0"/>
              <a:t>and treatment process.</a:t>
            </a:r>
          </a:p>
          <a:p>
            <a:pPr marL="514350" indent="-514350" algn="just" rtl="0">
              <a:buFont typeface="+mj-lt"/>
              <a:buAutoNum type="arabicPeriod"/>
            </a:pPr>
            <a:r>
              <a:rPr lang="en-US" dirty="0" smtClean="0"/>
              <a:t>The </a:t>
            </a:r>
            <a:r>
              <a:rPr lang="en-US" dirty="0"/>
              <a:t>right to refuse treatment except in an </a:t>
            </a:r>
            <a:r>
              <a:rPr lang="en-US" dirty="0" smtClean="0"/>
              <a:t>emergency situation </a:t>
            </a:r>
            <a:r>
              <a:rPr lang="en-US" dirty="0"/>
              <a:t>or as permitted by law.</a:t>
            </a:r>
          </a:p>
          <a:p>
            <a:pPr marL="514350" indent="-514350" algn="just" rtl="0">
              <a:buFont typeface="+mj-lt"/>
              <a:buAutoNum type="arabicPeriod"/>
            </a:pPr>
            <a:r>
              <a:rPr lang="en-US" dirty="0" smtClean="0"/>
              <a:t>The </a:t>
            </a:r>
            <a:r>
              <a:rPr lang="en-US" dirty="0"/>
              <a:t>right not to participate in experimentation in </a:t>
            </a:r>
            <a:r>
              <a:rPr lang="en-US" dirty="0" smtClean="0"/>
              <a:t>the absence </a:t>
            </a:r>
            <a:r>
              <a:rPr lang="en-US" dirty="0"/>
              <a:t>of informed, voluntary, written consent.</a:t>
            </a:r>
          </a:p>
          <a:p>
            <a:pPr marL="514350" indent="-514350" algn="just" rtl="0">
              <a:buFont typeface="+mj-lt"/>
              <a:buAutoNum type="arabicPeriod"/>
            </a:pPr>
            <a:r>
              <a:rPr lang="en-US" dirty="0" smtClean="0"/>
              <a:t>The </a:t>
            </a:r>
            <a:r>
              <a:rPr lang="en-US" dirty="0"/>
              <a:t>right to freedom from restraint or seclusion </a:t>
            </a:r>
            <a:r>
              <a:rPr lang="en-US" dirty="0" smtClean="0"/>
              <a:t>except in </a:t>
            </a:r>
            <a:r>
              <a:rPr lang="en-US" dirty="0"/>
              <a:t>an emergency situation</a:t>
            </a:r>
            <a:r>
              <a:rPr lang="en-US" dirty="0" smtClean="0"/>
              <a:t>.</a:t>
            </a:r>
            <a:endParaRPr lang="en-US" dirty="0"/>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27</a:t>
            </a:fld>
            <a:endParaRPr lang="ar-IQ"/>
          </a:p>
        </p:txBody>
      </p:sp>
    </p:spTree>
    <p:extLst>
      <p:ext uri="{BB962C8B-B14F-4D97-AF65-F5344CB8AC3E}">
        <p14:creationId xmlns:p14="http://schemas.microsoft.com/office/powerpoint/2010/main" val="229136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Bill of Rights for Psychiatric Patients cont.</a:t>
            </a:r>
            <a:endParaRPr lang="ar-IQ" dirty="0"/>
          </a:p>
        </p:txBody>
      </p:sp>
      <p:sp>
        <p:nvSpPr>
          <p:cNvPr id="3" name="Content Placeholder 2"/>
          <p:cNvSpPr>
            <a:spLocks noGrp="1"/>
          </p:cNvSpPr>
          <p:nvPr>
            <p:ph idx="1"/>
          </p:nvPr>
        </p:nvSpPr>
        <p:spPr/>
        <p:txBody>
          <a:bodyPr>
            <a:normAutofit fontScale="70000" lnSpcReduction="20000"/>
          </a:bodyPr>
          <a:lstStyle/>
          <a:p>
            <a:pPr marL="514350" indent="-514350" algn="just" rtl="0">
              <a:buFont typeface="+mj-lt"/>
              <a:buAutoNum type="arabicPeriod"/>
            </a:pPr>
            <a:r>
              <a:rPr lang="en-US" dirty="0" smtClean="0">
                <a:cs typeface="+mj-cs"/>
              </a:rPr>
              <a:t>The right to a humane treatment environment that affords reasonable protection from harm and appropriate privacy.</a:t>
            </a:r>
          </a:p>
          <a:p>
            <a:pPr marL="514350" indent="-514350" algn="just" rtl="0">
              <a:buFont typeface="+mj-lt"/>
              <a:buAutoNum type="arabicPeriod"/>
            </a:pPr>
            <a:r>
              <a:rPr lang="en-US" dirty="0" smtClean="0">
                <a:cs typeface="+mj-cs"/>
              </a:rPr>
              <a:t>The right to confidentiality of medical records (also applicable following patient’s discharge).</a:t>
            </a:r>
          </a:p>
          <a:p>
            <a:pPr marL="514350" indent="-514350" algn="just" rtl="0">
              <a:buFont typeface="+mj-lt"/>
              <a:buAutoNum type="arabicPeriod"/>
            </a:pPr>
            <a:r>
              <a:rPr lang="en-US" dirty="0" smtClean="0">
                <a:cs typeface="+mj-cs"/>
              </a:rPr>
              <a:t>The right of access to medical records except information received from third parties under promise of confidentiality, and when access would be detrimental to the patient’s health (also applicable following the patient’s discharge). </a:t>
            </a:r>
          </a:p>
          <a:p>
            <a:pPr marL="514350" indent="-514350" algn="just" rtl="0">
              <a:buFont typeface="+mj-lt"/>
              <a:buAutoNum type="arabicPeriod"/>
            </a:pPr>
            <a:r>
              <a:rPr lang="en-US" dirty="0" smtClean="0">
                <a:cs typeface="+mj-cs"/>
              </a:rPr>
              <a:t>The right of access to use of the telephone, personal mail, and visitors, unless deemed inappropriate for treatment purposes.</a:t>
            </a:r>
          </a:p>
          <a:p>
            <a:pPr marL="514350" indent="-514350" algn="just" rtl="0">
              <a:buFont typeface="+mj-lt"/>
              <a:buAutoNum type="arabicPeriod"/>
            </a:pPr>
            <a:r>
              <a:rPr lang="en-US" dirty="0" smtClean="0">
                <a:cs typeface="+mj-cs"/>
              </a:rPr>
              <a:t>The right to be informed of these rights in comprehensible language.</a:t>
            </a:r>
          </a:p>
          <a:p>
            <a:pPr marL="514350" indent="-514350" algn="just" rtl="0">
              <a:buFont typeface="+mj-lt"/>
              <a:buAutoNum type="arabicPeriod"/>
            </a:pPr>
            <a:r>
              <a:rPr lang="en-US" dirty="0" smtClean="0">
                <a:cs typeface="+mj-cs"/>
              </a:rPr>
              <a:t>The right to assert grievances if rights are infringed.</a:t>
            </a:r>
          </a:p>
          <a:p>
            <a:pPr marL="514350" indent="-514350" algn="just" rtl="0">
              <a:buFont typeface="+mj-lt"/>
              <a:buAutoNum type="arabicPeriod"/>
            </a:pPr>
            <a:r>
              <a:rPr lang="en-US" dirty="0" smtClean="0">
                <a:cs typeface="+mj-cs"/>
              </a:rPr>
              <a:t>The right to referral as appropriate to other providers of mental health services upon discharge.</a:t>
            </a:r>
            <a:endParaRPr lang="ar-IQ" dirty="0" smtClean="0">
              <a:cs typeface="+mj-cs"/>
            </a:endParaRPr>
          </a:p>
          <a:p>
            <a:pPr algn="just"/>
            <a:endParaRPr lang="ar-IQ" dirty="0">
              <a:cs typeface="+mj-cs"/>
            </a:endParaRPr>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28</a:t>
            </a:fld>
            <a:endParaRPr lang="ar-IQ"/>
          </a:p>
        </p:txBody>
      </p:sp>
    </p:spTree>
    <p:extLst>
      <p:ext uri="{BB962C8B-B14F-4D97-AF65-F5344CB8AC3E}">
        <p14:creationId xmlns:p14="http://schemas.microsoft.com/office/powerpoint/2010/main" val="186118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Nurse Practice Acts</a:t>
            </a:r>
            <a:br>
              <a:rPr lang="en-US" b="1" dirty="0" smtClean="0"/>
            </a:br>
            <a:endParaRPr lang="ar-IQ" dirty="0"/>
          </a:p>
        </p:txBody>
      </p:sp>
      <p:sp>
        <p:nvSpPr>
          <p:cNvPr id="3" name="Content Placeholder 2"/>
          <p:cNvSpPr>
            <a:spLocks noGrp="1"/>
          </p:cNvSpPr>
          <p:nvPr>
            <p:ph idx="1"/>
          </p:nvPr>
        </p:nvSpPr>
        <p:spPr>
          <a:xfrm>
            <a:off x="457200" y="1124744"/>
            <a:ext cx="8229600" cy="5001419"/>
          </a:xfrm>
        </p:spPr>
        <p:txBody>
          <a:bodyPr>
            <a:noAutofit/>
          </a:bodyPr>
          <a:lstStyle/>
          <a:p>
            <a:pPr marL="0" indent="0" rtl="0">
              <a:buNone/>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legal parameters of professional and practical </a:t>
            </a:r>
            <a:r>
              <a:rPr lang="en-US" sz="2000" dirty="0" smtClean="0">
                <a:latin typeface="Times New Roman" pitchFamily="18" charset="0"/>
                <a:cs typeface="Times New Roman" pitchFamily="18" charset="0"/>
              </a:rPr>
              <a:t>nursing are </a:t>
            </a:r>
            <a:r>
              <a:rPr lang="en-US" sz="2000" dirty="0">
                <a:latin typeface="Times New Roman" pitchFamily="18" charset="0"/>
                <a:cs typeface="Times New Roman" pitchFamily="18" charset="0"/>
              </a:rPr>
              <a:t>defined within each state by the state’s </a:t>
            </a:r>
            <a:r>
              <a:rPr lang="en-US" sz="2000" dirty="0" smtClean="0">
                <a:latin typeface="Times New Roman" pitchFamily="18" charset="0"/>
                <a:cs typeface="Times New Roman" pitchFamily="18" charset="0"/>
              </a:rPr>
              <a:t>nurse practice </a:t>
            </a:r>
            <a:r>
              <a:rPr lang="en-US" sz="2000" dirty="0">
                <a:latin typeface="Times New Roman" pitchFamily="18" charset="0"/>
                <a:cs typeface="Times New Roman" pitchFamily="18" charset="0"/>
              </a:rPr>
              <a:t>act. These documents are passed by the </a:t>
            </a:r>
            <a:r>
              <a:rPr lang="en-US" sz="2000" dirty="0" smtClean="0">
                <a:latin typeface="Times New Roman" pitchFamily="18" charset="0"/>
                <a:cs typeface="Times New Roman" pitchFamily="18" charset="0"/>
              </a:rPr>
              <a:t>state legislature </a:t>
            </a:r>
            <a:r>
              <a:rPr lang="en-US" sz="2000" dirty="0">
                <a:latin typeface="Times New Roman" pitchFamily="18" charset="0"/>
                <a:cs typeface="Times New Roman" pitchFamily="18" charset="0"/>
              </a:rPr>
              <a:t>and in general are concerned with such </a:t>
            </a:r>
            <a:r>
              <a:rPr lang="en-US" sz="2000" dirty="0" smtClean="0">
                <a:latin typeface="Times New Roman" pitchFamily="18" charset="0"/>
                <a:cs typeface="Times New Roman" pitchFamily="18" charset="0"/>
              </a:rPr>
              <a:t>provisions as </a:t>
            </a:r>
            <a:r>
              <a:rPr lang="en-US" sz="2000" dirty="0">
                <a:latin typeface="Times New Roman" pitchFamily="18" charset="0"/>
                <a:cs typeface="Times New Roman" pitchFamily="18" charset="0"/>
              </a:rPr>
              <a:t>the following:</a:t>
            </a:r>
          </a:p>
          <a:p>
            <a:pPr marL="514350" indent="-514350" algn="just" rtl="0">
              <a:buFont typeface="+mj-lt"/>
              <a:buAutoNum type="arabicPeriod"/>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definition of important terms, including </a:t>
            </a:r>
            <a:r>
              <a:rPr lang="en-US" sz="2000" dirty="0" smtClean="0">
                <a:latin typeface="Times New Roman" pitchFamily="18" charset="0"/>
                <a:cs typeface="Times New Roman" pitchFamily="18" charset="0"/>
              </a:rPr>
              <a:t>the definition </a:t>
            </a:r>
            <a:r>
              <a:rPr lang="en-US" sz="2000" dirty="0">
                <a:latin typeface="Times New Roman" pitchFamily="18" charset="0"/>
                <a:cs typeface="Times New Roman" pitchFamily="18" charset="0"/>
              </a:rPr>
              <a:t>of nursing and the various types of </a:t>
            </a:r>
            <a:r>
              <a:rPr lang="en-US" sz="2000" dirty="0" smtClean="0">
                <a:latin typeface="Times New Roman" pitchFamily="18" charset="0"/>
                <a:cs typeface="Times New Roman" pitchFamily="18" charset="0"/>
              </a:rPr>
              <a:t>nurses recognized</a:t>
            </a:r>
            <a:endParaRPr lang="en-US" sz="2000" dirty="0">
              <a:latin typeface="Times New Roman" pitchFamily="18" charset="0"/>
              <a:cs typeface="Times New Roman" pitchFamily="18" charset="0"/>
            </a:endParaRPr>
          </a:p>
          <a:p>
            <a:pPr marL="514350" indent="-514350" algn="just" rtl="0">
              <a:buFont typeface="+mj-lt"/>
              <a:buAutoNum type="arabicPeriod"/>
            </a:pPr>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statement of the education and other training </a:t>
            </a:r>
            <a:r>
              <a:rPr lang="en-US" sz="2000" dirty="0" smtClean="0">
                <a:latin typeface="Times New Roman" pitchFamily="18" charset="0"/>
                <a:cs typeface="Times New Roman" pitchFamily="18" charset="0"/>
              </a:rPr>
              <a:t>or requirements </a:t>
            </a:r>
            <a:r>
              <a:rPr lang="en-US" sz="2000" dirty="0">
                <a:latin typeface="Times New Roman" pitchFamily="18" charset="0"/>
                <a:cs typeface="Times New Roman" pitchFamily="18" charset="0"/>
              </a:rPr>
              <a:t>for licensure and reciprocity</a:t>
            </a:r>
          </a:p>
          <a:p>
            <a:pPr marL="514350" indent="-514350" algn="just" rtl="0">
              <a:buFont typeface="+mj-lt"/>
              <a:buAutoNum type="arabicPeriod"/>
            </a:pPr>
            <a:r>
              <a:rPr lang="en-US" sz="2000" dirty="0" smtClean="0">
                <a:latin typeface="Times New Roman" pitchFamily="18" charset="0"/>
                <a:cs typeface="Times New Roman" pitchFamily="18" charset="0"/>
              </a:rPr>
              <a:t>Broad </a:t>
            </a:r>
            <a:r>
              <a:rPr lang="en-US" sz="2000" dirty="0">
                <a:latin typeface="Times New Roman" pitchFamily="18" charset="0"/>
                <a:cs typeface="Times New Roman" pitchFamily="18" charset="0"/>
              </a:rPr>
              <a:t>statements that describe the scope of </a:t>
            </a:r>
            <a:r>
              <a:rPr lang="en-US" sz="2000" dirty="0" smtClean="0">
                <a:latin typeface="Times New Roman" pitchFamily="18" charset="0"/>
                <a:cs typeface="Times New Roman" pitchFamily="18" charset="0"/>
              </a:rPr>
              <a:t>practice for </a:t>
            </a:r>
            <a:r>
              <a:rPr lang="en-US" sz="2000" dirty="0">
                <a:latin typeface="Times New Roman" pitchFamily="18" charset="0"/>
                <a:cs typeface="Times New Roman" pitchFamily="18" charset="0"/>
              </a:rPr>
              <a:t>various levels of nursing (APN, RN, LPN)</a:t>
            </a:r>
          </a:p>
          <a:p>
            <a:pPr marL="514350" indent="-514350" algn="just" rtl="0">
              <a:buFont typeface="+mj-lt"/>
              <a:buAutoNum type="arabicPeriod"/>
            </a:pPr>
            <a:r>
              <a:rPr lang="en-US" sz="2000" dirty="0" smtClean="0">
                <a:latin typeface="Times New Roman" pitchFamily="18" charset="0"/>
                <a:cs typeface="Times New Roman" pitchFamily="18" charset="0"/>
              </a:rPr>
              <a:t>Conditions </a:t>
            </a:r>
            <a:r>
              <a:rPr lang="en-US" sz="2000" dirty="0">
                <a:latin typeface="Times New Roman" pitchFamily="18" charset="0"/>
                <a:cs typeface="Times New Roman" pitchFamily="18" charset="0"/>
              </a:rPr>
              <a:t>under which a nurse’s license may be </a:t>
            </a:r>
            <a:r>
              <a:rPr lang="en-US" sz="2000" dirty="0" smtClean="0">
                <a:latin typeface="Times New Roman" pitchFamily="18" charset="0"/>
                <a:cs typeface="Times New Roman" pitchFamily="18" charset="0"/>
              </a:rPr>
              <a:t>suspended or </a:t>
            </a:r>
            <a:r>
              <a:rPr lang="en-US" sz="2000" dirty="0">
                <a:latin typeface="Times New Roman" pitchFamily="18" charset="0"/>
                <a:cs typeface="Times New Roman" pitchFamily="18" charset="0"/>
              </a:rPr>
              <a:t>revoked, and instructions for appeal</a:t>
            </a:r>
          </a:p>
          <a:p>
            <a:pPr marL="514350" indent="-514350" algn="just" rtl="0">
              <a:buFont typeface="+mj-lt"/>
              <a:buAutoNum type="arabicPeriod"/>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general authority and powers of the state </a:t>
            </a:r>
            <a:r>
              <a:rPr lang="en-US" sz="2000" dirty="0" smtClean="0">
                <a:latin typeface="Times New Roman" pitchFamily="18" charset="0"/>
                <a:cs typeface="Times New Roman" pitchFamily="18" charset="0"/>
              </a:rPr>
              <a:t>board of </a:t>
            </a:r>
            <a:r>
              <a:rPr lang="en-US" sz="2000" dirty="0">
                <a:latin typeface="Times New Roman" pitchFamily="18" charset="0"/>
                <a:cs typeface="Times New Roman" pitchFamily="18" charset="0"/>
              </a:rPr>
              <a:t>nursing (</a:t>
            </a:r>
            <a:r>
              <a:rPr lang="en-US" sz="2000" dirty="0" err="1">
                <a:latin typeface="Times New Roman" pitchFamily="18" charset="0"/>
                <a:cs typeface="Times New Roman" pitchFamily="18" charset="0"/>
              </a:rPr>
              <a:t>Fedorka</a:t>
            </a:r>
            <a:r>
              <a:rPr lang="en-US" sz="2000" dirty="0">
                <a:latin typeface="Times New Roman" pitchFamily="18" charset="0"/>
                <a:cs typeface="Times New Roman" pitchFamily="18" charset="0"/>
              </a:rPr>
              <a:t> &amp; </a:t>
            </a:r>
            <a:r>
              <a:rPr lang="en-US" sz="2000" dirty="0" err="1">
                <a:latin typeface="Times New Roman" pitchFamily="18" charset="0"/>
                <a:cs typeface="Times New Roman" pitchFamily="18" charset="0"/>
              </a:rPr>
              <a:t>Resnick</a:t>
            </a:r>
            <a:r>
              <a:rPr lang="en-US" sz="2000" dirty="0">
                <a:latin typeface="Times New Roman" pitchFamily="18" charset="0"/>
                <a:cs typeface="Times New Roman" pitchFamily="18" charset="0"/>
              </a:rPr>
              <a:t>, 2001).</a:t>
            </a:r>
            <a:endParaRPr lang="ar-IQ"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29</a:t>
            </a:fld>
            <a:endParaRPr lang="ar-IQ"/>
          </a:p>
        </p:txBody>
      </p:sp>
    </p:spTree>
    <p:extLst>
      <p:ext uri="{BB962C8B-B14F-4D97-AF65-F5344CB8AC3E}">
        <p14:creationId xmlns:p14="http://schemas.microsoft.com/office/powerpoint/2010/main" val="259630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4186808" cy="634082"/>
          </a:xfrm>
        </p:spPr>
        <p:txBody>
          <a:bodyPr>
            <a:normAutofit fontScale="90000"/>
          </a:bodyPr>
          <a:lstStyle/>
          <a:p>
            <a:pPr algn="l" rtl="0"/>
            <a:r>
              <a:rPr lang="pt-BR" dirty="0" smtClean="0">
                <a:latin typeface="Times New Roman" pitchFamily="18" charset="0"/>
                <a:cs typeface="Times New Roman" pitchFamily="18" charset="0"/>
              </a:rPr>
              <a:t>O b j e c t i v e s</a:t>
            </a: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107504" y="692696"/>
            <a:ext cx="8856984" cy="5472608"/>
          </a:xfrm>
        </p:spPr>
        <p:txBody>
          <a:bodyPr>
            <a:noAutofit/>
          </a:bodyPr>
          <a:lstStyle/>
          <a:p>
            <a:pPr marL="0" indent="0" algn="just" rtl="0">
              <a:buNone/>
            </a:pPr>
            <a:r>
              <a:rPr lang="en-US" sz="2000" b="1" dirty="0">
                <a:latin typeface="Times New Roman" pitchFamily="18" charset="0"/>
                <a:cs typeface="Times New Roman" pitchFamily="18" charset="0"/>
              </a:rPr>
              <a:t>After reading this chapter, the student will be able to</a:t>
            </a:r>
            <a:r>
              <a:rPr lang="en-US" sz="2000" b="1" dirty="0" smtClean="0">
                <a:latin typeface="Times New Roman" pitchFamily="18" charset="0"/>
                <a:cs typeface="Times New Roman" pitchFamily="18" charset="0"/>
              </a:rPr>
              <a:t>:</a:t>
            </a:r>
          </a:p>
          <a:p>
            <a:pPr marL="457200" indent="-457200" algn="just" rtl="0">
              <a:buFont typeface="+mj-lt"/>
              <a:buAutoNum type="arabicPeriod"/>
            </a:pPr>
            <a:r>
              <a:rPr lang="en-US" sz="2000" dirty="0">
                <a:latin typeface="Times New Roman" pitchFamily="18" charset="0"/>
                <a:cs typeface="Times New Roman" pitchFamily="18" charset="0"/>
              </a:rPr>
              <a:t>Differentiate among ethics, morals, values, </a:t>
            </a:r>
            <a:r>
              <a:rPr lang="en-US" sz="2000" dirty="0" smtClean="0">
                <a:latin typeface="Times New Roman" pitchFamily="18" charset="0"/>
                <a:cs typeface="Times New Roman" pitchFamily="18" charset="0"/>
              </a:rPr>
              <a:t>and rights</a:t>
            </a:r>
            <a:r>
              <a:rPr lang="en-US" sz="2000" dirty="0">
                <a:latin typeface="Times New Roman" pitchFamily="18" charset="0"/>
                <a:cs typeface="Times New Roman" pitchFamily="18" charset="0"/>
              </a:rPr>
              <a:t>.</a:t>
            </a:r>
          </a:p>
          <a:p>
            <a:pPr marL="457200" indent="-457200" algn="just" rtl="0">
              <a:buFont typeface="+mj-lt"/>
              <a:buAutoNum type="arabicPeriod"/>
            </a:pPr>
            <a:r>
              <a:rPr lang="en-US" sz="2000" dirty="0" smtClean="0">
                <a:latin typeface="Times New Roman" pitchFamily="18" charset="0"/>
                <a:cs typeface="Times New Roman" pitchFamily="18" charset="0"/>
              </a:rPr>
              <a:t>Discuss </a:t>
            </a:r>
            <a:r>
              <a:rPr lang="en-US" sz="2000" dirty="0">
                <a:latin typeface="Times New Roman" pitchFamily="18" charset="0"/>
                <a:cs typeface="Times New Roman" pitchFamily="18" charset="0"/>
              </a:rPr>
              <a:t>ethical theories including </a:t>
            </a:r>
            <a:r>
              <a:rPr lang="en-US" sz="2000" dirty="0" smtClean="0">
                <a:latin typeface="Times New Roman" pitchFamily="18" charset="0"/>
                <a:cs typeface="Times New Roman" pitchFamily="18" charset="0"/>
              </a:rPr>
              <a:t>utilitarianism, Kantianism</a:t>
            </a:r>
            <a:r>
              <a:rPr lang="en-US" sz="2000" dirty="0">
                <a:latin typeface="Times New Roman" pitchFamily="18" charset="0"/>
                <a:cs typeface="Times New Roman" pitchFamily="18" charset="0"/>
              </a:rPr>
              <a:t>, Christian ethics, natural law </a:t>
            </a:r>
            <a:r>
              <a:rPr lang="en-US" sz="2000" dirty="0" smtClean="0">
                <a:latin typeface="Times New Roman" pitchFamily="18" charset="0"/>
                <a:cs typeface="Times New Roman" pitchFamily="18" charset="0"/>
              </a:rPr>
              <a:t>theories, and ethical egoism.</a:t>
            </a:r>
          </a:p>
          <a:p>
            <a:pPr marL="457200" indent="-457200" algn="just" rtl="0">
              <a:buFont typeface="+mj-lt"/>
              <a:buAutoNum type="arabicPeriod"/>
            </a:pPr>
            <a:r>
              <a:rPr lang="en-US" sz="2000" dirty="0" smtClean="0">
                <a:latin typeface="Times New Roman" pitchFamily="18" charset="0"/>
                <a:cs typeface="Times New Roman" pitchFamily="18" charset="0"/>
              </a:rPr>
              <a:t>Define </a:t>
            </a:r>
            <a:r>
              <a:rPr lang="en-US" sz="2000" i="1" dirty="0">
                <a:latin typeface="Times New Roman" pitchFamily="18" charset="0"/>
                <a:cs typeface="Times New Roman" pitchFamily="18" charset="0"/>
              </a:rPr>
              <a:t>ethical dilemma</a:t>
            </a:r>
            <a:r>
              <a:rPr lang="en-US" sz="2000" i="1" dirty="0" smtClean="0">
                <a:latin typeface="Times New Roman" pitchFamily="18" charset="0"/>
                <a:cs typeface="Times New Roman" pitchFamily="18" charset="0"/>
              </a:rPr>
              <a:t>.</a:t>
            </a:r>
          </a:p>
          <a:p>
            <a:pPr marL="457200" indent="-457200" algn="just" rtl="0">
              <a:buFont typeface="+mj-lt"/>
              <a:buAutoNum type="arabicPeriod"/>
            </a:pPr>
            <a:r>
              <a:rPr lang="en-US" sz="2000" dirty="0" smtClean="0">
                <a:latin typeface="Times New Roman" pitchFamily="18" charset="0"/>
                <a:cs typeface="Times New Roman" pitchFamily="18" charset="0"/>
              </a:rPr>
              <a:t>Discuss </a:t>
            </a:r>
            <a:r>
              <a:rPr lang="en-US" sz="2000" dirty="0">
                <a:latin typeface="Times New Roman" pitchFamily="18" charset="0"/>
                <a:cs typeface="Times New Roman" pitchFamily="18" charset="0"/>
              </a:rPr>
              <a:t>the ethical principles of autonomy, </a:t>
            </a:r>
            <a:r>
              <a:rPr lang="en-US" sz="2000" dirty="0" smtClean="0">
                <a:latin typeface="Times New Roman" pitchFamily="18" charset="0"/>
                <a:cs typeface="Times New Roman" pitchFamily="18" charset="0"/>
              </a:rPr>
              <a:t>beneficence, non-maleficence</a:t>
            </a:r>
            <a:r>
              <a:rPr lang="en-US" sz="2000" dirty="0">
                <a:latin typeface="Times New Roman" pitchFamily="18" charset="0"/>
                <a:cs typeface="Times New Roman" pitchFamily="18" charset="0"/>
              </a:rPr>
              <a:t>, justice, and veracity.</a:t>
            </a:r>
          </a:p>
          <a:p>
            <a:pPr marL="457200" indent="-457200" algn="just" rtl="0">
              <a:buFont typeface="+mj-lt"/>
              <a:buAutoNum type="arabicPeriod"/>
            </a:pPr>
            <a:r>
              <a:rPr lang="en-US" sz="2000" dirty="0" smtClean="0">
                <a:latin typeface="Times New Roman" pitchFamily="18" charset="0"/>
                <a:cs typeface="Times New Roman" pitchFamily="18" charset="0"/>
              </a:rPr>
              <a:t>Use </a:t>
            </a:r>
            <a:r>
              <a:rPr lang="en-US" sz="2000" dirty="0">
                <a:latin typeface="Times New Roman" pitchFamily="18" charset="0"/>
                <a:cs typeface="Times New Roman" pitchFamily="18" charset="0"/>
              </a:rPr>
              <a:t>an ethical decision-making model to </a:t>
            </a:r>
            <a:r>
              <a:rPr lang="en-US" sz="2000" dirty="0" smtClean="0">
                <a:latin typeface="Times New Roman" pitchFamily="18" charset="0"/>
                <a:cs typeface="Times New Roman" pitchFamily="18" charset="0"/>
              </a:rPr>
              <a:t>make an </a:t>
            </a:r>
            <a:r>
              <a:rPr lang="en-US" sz="2000" dirty="0">
                <a:latin typeface="Times New Roman" pitchFamily="18" charset="0"/>
                <a:cs typeface="Times New Roman" pitchFamily="18" charset="0"/>
              </a:rPr>
              <a:t>ethical decision.</a:t>
            </a:r>
          </a:p>
          <a:p>
            <a:pPr marL="457200" indent="-457200" algn="just" rtl="0">
              <a:buFont typeface="+mj-lt"/>
              <a:buAutoNum type="arabicPeriod"/>
            </a:pPr>
            <a:r>
              <a:rPr lang="en-US" sz="2000" dirty="0" smtClean="0">
                <a:latin typeface="Times New Roman" pitchFamily="18" charset="0"/>
                <a:cs typeface="Times New Roman" pitchFamily="18" charset="0"/>
              </a:rPr>
              <a:t>Describe </a:t>
            </a:r>
            <a:r>
              <a:rPr lang="en-US" sz="2000" dirty="0">
                <a:latin typeface="Times New Roman" pitchFamily="18" charset="0"/>
                <a:cs typeface="Times New Roman" pitchFamily="18" charset="0"/>
              </a:rPr>
              <a:t>ethical issues relevant </a:t>
            </a:r>
            <a:r>
              <a:rPr lang="en-US" sz="2000" dirty="0" smtClean="0">
                <a:latin typeface="Times New Roman" pitchFamily="18" charset="0"/>
                <a:cs typeface="Times New Roman" pitchFamily="18" charset="0"/>
              </a:rPr>
              <a:t>to psychiatric/mental </a:t>
            </a:r>
            <a:r>
              <a:rPr lang="en-US" sz="2000" dirty="0">
                <a:latin typeface="Times New Roman" pitchFamily="18" charset="0"/>
                <a:cs typeface="Times New Roman" pitchFamily="18" charset="0"/>
              </a:rPr>
              <a:t>health </a:t>
            </a:r>
            <a:r>
              <a:rPr lang="en-US" sz="2000" dirty="0" smtClean="0">
                <a:latin typeface="Times New Roman" pitchFamily="18" charset="0"/>
                <a:cs typeface="Times New Roman" pitchFamily="18" charset="0"/>
              </a:rPr>
              <a:t>nursing.</a:t>
            </a:r>
          </a:p>
          <a:p>
            <a:pPr marL="457200" indent="-457200" algn="just" rtl="0">
              <a:buFont typeface="+mj-lt"/>
              <a:buAutoNum type="arabicPeriod"/>
            </a:pPr>
            <a:r>
              <a:rPr lang="en-US" sz="2000" dirty="0" smtClean="0">
                <a:latin typeface="Times New Roman" pitchFamily="18" charset="0"/>
                <a:cs typeface="Times New Roman" pitchFamily="18" charset="0"/>
              </a:rPr>
              <a:t>Define </a:t>
            </a:r>
            <a:r>
              <a:rPr lang="en-US" sz="2000" i="1" dirty="0">
                <a:latin typeface="Times New Roman" pitchFamily="18" charset="0"/>
                <a:cs typeface="Times New Roman" pitchFamily="18" charset="0"/>
              </a:rPr>
              <a:t>statutory law </a:t>
            </a:r>
            <a:r>
              <a:rPr lang="en-US" sz="2000" dirty="0">
                <a:latin typeface="Times New Roman" pitchFamily="18" charset="0"/>
                <a:cs typeface="Times New Roman" pitchFamily="18" charset="0"/>
              </a:rPr>
              <a:t>and </a:t>
            </a:r>
            <a:r>
              <a:rPr lang="en-US" sz="2000" i="1" dirty="0">
                <a:latin typeface="Times New Roman" pitchFamily="18" charset="0"/>
                <a:cs typeface="Times New Roman" pitchFamily="18" charset="0"/>
              </a:rPr>
              <a:t>common law.</a:t>
            </a:r>
          </a:p>
          <a:p>
            <a:pPr marL="457200" indent="-457200" algn="just" rtl="0">
              <a:buFont typeface="+mj-lt"/>
              <a:buAutoNum type="arabicPeriod"/>
            </a:pPr>
            <a:r>
              <a:rPr lang="en-US" sz="2000" dirty="0" smtClean="0">
                <a:latin typeface="Times New Roman" pitchFamily="18" charset="0"/>
                <a:cs typeface="Times New Roman" pitchFamily="18" charset="0"/>
              </a:rPr>
              <a:t>Differentiate </a:t>
            </a:r>
            <a:r>
              <a:rPr lang="en-US" sz="2000" dirty="0">
                <a:latin typeface="Times New Roman" pitchFamily="18" charset="0"/>
                <a:cs typeface="Times New Roman" pitchFamily="18" charset="0"/>
              </a:rPr>
              <a:t>between civil and criminal </a:t>
            </a:r>
            <a:r>
              <a:rPr lang="en-US" sz="2000" dirty="0" smtClean="0">
                <a:latin typeface="Times New Roman" pitchFamily="18" charset="0"/>
                <a:cs typeface="Times New Roman" pitchFamily="18" charset="0"/>
              </a:rPr>
              <a:t>law.</a:t>
            </a:r>
          </a:p>
          <a:p>
            <a:pPr marL="457200" indent="-457200" algn="just" rtl="0">
              <a:buFont typeface="+mj-lt"/>
              <a:buAutoNum type="arabicPeriod"/>
            </a:pPr>
            <a:r>
              <a:rPr lang="en-US" sz="2000" dirty="0" smtClean="0">
                <a:latin typeface="Times New Roman" pitchFamily="18" charset="0"/>
                <a:cs typeface="Times New Roman" pitchFamily="18" charset="0"/>
              </a:rPr>
              <a:t>Discuss </a:t>
            </a:r>
            <a:r>
              <a:rPr lang="en-US" sz="2000" dirty="0">
                <a:latin typeface="Times New Roman" pitchFamily="18" charset="0"/>
                <a:cs typeface="Times New Roman" pitchFamily="18" charset="0"/>
              </a:rPr>
              <a:t>legal issues relevant to psychiatric/ mental health nursing.</a:t>
            </a:r>
          </a:p>
          <a:p>
            <a:pPr marL="457200" indent="-457200" algn="just" rtl="0">
              <a:buFont typeface="+mj-lt"/>
              <a:buAutoNum type="arabicPeriod"/>
            </a:pPr>
            <a:r>
              <a:rPr lang="en-US" sz="2000" dirty="0" smtClean="0">
                <a:latin typeface="Times New Roman" pitchFamily="18" charset="0"/>
                <a:cs typeface="Times New Roman" pitchFamily="18" charset="0"/>
              </a:rPr>
              <a:t>Differentiate </a:t>
            </a:r>
            <a:r>
              <a:rPr lang="en-US" sz="2000" dirty="0">
                <a:latin typeface="Times New Roman" pitchFamily="18" charset="0"/>
                <a:cs typeface="Times New Roman" pitchFamily="18" charset="0"/>
              </a:rPr>
              <a:t>between </a:t>
            </a:r>
            <a:r>
              <a:rPr lang="en-US" sz="2000" i="1" dirty="0">
                <a:latin typeface="Times New Roman" pitchFamily="18" charset="0"/>
                <a:cs typeface="Times New Roman" pitchFamily="18" charset="0"/>
              </a:rPr>
              <a:t>malpractice </a:t>
            </a:r>
            <a:r>
              <a:rPr lang="en-US" sz="2000" dirty="0">
                <a:latin typeface="Times New Roman" pitchFamily="18" charset="0"/>
                <a:cs typeface="Times New Roman" pitchFamily="18" charset="0"/>
              </a:rPr>
              <a:t>and </a:t>
            </a:r>
            <a:r>
              <a:rPr lang="en-US" sz="2000" i="1" dirty="0">
                <a:latin typeface="Times New Roman" pitchFamily="18" charset="0"/>
                <a:cs typeface="Times New Roman" pitchFamily="18" charset="0"/>
              </a:rPr>
              <a:t>negligence</a:t>
            </a:r>
            <a:r>
              <a:rPr lang="en-US" sz="2000" dirty="0">
                <a:latin typeface="Times New Roman" pitchFamily="18" charset="0"/>
                <a:cs typeface="Times New Roman" pitchFamily="18" charset="0"/>
              </a:rPr>
              <a:t>.</a:t>
            </a:r>
          </a:p>
          <a:p>
            <a:pPr marL="457200" indent="-457200" algn="just" rtl="0">
              <a:buFont typeface="+mj-lt"/>
              <a:buAutoNum type="arabicPeriod"/>
            </a:pPr>
            <a:r>
              <a:rPr lang="en-US" sz="2000" dirty="0" smtClean="0">
                <a:latin typeface="Times New Roman" pitchFamily="18" charset="0"/>
                <a:cs typeface="Times New Roman" pitchFamily="18" charset="0"/>
              </a:rPr>
              <a:t>Identify </a:t>
            </a:r>
            <a:r>
              <a:rPr lang="en-US" sz="2000" dirty="0">
                <a:latin typeface="Times New Roman" pitchFamily="18" charset="0"/>
                <a:cs typeface="Times New Roman" pitchFamily="18" charset="0"/>
              </a:rPr>
              <a:t>behaviors relevant to the psychiatric/ mental health setting for which specific malpractice action could be taken.</a:t>
            </a:r>
            <a:endParaRPr lang="ar-IQ" sz="2000" dirty="0">
              <a:latin typeface="Times New Roman" pitchFamily="18" charset="0"/>
              <a:cs typeface="Times New Roman" pitchFamily="18" charset="0"/>
            </a:endParaRPr>
          </a:p>
          <a:p>
            <a:pPr marL="514350" indent="-514350" algn="just" rtl="0">
              <a:buFont typeface="+mj-lt"/>
              <a:buAutoNum type="arabicPeriod"/>
            </a:pPr>
            <a:endParaRPr lang="en-US" sz="2000" i="1" dirty="0" smtClean="0">
              <a:latin typeface="Times New Roman" pitchFamily="18" charset="0"/>
              <a:cs typeface="Times New Roman" pitchFamily="18" charset="0"/>
            </a:endParaRPr>
          </a:p>
          <a:p>
            <a:pPr algn="just" rtl="0"/>
            <a:endParaRPr lang="ar-IQ"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229FB9D9-9808-4923-9593-F50A18CF80AB}"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3</a:t>
            </a:fld>
            <a:endParaRPr lang="ar-IQ"/>
          </a:p>
        </p:txBody>
      </p:sp>
    </p:spTree>
    <p:extLst>
      <p:ext uri="{BB962C8B-B14F-4D97-AF65-F5344CB8AC3E}">
        <p14:creationId xmlns:p14="http://schemas.microsoft.com/office/powerpoint/2010/main" val="111047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law</a:t>
            </a:r>
            <a:endParaRPr lang="ar-IQ" dirty="0"/>
          </a:p>
        </p:txBody>
      </p:sp>
      <p:sp>
        <p:nvSpPr>
          <p:cNvPr id="3" name="Content Placeholder 2"/>
          <p:cNvSpPr>
            <a:spLocks noGrp="1"/>
          </p:cNvSpPr>
          <p:nvPr>
            <p:ph idx="1"/>
          </p:nvPr>
        </p:nvSpPr>
        <p:spPr>
          <a:xfrm>
            <a:off x="457200" y="1600200"/>
            <a:ext cx="8507288" cy="4525963"/>
          </a:xfrm>
        </p:spPr>
        <p:txBody>
          <a:bodyPr/>
          <a:lstStyle/>
          <a:p>
            <a:pPr marL="0" indent="0" algn="l" rtl="0">
              <a:buNone/>
            </a:pPr>
            <a:r>
              <a:rPr lang="en-US" dirty="0" smtClean="0"/>
              <a:t>There </a:t>
            </a:r>
            <a:r>
              <a:rPr lang="en-US" dirty="0"/>
              <a:t>are </a:t>
            </a:r>
            <a:r>
              <a:rPr lang="en-US" b="1" dirty="0">
                <a:solidFill>
                  <a:srgbClr val="FF0000"/>
                </a:solidFill>
              </a:rPr>
              <a:t>two</a:t>
            </a:r>
            <a:r>
              <a:rPr lang="en-US" dirty="0"/>
              <a:t> general categories or types of law </a:t>
            </a:r>
            <a:r>
              <a:rPr lang="en-US" dirty="0" smtClean="0"/>
              <a:t>that are </a:t>
            </a:r>
            <a:r>
              <a:rPr lang="en-US" dirty="0"/>
              <a:t>of most concern to nurses: </a:t>
            </a:r>
            <a:endParaRPr lang="en-US" dirty="0" smtClean="0"/>
          </a:p>
          <a:p>
            <a:pPr algn="l" rtl="0"/>
            <a:r>
              <a:rPr lang="en-US" dirty="0" smtClean="0"/>
              <a:t>        </a:t>
            </a:r>
            <a:r>
              <a:rPr lang="en-US" b="1" dirty="0" smtClean="0">
                <a:solidFill>
                  <a:srgbClr val="00B050"/>
                </a:solidFill>
              </a:rPr>
              <a:t>statutory </a:t>
            </a:r>
            <a:r>
              <a:rPr lang="en-US" b="1" dirty="0">
                <a:solidFill>
                  <a:srgbClr val="00B050"/>
                </a:solidFill>
              </a:rPr>
              <a:t>law </a:t>
            </a:r>
            <a:endParaRPr lang="en-US" b="1" dirty="0" smtClean="0">
              <a:solidFill>
                <a:srgbClr val="00B050"/>
              </a:solidFill>
            </a:endParaRPr>
          </a:p>
          <a:p>
            <a:pPr algn="l" rtl="0"/>
            <a:r>
              <a:rPr lang="en-US" b="1" dirty="0" smtClean="0">
                <a:solidFill>
                  <a:srgbClr val="00B050"/>
                </a:solidFill>
              </a:rPr>
              <a:t>        common law</a:t>
            </a:r>
          </a:p>
          <a:p>
            <a:pPr marL="0" indent="0" algn="l" rtl="0">
              <a:buNone/>
            </a:pPr>
            <a:r>
              <a:rPr lang="en-US" dirty="0" smtClean="0"/>
              <a:t>These </a:t>
            </a:r>
            <a:r>
              <a:rPr lang="en-US" dirty="0"/>
              <a:t>laws are identified by their source </a:t>
            </a:r>
            <a:r>
              <a:rPr lang="en-US" dirty="0" smtClean="0"/>
              <a:t>or origin</a:t>
            </a:r>
            <a:r>
              <a:rPr lang="en-US" dirty="0"/>
              <a:t>.</a:t>
            </a:r>
            <a:endParaRPr lang="ar-IQ" dirty="0"/>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30</a:t>
            </a:fld>
            <a:endParaRPr lang="ar-IQ"/>
          </a:p>
        </p:txBody>
      </p:sp>
    </p:spTree>
    <p:extLst>
      <p:ext uri="{BB962C8B-B14F-4D97-AF65-F5344CB8AC3E}">
        <p14:creationId xmlns:p14="http://schemas.microsoft.com/office/powerpoint/2010/main" val="120971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Statutory Law</a:t>
            </a:r>
            <a:br>
              <a:rPr lang="en-US" b="1" dirty="0" smtClean="0"/>
            </a:br>
            <a:endParaRPr lang="ar-IQ" dirty="0"/>
          </a:p>
        </p:txBody>
      </p:sp>
      <p:sp>
        <p:nvSpPr>
          <p:cNvPr id="3" name="Content Placeholder 2"/>
          <p:cNvSpPr>
            <a:spLocks noGrp="1"/>
          </p:cNvSpPr>
          <p:nvPr>
            <p:ph idx="1"/>
          </p:nvPr>
        </p:nvSpPr>
        <p:spPr/>
        <p:txBody>
          <a:bodyPr>
            <a:normAutofit/>
          </a:bodyPr>
          <a:lstStyle/>
          <a:p>
            <a:pPr marL="0" indent="0" algn="just" rtl="0">
              <a:buNone/>
            </a:pPr>
            <a:r>
              <a:rPr lang="en-US" dirty="0" smtClean="0"/>
              <a:t>A </a:t>
            </a:r>
            <a:r>
              <a:rPr lang="en-US" b="1" dirty="0">
                <a:solidFill>
                  <a:srgbClr val="00B050"/>
                </a:solidFill>
              </a:rPr>
              <a:t>statutory law </a:t>
            </a:r>
            <a:r>
              <a:rPr lang="en-US" dirty="0"/>
              <a:t>is a law that has been enacted by </a:t>
            </a:r>
            <a:r>
              <a:rPr lang="en-US" dirty="0" smtClean="0"/>
              <a:t>a legislative </a:t>
            </a:r>
            <a:r>
              <a:rPr lang="en-US" dirty="0"/>
              <a:t>body, such as a county or city council, </a:t>
            </a:r>
            <a:r>
              <a:rPr lang="en-US" dirty="0" smtClean="0"/>
              <a:t>state legislature</a:t>
            </a:r>
            <a:r>
              <a:rPr lang="en-US" dirty="0"/>
              <a:t>, or the Congress of the United States</a:t>
            </a:r>
            <a:r>
              <a:rPr lang="en-US" dirty="0" smtClean="0"/>
              <a:t>.</a:t>
            </a:r>
          </a:p>
          <a:p>
            <a:pPr algn="just" rtl="0"/>
            <a:r>
              <a:rPr lang="en-US" dirty="0" smtClean="0"/>
              <a:t> An example </a:t>
            </a:r>
            <a:r>
              <a:rPr lang="en-US" dirty="0"/>
              <a:t>of statutory law is the </a:t>
            </a:r>
            <a:r>
              <a:rPr lang="en-US" dirty="0">
                <a:solidFill>
                  <a:srgbClr val="00B050"/>
                </a:solidFill>
              </a:rPr>
              <a:t>nurse practice acts.</a:t>
            </a:r>
            <a:endParaRPr lang="ar-IQ" dirty="0">
              <a:solidFill>
                <a:srgbClr val="00B050"/>
              </a:solidFill>
            </a:endParaRPr>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a:xfrm>
            <a:off x="457200" y="6356350"/>
            <a:ext cx="586408" cy="365125"/>
          </a:xfrm>
        </p:spPr>
        <p:txBody>
          <a:bodyPr/>
          <a:lstStyle/>
          <a:p>
            <a:fld id="{4DC678ED-9CF5-49F3-88F5-A6D9C69090A3}" type="slidenum">
              <a:rPr lang="ar-IQ" smtClean="0"/>
              <a:t>31</a:t>
            </a:fld>
            <a:endParaRPr lang="ar-IQ"/>
          </a:p>
        </p:txBody>
      </p:sp>
    </p:spTree>
    <p:extLst>
      <p:ext uri="{BB962C8B-B14F-4D97-AF65-F5344CB8AC3E}">
        <p14:creationId xmlns:p14="http://schemas.microsoft.com/office/powerpoint/2010/main" val="276483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Common Law</a:t>
            </a:r>
            <a:br>
              <a:rPr lang="en-US" b="1" dirty="0" smtClean="0"/>
            </a:br>
            <a:endParaRPr lang="ar-IQ" dirty="0"/>
          </a:p>
        </p:txBody>
      </p:sp>
      <p:sp>
        <p:nvSpPr>
          <p:cNvPr id="3" name="Content Placeholder 2"/>
          <p:cNvSpPr>
            <a:spLocks noGrp="1"/>
          </p:cNvSpPr>
          <p:nvPr>
            <p:ph idx="1"/>
          </p:nvPr>
        </p:nvSpPr>
        <p:spPr>
          <a:xfrm>
            <a:off x="457200" y="1268760"/>
            <a:ext cx="8507288" cy="4525963"/>
          </a:xfrm>
        </p:spPr>
        <p:txBody>
          <a:bodyPr>
            <a:noAutofit/>
          </a:bodyPr>
          <a:lstStyle/>
          <a:p>
            <a:pPr marL="0" indent="0" algn="just" rtl="0">
              <a:buNone/>
            </a:pPr>
            <a:r>
              <a:rPr lang="en-US" sz="2400" b="1" dirty="0" smtClean="0">
                <a:solidFill>
                  <a:srgbClr val="00B050"/>
                </a:solidFill>
                <a:latin typeface="Times New Roman" pitchFamily="18" charset="0"/>
                <a:cs typeface="Times New Roman" pitchFamily="18" charset="0"/>
              </a:rPr>
              <a:t>Common </a:t>
            </a:r>
            <a:r>
              <a:rPr lang="en-US" sz="2400" b="1" dirty="0">
                <a:solidFill>
                  <a:srgbClr val="00B050"/>
                </a:solidFill>
                <a:latin typeface="Times New Roman" pitchFamily="18" charset="0"/>
                <a:cs typeface="Times New Roman" pitchFamily="18" charset="0"/>
              </a:rPr>
              <a:t>laws </a:t>
            </a:r>
            <a:r>
              <a:rPr lang="en-US" sz="2400" dirty="0">
                <a:latin typeface="Times New Roman" pitchFamily="18" charset="0"/>
                <a:cs typeface="Times New Roman" pitchFamily="18" charset="0"/>
              </a:rPr>
              <a:t>are derived from decisions made in </a:t>
            </a:r>
            <a:r>
              <a:rPr lang="en-US" sz="2400" dirty="0" smtClean="0">
                <a:latin typeface="Times New Roman" pitchFamily="18" charset="0"/>
                <a:cs typeface="Times New Roman" pitchFamily="18" charset="0"/>
              </a:rPr>
              <a:t>previous cases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rtl="0"/>
            <a:r>
              <a:rPr lang="en-US" sz="2400" dirty="0" smtClean="0">
                <a:latin typeface="Times New Roman" pitchFamily="18" charset="0"/>
                <a:cs typeface="Times New Roman" pitchFamily="18" charset="0"/>
              </a:rPr>
              <a:t>These </a:t>
            </a:r>
            <a:r>
              <a:rPr lang="en-US" sz="2400" dirty="0">
                <a:latin typeface="Times New Roman" pitchFamily="18" charset="0"/>
                <a:cs typeface="Times New Roman" pitchFamily="18" charset="0"/>
              </a:rPr>
              <a:t>laws apply to a body of principles </a:t>
            </a:r>
            <a:r>
              <a:rPr lang="en-US" sz="2400" dirty="0" smtClean="0">
                <a:latin typeface="Times New Roman" pitchFamily="18" charset="0"/>
                <a:cs typeface="Times New Roman" pitchFamily="18" charset="0"/>
              </a:rPr>
              <a:t>that evolve </a:t>
            </a:r>
            <a:r>
              <a:rPr lang="en-US" sz="2400" dirty="0">
                <a:latin typeface="Times New Roman" pitchFamily="18" charset="0"/>
                <a:cs typeface="Times New Roman" pitchFamily="18" charset="0"/>
              </a:rPr>
              <a:t>from </a:t>
            </a:r>
            <a:r>
              <a:rPr lang="en-US" sz="2400" dirty="0">
                <a:solidFill>
                  <a:srgbClr val="00B050"/>
                </a:solidFill>
                <a:latin typeface="Times New Roman" pitchFamily="18" charset="0"/>
                <a:cs typeface="Times New Roman" pitchFamily="18" charset="0"/>
              </a:rPr>
              <a:t>court decisions resolving various controversies</a:t>
            </a:r>
            <a:r>
              <a:rPr lang="en-US" sz="2400" dirty="0" smtClean="0">
                <a:solidFill>
                  <a:srgbClr val="00B050"/>
                </a:solidFill>
                <a:latin typeface="Times New Roman" pitchFamily="18" charset="0"/>
                <a:cs typeface="Times New Roman" pitchFamily="18" charset="0"/>
              </a:rPr>
              <a:t>.</a:t>
            </a:r>
          </a:p>
          <a:p>
            <a:pPr algn="just" rtl="0"/>
            <a:r>
              <a:rPr lang="en-US" sz="2400" dirty="0" smtClean="0">
                <a:solidFill>
                  <a:srgbClr val="FF0000"/>
                </a:solidFill>
                <a:latin typeface="Times New Roman" pitchFamily="18" charset="0"/>
                <a:cs typeface="Times New Roman" pitchFamily="18" charset="0"/>
              </a:rPr>
              <a:t>Because common law in the United States has been developed on a state basis, the law on specific subjects may differ from state to state. </a:t>
            </a:r>
          </a:p>
          <a:p>
            <a:pPr algn="just" rtl="0"/>
            <a:r>
              <a:rPr lang="en-US" sz="2400" dirty="0" smtClean="0">
                <a:latin typeface="Times New Roman" pitchFamily="18" charset="0"/>
                <a:cs typeface="Times New Roman" pitchFamily="18" charset="0"/>
              </a:rPr>
              <a:t>An </a:t>
            </a:r>
            <a:r>
              <a:rPr lang="en-US" sz="2400" dirty="0">
                <a:latin typeface="Times New Roman" pitchFamily="18" charset="0"/>
                <a:cs typeface="Times New Roman" pitchFamily="18" charset="0"/>
              </a:rPr>
              <a:t>example </a:t>
            </a:r>
            <a:r>
              <a:rPr lang="en-US" sz="2400" dirty="0" smtClean="0">
                <a:latin typeface="Times New Roman" pitchFamily="18" charset="0"/>
                <a:cs typeface="Times New Roman" pitchFamily="18" charset="0"/>
              </a:rPr>
              <a:t>of a </a:t>
            </a:r>
            <a:r>
              <a:rPr lang="en-US" sz="2400" dirty="0">
                <a:latin typeface="Times New Roman" pitchFamily="18" charset="0"/>
                <a:cs typeface="Times New Roman" pitchFamily="18" charset="0"/>
              </a:rPr>
              <a:t>common law might be how different states deal </a:t>
            </a:r>
            <a:r>
              <a:rPr lang="en-US" sz="2400" dirty="0" smtClean="0">
                <a:latin typeface="Times New Roman" pitchFamily="18" charset="0"/>
                <a:cs typeface="Times New Roman" pitchFamily="18" charset="0"/>
              </a:rPr>
              <a:t>with a </a:t>
            </a:r>
            <a:r>
              <a:rPr lang="en-US" sz="2400" dirty="0">
                <a:solidFill>
                  <a:srgbClr val="0070C0"/>
                </a:solidFill>
                <a:latin typeface="Times New Roman" pitchFamily="18" charset="0"/>
                <a:cs typeface="Times New Roman" pitchFamily="18" charset="0"/>
              </a:rPr>
              <a:t>nurse’s refusal to provide care for a specific client</a:t>
            </a:r>
            <a:r>
              <a:rPr lang="en-US" sz="2400" dirty="0">
                <a:latin typeface="Times New Roman" pitchFamily="18" charset="0"/>
                <a:cs typeface="Times New Roman" pitchFamily="18" charset="0"/>
              </a:rPr>
              <a:t>.</a:t>
            </a: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32</a:t>
            </a:fld>
            <a:endParaRPr lang="ar-IQ"/>
          </a:p>
        </p:txBody>
      </p:sp>
    </p:spTree>
    <p:extLst>
      <p:ext uri="{BB962C8B-B14F-4D97-AF65-F5344CB8AC3E}">
        <p14:creationId xmlns:p14="http://schemas.microsoft.com/office/powerpoint/2010/main" val="660078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en-US" sz="2800" b="1" dirty="0" smtClean="0"/>
              <a:t>Classifications Within Statutory</a:t>
            </a:r>
            <a:br>
              <a:rPr lang="en-US" sz="2800" b="1" dirty="0" smtClean="0"/>
            </a:br>
            <a:r>
              <a:rPr lang="en-US" sz="2800" b="1" dirty="0" smtClean="0"/>
              <a:t>and Common Law</a:t>
            </a:r>
            <a:br>
              <a:rPr lang="en-US" sz="2800" b="1" dirty="0" smtClean="0"/>
            </a:br>
            <a:endParaRPr lang="ar-IQ" sz="2800" dirty="0"/>
          </a:p>
        </p:txBody>
      </p:sp>
      <p:sp>
        <p:nvSpPr>
          <p:cNvPr id="3" name="Content Placeholder 2"/>
          <p:cNvSpPr>
            <a:spLocks noGrp="1"/>
          </p:cNvSpPr>
          <p:nvPr>
            <p:ph idx="1"/>
          </p:nvPr>
        </p:nvSpPr>
        <p:spPr/>
        <p:txBody>
          <a:bodyPr>
            <a:noAutofit/>
          </a:bodyPr>
          <a:lstStyle/>
          <a:p>
            <a:pPr marL="0" indent="0" algn="just" rtl="0">
              <a:buNone/>
            </a:pPr>
            <a:r>
              <a:rPr lang="en-US" sz="2000" dirty="0" smtClean="0">
                <a:latin typeface="Times New Roman" pitchFamily="18" charset="0"/>
                <a:cs typeface="Times New Roman" pitchFamily="18" charset="0"/>
              </a:rPr>
              <a:t>Broadly </a:t>
            </a:r>
            <a:r>
              <a:rPr lang="en-US" sz="2000" dirty="0">
                <a:latin typeface="Times New Roman" pitchFamily="18" charset="0"/>
                <a:cs typeface="Times New Roman" pitchFamily="18" charset="0"/>
              </a:rPr>
              <a:t>speaking, there are two kinds of </a:t>
            </a:r>
            <a:r>
              <a:rPr lang="en-US" sz="2000" b="1" dirty="0">
                <a:solidFill>
                  <a:srgbClr val="FF0000"/>
                </a:solidFill>
                <a:latin typeface="Times New Roman" pitchFamily="18" charset="0"/>
                <a:cs typeface="Times New Roman" pitchFamily="18" charset="0"/>
              </a:rPr>
              <a:t>unlawful</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acts: civil </a:t>
            </a:r>
            <a:r>
              <a:rPr lang="en-US" sz="2000" dirty="0">
                <a:latin typeface="Times New Roman" pitchFamily="18" charset="0"/>
                <a:cs typeface="Times New Roman" pitchFamily="18" charset="0"/>
              </a:rPr>
              <a:t>and criminal. Both statutory law and common </a:t>
            </a:r>
            <a:r>
              <a:rPr lang="en-US" sz="2000" dirty="0" smtClean="0">
                <a:latin typeface="Times New Roman" pitchFamily="18" charset="0"/>
                <a:cs typeface="Times New Roman" pitchFamily="18" charset="0"/>
              </a:rPr>
              <a:t>law have </a:t>
            </a:r>
            <a:r>
              <a:rPr lang="en-US" sz="2000" dirty="0">
                <a:latin typeface="Times New Roman" pitchFamily="18" charset="0"/>
                <a:cs typeface="Times New Roman" pitchFamily="18" charset="0"/>
              </a:rPr>
              <a:t>civil and criminal components.</a:t>
            </a:r>
          </a:p>
          <a:p>
            <a:pPr algn="just" rtl="0"/>
            <a:r>
              <a:rPr lang="en-US" sz="2000" b="1" dirty="0">
                <a:solidFill>
                  <a:srgbClr val="FFC000"/>
                </a:solidFill>
                <a:latin typeface="Times New Roman" pitchFamily="18" charset="0"/>
                <a:cs typeface="Times New Roman" pitchFamily="18" charset="0"/>
              </a:rPr>
              <a:t>Civil Law</a:t>
            </a:r>
          </a:p>
          <a:p>
            <a:pPr algn="just" rtl="0"/>
            <a:r>
              <a:rPr lang="en-US" sz="2000" b="1" dirty="0">
                <a:solidFill>
                  <a:srgbClr val="FFC000"/>
                </a:solidFill>
                <a:latin typeface="Times New Roman" pitchFamily="18" charset="0"/>
                <a:cs typeface="Times New Roman" pitchFamily="18" charset="0"/>
              </a:rPr>
              <a:t>Civil law </a:t>
            </a:r>
            <a:r>
              <a:rPr lang="en-US" sz="2000" dirty="0">
                <a:latin typeface="Times New Roman" pitchFamily="18" charset="0"/>
                <a:cs typeface="Times New Roman" pitchFamily="18" charset="0"/>
              </a:rPr>
              <a:t>protects the private and property rights of </a:t>
            </a:r>
            <a:r>
              <a:rPr lang="en-US" sz="2000" dirty="0" smtClean="0">
                <a:latin typeface="Times New Roman" pitchFamily="18" charset="0"/>
                <a:cs typeface="Times New Roman" pitchFamily="18" charset="0"/>
              </a:rPr>
              <a:t>individuals and </a:t>
            </a:r>
            <a:r>
              <a:rPr lang="en-US" sz="2000" dirty="0">
                <a:latin typeface="Times New Roman" pitchFamily="18" charset="0"/>
                <a:cs typeface="Times New Roman" pitchFamily="18" charset="0"/>
              </a:rPr>
              <a:t>businesses</a:t>
            </a:r>
            <a:r>
              <a:rPr lang="en-US" sz="2000" dirty="0" smtClean="0">
                <a:latin typeface="Times New Roman" pitchFamily="18" charset="0"/>
                <a:cs typeface="Times New Roman" pitchFamily="18" charset="0"/>
              </a:rPr>
              <a:t>.</a:t>
            </a:r>
          </a:p>
          <a:p>
            <a:pPr algn="just" rtl="0"/>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Private individuals or </a:t>
            </a:r>
            <a:r>
              <a:rPr lang="en-US" sz="2000" dirty="0" smtClean="0">
                <a:latin typeface="Times New Roman" pitchFamily="18" charset="0"/>
                <a:cs typeface="Times New Roman" pitchFamily="18" charset="0"/>
              </a:rPr>
              <a:t>groups may </a:t>
            </a:r>
            <a:r>
              <a:rPr lang="en-US" sz="2000" dirty="0">
                <a:latin typeface="Times New Roman" pitchFamily="18" charset="0"/>
                <a:cs typeface="Times New Roman" pitchFamily="18" charset="0"/>
              </a:rPr>
              <a:t>bring a legal action to court for breach of civil law.</a:t>
            </a:r>
          </a:p>
          <a:p>
            <a:pPr algn="just" rtl="0"/>
            <a:r>
              <a:rPr lang="en-US" sz="2000" dirty="0">
                <a:latin typeface="Times New Roman" pitchFamily="18" charset="0"/>
                <a:cs typeface="Times New Roman" pitchFamily="18" charset="0"/>
              </a:rPr>
              <a:t>These legal actions are of two basic types: </a:t>
            </a:r>
            <a:endParaRPr lang="en-US" sz="2000" dirty="0" smtClean="0">
              <a:latin typeface="Times New Roman" pitchFamily="18" charset="0"/>
              <a:cs typeface="Times New Roman" pitchFamily="18" charset="0"/>
            </a:endParaRPr>
          </a:p>
          <a:p>
            <a:pPr marL="514350" indent="-514350" algn="just" rtl="0">
              <a:buFont typeface="+mj-lt"/>
              <a:buAutoNum type="arabicPeriod"/>
            </a:pPr>
            <a:r>
              <a:rPr lang="en-US" sz="2000" dirty="0" smtClean="0">
                <a:solidFill>
                  <a:srgbClr val="00B050"/>
                </a:solidFill>
                <a:latin typeface="Times New Roman" pitchFamily="18" charset="0"/>
                <a:cs typeface="Times New Roman" pitchFamily="18" charset="0"/>
              </a:rPr>
              <a:t>Torts </a:t>
            </a:r>
          </a:p>
          <a:p>
            <a:pPr marL="514350" indent="-514350" algn="just" rtl="0">
              <a:buFont typeface="+mj-lt"/>
              <a:buAutoNum type="arabicPeriod"/>
            </a:pPr>
            <a:r>
              <a:rPr lang="en-US" sz="2000" dirty="0" smtClean="0">
                <a:solidFill>
                  <a:srgbClr val="00B050"/>
                </a:solidFill>
                <a:latin typeface="Times New Roman" pitchFamily="18" charset="0"/>
                <a:cs typeface="Times New Roman" pitchFamily="18" charset="0"/>
              </a:rPr>
              <a:t>Contracts</a:t>
            </a:r>
            <a:endParaRPr lang="ar-IQ" sz="2000" dirty="0">
              <a:solidFill>
                <a:srgbClr val="00B05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33</a:t>
            </a:fld>
            <a:endParaRPr lang="ar-IQ"/>
          </a:p>
        </p:txBody>
      </p:sp>
    </p:spTree>
    <p:extLst>
      <p:ext uri="{BB962C8B-B14F-4D97-AF65-F5344CB8AC3E}">
        <p14:creationId xmlns:p14="http://schemas.microsoft.com/office/powerpoint/2010/main" val="549250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en-US" sz="3200" b="1" dirty="0" smtClean="0"/>
              <a:t>Legal Issues in Psychiatric/ Mental Health Nursing</a:t>
            </a:r>
            <a:br>
              <a:rPr lang="en-US" sz="3200" b="1" dirty="0" smtClean="0"/>
            </a:br>
            <a:endParaRPr lang="ar-IQ" sz="3200" dirty="0"/>
          </a:p>
        </p:txBody>
      </p:sp>
      <p:sp>
        <p:nvSpPr>
          <p:cNvPr id="3" name="Content Placeholder 2"/>
          <p:cNvSpPr>
            <a:spLocks noGrp="1"/>
          </p:cNvSpPr>
          <p:nvPr>
            <p:ph idx="1"/>
          </p:nvPr>
        </p:nvSpPr>
        <p:spPr>
          <a:xfrm>
            <a:off x="457200" y="1196752"/>
            <a:ext cx="8229600" cy="4929411"/>
          </a:xfrm>
        </p:spPr>
        <p:txBody>
          <a:bodyPr>
            <a:normAutofit/>
          </a:bodyPr>
          <a:lstStyle/>
          <a:p>
            <a:pPr marL="0" indent="0" algn="just" rtl="0">
              <a:buNone/>
            </a:pPr>
            <a:r>
              <a:rPr lang="en-US" sz="2400" b="1" dirty="0" smtClean="0">
                <a:solidFill>
                  <a:srgbClr val="FF0000"/>
                </a:solidFill>
                <a:latin typeface="Times New Roman" pitchFamily="18" charset="0"/>
                <a:cs typeface="Times New Roman" pitchFamily="18" charset="0"/>
              </a:rPr>
              <a:t>Confidentiality </a:t>
            </a:r>
            <a:r>
              <a:rPr lang="en-US" sz="2400" b="1" dirty="0">
                <a:solidFill>
                  <a:srgbClr val="FF0000"/>
                </a:solidFill>
                <a:latin typeface="Times New Roman" pitchFamily="18" charset="0"/>
                <a:cs typeface="Times New Roman" pitchFamily="18" charset="0"/>
              </a:rPr>
              <a:t>and Right to Privacy</a:t>
            </a:r>
          </a:p>
          <a:p>
            <a:pPr algn="just" rtl="0"/>
            <a:r>
              <a:rPr lang="en-US" sz="2400" dirty="0">
                <a:latin typeface="Times New Roman" pitchFamily="18" charset="0"/>
                <a:cs typeface="Times New Roman" pitchFamily="18" charset="0"/>
              </a:rPr>
              <a:t>An individual’s privacy is protected by the </a:t>
            </a:r>
            <a:r>
              <a:rPr lang="en-US" sz="2400" dirty="0" smtClean="0">
                <a:latin typeface="Times New Roman" pitchFamily="18" charset="0"/>
                <a:cs typeface="Times New Roman" pitchFamily="18" charset="0"/>
              </a:rPr>
              <a:t>Fourth, Fifth</a:t>
            </a:r>
            <a:r>
              <a:rPr lang="en-US" sz="2400" dirty="0">
                <a:latin typeface="Times New Roman" pitchFamily="18" charset="0"/>
                <a:cs typeface="Times New Roman" pitchFamily="18" charset="0"/>
              </a:rPr>
              <a:t>, and Fourteenth Amendments to the U.S. Constitution.</a:t>
            </a:r>
          </a:p>
          <a:p>
            <a:pPr algn="just" rtl="0"/>
            <a:r>
              <a:rPr lang="en-US" sz="2400" dirty="0">
                <a:latin typeface="Times New Roman" pitchFamily="18" charset="0"/>
                <a:cs typeface="Times New Roman" pitchFamily="18" charset="0"/>
              </a:rPr>
              <a:t>Most states have statutes protecting the </a:t>
            </a:r>
            <a:r>
              <a:rPr lang="en-US" sz="2400" dirty="0" smtClean="0">
                <a:latin typeface="Times New Roman" pitchFamily="18" charset="0"/>
                <a:cs typeface="Times New Roman" pitchFamily="18" charset="0"/>
              </a:rPr>
              <a:t>confidentiality of </a:t>
            </a:r>
            <a:r>
              <a:rPr lang="en-US" sz="2400" dirty="0">
                <a:latin typeface="Times New Roman" pitchFamily="18" charset="0"/>
                <a:cs typeface="Times New Roman" pitchFamily="18" charset="0"/>
              </a:rPr>
              <a:t>client records and communications. </a:t>
            </a:r>
            <a:endParaRPr lang="en-US" sz="2400" dirty="0" smtClean="0">
              <a:latin typeface="Times New Roman" pitchFamily="18" charset="0"/>
              <a:cs typeface="Times New Roman" pitchFamily="18" charset="0"/>
            </a:endParaRPr>
          </a:p>
          <a:p>
            <a:pPr algn="just" rtl="0"/>
            <a:r>
              <a:rPr lang="en-US" sz="2400" dirty="0" smtClean="0">
                <a:latin typeface="Times New Roman" pitchFamily="18" charset="0"/>
                <a:cs typeface="Times New Roman" pitchFamily="18" charset="0"/>
              </a:rPr>
              <a:t>The only </a:t>
            </a:r>
            <a:r>
              <a:rPr lang="en-US" sz="2400" dirty="0">
                <a:latin typeface="Times New Roman" pitchFamily="18" charset="0"/>
                <a:cs typeface="Times New Roman" pitchFamily="18" charset="0"/>
              </a:rPr>
              <a:t>individuals who have a right to observe a client </a:t>
            </a:r>
            <a:r>
              <a:rPr lang="en-US" sz="2400" dirty="0" smtClean="0">
                <a:latin typeface="Times New Roman" pitchFamily="18" charset="0"/>
                <a:cs typeface="Times New Roman" pitchFamily="18" charset="0"/>
              </a:rPr>
              <a:t>or have </a:t>
            </a:r>
            <a:r>
              <a:rPr lang="en-US" sz="2400" dirty="0">
                <a:latin typeface="Times New Roman" pitchFamily="18" charset="0"/>
                <a:cs typeface="Times New Roman" pitchFamily="18" charset="0"/>
              </a:rPr>
              <a:t>access to medical information are those </a:t>
            </a:r>
            <a:r>
              <a:rPr lang="en-US" sz="2400" dirty="0" smtClean="0">
                <a:latin typeface="Times New Roman" pitchFamily="18" charset="0"/>
                <a:cs typeface="Times New Roman" pitchFamily="18" charset="0"/>
              </a:rPr>
              <a:t>involved in </a:t>
            </a:r>
            <a:r>
              <a:rPr lang="en-US" sz="2400" dirty="0">
                <a:latin typeface="Times New Roman" pitchFamily="18" charset="0"/>
                <a:cs typeface="Times New Roman" pitchFamily="18" charset="0"/>
              </a:rPr>
              <a:t>his or her medical care.</a:t>
            </a: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34</a:t>
            </a:fld>
            <a:endParaRPr lang="ar-IQ"/>
          </a:p>
        </p:txBody>
      </p:sp>
    </p:spTree>
    <p:extLst>
      <p:ext uri="{BB962C8B-B14F-4D97-AF65-F5344CB8AC3E}">
        <p14:creationId xmlns:p14="http://schemas.microsoft.com/office/powerpoint/2010/main" val="225347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Right to confidentiality</a:t>
            </a:r>
            <a:endParaRPr lang="ar-IQ" b="1" dirty="0"/>
          </a:p>
        </p:txBody>
      </p:sp>
      <p:sp>
        <p:nvSpPr>
          <p:cNvPr id="3" name="Content Placeholder 2"/>
          <p:cNvSpPr>
            <a:spLocks noGrp="1"/>
          </p:cNvSpPr>
          <p:nvPr>
            <p:ph idx="1"/>
          </p:nvPr>
        </p:nvSpPr>
        <p:spPr/>
        <p:txBody>
          <a:bodyPr>
            <a:normAutofit/>
          </a:bodyPr>
          <a:lstStyle/>
          <a:p>
            <a:pPr algn="just" rtl="0"/>
            <a:r>
              <a:rPr lang="en-US" sz="2800" dirty="0">
                <a:cs typeface="+mj-cs"/>
              </a:rPr>
              <a:t>The right to </a:t>
            </a:r>
            <a:r>
              <a:rPr lang="en-US" sz="2800" b="1" dirty="0">
                <a:solidFill>
                  <a:srgbClr val="FF0000"/>
                </a:solidFill>
                <a:cs typeface="+mj-cs"/>
              </a:rPr>
              <a:t>confidentiality</a:t>
            </a:r>
            <a:r>
              <a:rPr lang="en-US" sz="2800" dirty="0">
                <a:cs typeface="+mj-cs"/>
              </a:rPr>
              <a:t> is a basic one, and </a:t>
            </a:r>
            <a:r>
              <a:rPr lang="en-US" sz="2800" dirty="0" smtClean="0">
                <a:cs typeface="+mj-cs"/>
              </a:rPr>
              <a:t>especially so </a:t>
            </a:r>
            <a:r>
              <a:rPr lang="en-US" sz="2800" dirty="0">
                <a:cs typeface="+mj-cs"/>
              </a:rPr>
              <a:t>in psychiatry. </a:t>
            </a:r>
            <a:endParaRPr lang="en-US" sz="2800" dirty="0" smtClean="0">
              <a:cs typeface="+mj-cs"/>
            </a:endParaRPr>
          </a:p>
          <a:p>
            <a:pPr algn="just" rtl="0"/>
            <a:r>
              <a:rPr lang="en-US" sz="2800" dirty="0" smtClean="0">
                <a:cs typeface="+mj-cs"/>
              </a:rPr>
              <a:t>Although </a:t>
            </a:r>
            <a:r>
              <a:rPr lang="en-US" sz="2800" dirty="0">
                <a:cs typeface="+mj-cs"/>
              </a:rPr>
              <a:t>societal attitudes </a:t>
            </a:r>
            <a:r>
              <a:rPr lang="en-US" sz="2800" dirty="0" smtClean="0">
                <a:cs typeface="+mj-cs"/>
              </a:rPr>
              <a:t>are improving</a:t>
            </a:r>
            <a:r>
              <a:rPr lang="en-US" sz="2800" dirty="0">
                <a:cs typeface="+mj-cs"/>
              </a:rPr>
              <a:t>, individuals have experienced </a:t>
            </a:r>
            <a:r>
              <a:rPr lang="en-US" sz="2800" b="1" dirty="0" smtClean="0">
                <a:solidFill>
                  <a:srgbClr val="FF0000"/>
                </a:solidFill>
                <a:cs typeface="+mj-cs"/>
              </a:rPr>
              <a:t>discrimination</a:t>
            </a:r>
            <a:r>
              <a:rPr lang="en-US" sz="2800" dirty="0" smtClean="0">
                <a:cs typeface="+mj-cs"/>
              </a:rPr>
              <a:t> in </a:t>
            </a:r>
            <a:r>
              <a:rPr lang="en-US" sz="2800" dirty="0">
                <a:cs typeface="+mj-cs"/>
              </a:rPr>
              <a:t>the past for no other reason than for having a </a:t>
            </a:r>
            <a:r>
              <a:rPr lang="en-US" sz="2800" dirty="0" smtClean="0">
                <a:cs typeface="+mj-cs"/>
              </a:rPr>
              <a:t>history of </a:t>
            </a:r>
            <a:r>
              <a:rPr lang="en-US" sz="2800" dirty="0">
                <a:cs typeface="+mj-cs"/>
              </a:rPr>
              <a:t>emotional illness. </a:t>
            </a:r>
            <a:endParaRPr lang="en-US" sz="2800" dirty="0" smtClean="0">
              <a:cs typeface="+mj-cs"/>
            </a:endParaRPr>
          </a:p>
          <a:p>
            <a:pPr algn="just" rtl="0"/>
            <a:r>
              <a:rPr lang="en-US" sz="2800" dirty="0" smtClean="0">
                <a:cs typeface="+mj-cs"/>
              </a:rPr>
              <a:t>Nurses </a:t>
            </a:r>
            <a:r>
              <a:rPr lang="en-US" sz="2800" dirty="0">
                <a:cs typeface="+mj-cs"/>
              </a:rPr>
              <a:t>working in psychiatry </a:t>
            </a:r>
            <a:r>
              <a:rPr lang="en-US" sz="2800" dirty="0" smtClean="0">
                <a:cs typeface="+mj-cs"/>
              </a:rPr>
              <a:t>must </a:t>
            </a:r>
            <a:r>
              <a:rPr lang="en-US" sz="2800" b="1" dirty="0" smtClean="0">
                <a:solidFill>
                  <a:srgbClr val="FF0000"/>
                </a:solidFill>
                <a:cs typeface="+mj-cs"/>
              </a:rPr>
              <a:t>protector</a:t>
            </a:r>
            <a:r>
              <a:rPr lang="en-US" sz="2800" dirty="0" smtClean="0">
                <a:cs typeface="+mj-cs"/>
              </a:rPr>
              <a:t> </a:t>
            </a:r>
            <a:r>
              <a:rPr lang="en-US" sz="2800" dirty="0">
                <a:cs typeface="+mj-cs"/>
              </a:rPr>
              <a:t>the privacy of their clients with great </a:t>
            </a:r>
            <a:r>
              <a:rPr lang="en-US" sz="2800" dirty="0" smtClean="0">
                <a:cs typeface="+mj-cs"/>
              </a:rPr>
              <a:t>diligence </a:t>
            </a:r>
            <a:r>
              <a:rPr lang="ar-IQ" sz="2800" dirty="0" smtClean="0">
                <a:cs typeface="+mj-cs"/>
              </a:rPr>
              <a:t>حد</a:t>
            </a:r>
            <a:r>
              <a:rPr lang="en-US" sz="2800" dirty="0" smtClean="0">
                <a:cs typeface="+mj-cs"/>
              </a:rPr>
              <a:t>.</a:t>
            </a:r>
            <a:endParaRPr lang="ar-IQ" sz="2800" dirty="0">
              <a:cs typeface="+mj-cs"/>
            </a:endParaRPr>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35</a:t>
            </a:fld>
            <a:endParaRPr lang="ar-IQ"/>
          </a:p>
        </p:txBody>
      </p:sp>
    </p:spTree>
    <p:extLst>
      <p:ext uri="{BB962C8B-B14F-4D97-AF65-F5344CB8AC3E}">
        <p14:creationId xmlns:p14="http://schemas.microsoft.com/office/powerpoint/2010/main" val="248688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3610744" cy="504056"/>
          </a:xfrm>
        </p:spPr>
        <p:txBody>
          <a:bodyPr>
            <a:noAutofit/>
          </a:bodyPr>
          <a:lstStyle/>
          <a:p>
            <a:pPr algn="l"/>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Informed Consent</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ar-IQ" sz="3200" dirty="0">
              <a:latin typeface="Times New Roman" pitchFamily="18" charset="0"/>
              <a:cs typeface="Times New Roman" pitchFamily="18" charset="0"/>
            </a:endParaRPr>
          </a:p>
        </p:txBody>
      </p:sp>
      <p:sp>
        <p:nvSpPr>
          <p:cNvPr id="3" name="Content Placeholder 2"/>
          <p:cNvSpPr>
            <a:spLocks noGrp="1"/>
          </p:cNvSpPr>
          <p:nvPr>
            <p:ph idx="1"/>
          </p:nvPr>
        </p:nvSpPr>
        <p:spPr>
          <a:xfrm>
            <a:off x="107504" y="548680"/>
            <a:ext cx="8856984" cy="5688632"/>
          </a:xfrm>
        </p:spPr>
        <p:txBody>
          <a:bodyPr>
            <a:normAutofit/>
          </a:bodyPr>
          <a:lstStyle/>
          <a:p>
            <a:pPr algn="just" rtl="0">
              <a:lnSpc>
                <a:spcPct val="170000"/>
              </a:lnSpc>
            </a:pPr>
            <a:r>
              <a:rPr lang="en-US" sz="2400" dirty="0" smtClean="0">
                <a:latin typeface="Times New Roman" pitchFamily="18" charset="0"/>
                <a:cs typeface="Times New Roman" pitchFamily="18" charset="0"/>
              </a:rPr>
              <a:t>According </a:t>
            </a:r>
            <a:r>
              <a:rPr lang="en-US" sz="2400" dirty="0">
                <a:latin typeface="Times New Roman" pitchFamily="18" charset="0"/>
                <a:cs typeface="Times New Roman" pitchFamily="18" charset="0"/>
              </a:rPr>
              <a:t>to law, all individuals have the right to decide whether to </a:t>
            </a:r>
            <a:r>
              <a:rPr lang="en-US" sz="2400" b="1" dirty="0">
                <a:solidFill>
                  <a:srgbClr val="FF0000"/>
                </a:solidFill>
                <a:latin typeface="Times New Roman" pitchFamily="18" charset="0"/>
                <a:cs typeface="Times New Roman" pitchFamily="18" charset="0"/>
              </a:rPr>
              <a:t>accept</a:t>
            </a:r>
            <a:r>
              <a:rPr lang="en-US" sz="2400" dirty="0">
                <a:latin typeface="Times New Roman" pitchFamily="18" charset="0"/>
                <a:cs typeface="Times New Roman" pitchFamily="18" charset="0"/>
              </a:rPr>
              <a:t> or </a:t>
            </a:r>
            <a:r>
              <a:rPr lang="en-US" sz="2400" b="1" dirty="0">
                <a:solidFill>
                  <a:srgbClr val="FF0000"/>
                </a:solidFill>
                <a:latin typeface="Times New Roman" pitchFamily="18" charset="0"/>
                <a:cs typeface="Times New Roman" pitchFamily="18" charset="0"/>
              </a:rPr>
              <a:t>reject</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treatment (Guido, 2006). </a:t>
            </a:r>
          </a:p>
          <a:p>
            <a:pPr lvl="0" algn="just" rtl="0">
              <a:lnSpc>
                <a:spcPct val="170000"/>
              </a:lnSpc>
            </a:pPr>
            <a:r>
              <a:rPr lang="en-US" sz="2400" dirty="0">
                <a:latin typeface="Times New Roman" pitchFamily="18" charset="0"/>
                <a:cs typeface="Times New Roman" pitchFamily="18" charset="0"/>
              </a:rPr>
              <a:t>A health care provider can be charged with </a:t>
            </a:r>
            <a:r>
              <a:rPr lang="en-US" sz="2400" b="1" dirty="0">
                <a:solidFill>
                  <a:srgbClr val="FF0000"/>
                </a:solidFill>
                <a:latin typeface="Times New Roman" pitchFamily="18" charset="0"/>
                <a:cs typeface="Times New Roman" pitchFamily="18" charset="0"/>
              </a:rPr>
              <a:t>assault and battery </a:t>
            </a:r>
            <a:r>
              <a:rPr lang="en-US" sz="2400" dirty="0">
                <a:latin typeface="Times New Roman" pitchFamily="18" charset="0"/>
                <a:cs typeface="Times New Roman" pitchFamily="18" charset="0"/>
              </a:rPr>
              <a:t>for providing life-sustaining treatment to a client when the client has </a:t>
            </a:r>
            <a:r>
              <a:rPr lang="en-US" sz="2400" b="1" dirty="0">
                <a:solidFill>
                  <a:srgbClr val="FF0000"/>
                </a:solidFill>
                <a:latin typeface="Times New Roman" pitchFamily="18" charset="0"/>
                <a:cs typeface="Times New Roman" pitchFamily="18" charset="0"/>
              </a:rPr>
              <a:t>not agreed </a:t>
            </a:r>
            <a:r>
              <a:rPr lang="en-US" sz="2400" dirty="0">
                <a:latin typeface="Times New Roman" pitchFamily="18" charset="0"/>
                <a:cs typeface="Times New Roman" pitchFamily="18" charset="0"/>
              </a:rPr>
              <a:t>to it.</a:t>
            </a:r>
          </a:p>
          <a:p>
            <a:pPr lvl="0" algn="just" rtl="0">
              <a:lnSpc>
                <a:spcPct val="170000"/>
              </a:lnSpc>
            </a:pPr>
            <a:r>
              <a:rPr lang="en-US" sz="2400" dirty="0">
                <a:latin typeface="Times New Roman" pitchFamily="18" charset="0"/>
                <a:cs typeface="Times New Roman" pitchFamily="18" charset="0"/>
              </a:rPr>
              <a:t> The rationale for the doctrine of </a:t>
            </a:r>
            <a:r>
              <a:rPr lang="en-US" sz="2400" b="1" dirty="0">
                <a:latin typeface="Times New Roman" pitchFamily="18" charset="0"/>
                <a:cs typeface="Times New Roman" pitchFamily="18" charset="0"/>
              </a:rPr>
              <a:t>informed consent </a:t>
            </a:r>
            <a:r>
              <a:rPr lang="en-US" sz="2400" dirty="0">
                <a:latin typeface="Times New Roman" pitchFamily="18" charset="0"/>
                <a:cs typeface="Times New Roman" pitchFamily="18" charset="0"/>
              </a:rPr>
              <a:t>is the </a:t>
            </a:r>
            <a:r>
              <a:rPr lang="en-US" sz="2400" b="1" dirty="0">
                <a:solidFill>
                  <a:srgbClr val="00B050"/>
                </a:solidFill>
                <a:latin typeface="Times New Roman" pitchFamily="18" charset="0"/>
                <a:cs typeface="Times New Roman" pitchFamily="18" charset="0"/>
              </a:rPr>
              <a:t>protection</a:t>
            </a:r>
            <a:r>
              <a:rPr lang="en-US" sz="2400" dirty="0">
                <a:latin typeface="Times New Roman" pitchFamily="18" charset="0"/>
                <a:cs typeface="Times New Roman" pitchFamily="18" charset="0"/>
              </a:rPr>
              <a:t> and of </a:t>
            </a:r>
            <a:r>
              <a:rPr lang="en-US" sz="2400" b="1" dirty="0">
                <a:solidFill>
                  <a:srgbClr val="00B050"/>
                </a:solidFill>
                <a:latin typeface="Times New Roman" pitchFamily="18" charset="0"/>
                <a:cs typeface="Times New Roman" pitchFamily="18" charset="0"/>
              </a:rPr>
              <a:t>individual autonomy in determining what will and will not happen to the person’s body </a:t>
            </a:r>
            <a:r>
              <a:rPr lang="en-US" sz="2400" dirty="0">
                <a:latin typeface="Times New Roman" pitchFamily="18" charset="0"/>
                <a:cs typeface="Times New Roman" pitchFamily="18" charset="0"/>
              </a:rPr>
              <a:t>(Guido, 2006</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36</a:t>
            </a:fld>
            <a:endParaRPr lang="ar-IQ"/>
          </a:p>
        </p:txBody>
      </p:sp>
    </p:spTree>
    <p:extLst>
      <p:ext uri="{BB962C8B-B14F-4D97-AF65-F5344CB8AC3E}">
        <p14:creationId xmlns:p14="http://schemas.microsoft.com/office/powerpoint/2010/main" val="54659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84"/>
            <a:ext cx="8229600" cy="720080"/>
          </a:xfrm>
        </p:spPr>
        <p:txBody>
          <a:bodyPr>
            <a:normAutofit fontScale="90000"/>
          </a:bodyPr>
          <a:lstStyle/>
          <a:p>
            <a:pPr algn="l"/>
            <a:r>
              <a:rPr lang="en-US" b="1" dirty="0"/>
              <a:t/>
            </a:r>
            <a:br>
              <a:rPr lang="en-US" b="1" dirty="0"/>
            </a:br>
            <a:r>
              <a:rPr lang="en-US" b="1" dirty="0"/>
              <a:t>Informed Consent cont.</a:t>
            </a:r>
            <a:r>
              <a:rPr lang="en-US" dirty="0"/>
              <a:t/>
            </a:r>
            <a:br>
              <a:rPr lang="en-US" dirty="0"/>
            </a:br>
            <a:endParaRPr lang="en-US" dirty="0"/>
          </a:p>
        </p:txBody>
      </p:sp>
      <p:sp>
        <p:nvSpPr>
          <p:cNvPr id="3" name="عنصر نائب للمحتوى 2"/>
          <p:cNvSpPr>
            <a:spLocks noGrp="1"/>
          </p:cNvSpPr>
          <p:nvPr>
            <p:ph idx="1"/>
          </p:nvPr>
        </p:nvSpPr>
        <p:spPr>
          <a:xfrm>
            <a:off x="457200" y="692696"/>
            <a:ext cx="8229600" cy="4525963"/>
          </a:xfrm>
        </p:spPr>
        <p:txBody>
          <a:bodyPr>
            <a:noAutofit/>
          </a:bodyPr>
          <a:lstStyle/>
          <a:p>
            <a:pPr lvl="0" algn="just" rtl="0">
              <a:lnSpc>
                <a:spcPct val="170000"/>
              </a:lnSpc>
            </a:pPr>
            <a:r>
              <a:rPr lang="en-US" sz="2000" dirty="0">
                <a:latin typeface="Times New Roman" pitchFamily="18" charset="0"/>
                <a:cs typeface="Times New Roman" pitchFamily="18" charset="0"/>
              </a:rPr>
              <a:t>Informed consent is a client’s permission granted to a physician to perform a therapeutic procedure, before which information about the procedure has been presented to the client with adequate time given for consideration about the pros and cons. </a:t>
            </a:r>
          </a:p>
          <a:p>
            <a:pPr lvl="0" algn="just" rtl="0">
              <a:lnSpc>
                <a:spcPct val="170000"/>
              </a:lnSpc>
            </a:pPr>
            <a:r>
              <a:rPr lang="en-US" sz="2000" dirty="0">
                <a:latin typeface="Times New Roman" pitchFamily="18" charset="0"/>
                <a:cs typeface="Times New Roman" pitchFamily="18" charset="0"/>
              </a:rPr>
              <a:t>The client should receive information such as </a:t>
            </a:r>
            <a:r>
              <a:rPr lang="en-US" sz="2000" b="1" dirty="0">
                <a:solidFill>
                  <a:srgbClr val="00B050"/>
                </a:solidFill>
                <a:latin typeface="Times New Roman" pitchFamily="18" charset="0"/>
                <a:cs typeface="Times New Roman" pitchFamily="18" charset="0"/>
              </a:rPr>
              <a:t>what treatment alternatives are available; </a:t>
            </a:r>
            <a:r>
              <a:rPr lang="en-US" sz="2000" b="1" dirty="0">
                <a:solidFill>
                  <a:srgbClr val="FF0000"/>
                </a:solidFill>
                <a:latin typeface="Times New Roman" pitchFamily="18" charset="0"/>
                <a:cs typeface="Times New Roman" pitchFamily="18" charset="0"/>
              </a:rPr>
              <a:t>why the physician believes this treatment is most appropriate</a:t>
            </a:r>
            <a:r>
              <a:rPr lang="en-US" sz="2000" dirty="0">
                <a:latin typeface="Times New Roman" pitchFamily="18" charset="0"/>
                <a:cs typeface="Times New Roman" pitchFamily="18" charset="0"/>
              </a:rPr>
              <a:t>; the possible outcomes, risks, and adverse effects; the possible outcome should the client select another treatment alternative; and the possible outcome should the client choose to have no treatment.</a:t>
            </a:r>
          </a:p>
          <a:p>
            <a:pPr lvl="0" algn="just" rtl="0">
              <a:lnSpc>
                <a:spcPct val="170000"/>
              </a:lnSpc>
            </a:pPr>
            <a:r>
              <a:rPr lang="en-US" sz="2000" dirty="0">
                <a:latin typeface="Times New Roman" pitchFamily="18" charset="0"/>
                <a:cs typeface="Times New Roman" pitchFamily="18" charset="0"/>
              </a:rPr>
              <a:t>An example of a treatment in the psychiatric area that requires informed consent is </a:t>
            </a:r>
            <a:r>
              <a:rPr lang="en-US" sz="2000" b="1" dirty="0">
                <a:solidFill>
                  <a:srgbClr val="FF0000"/>
                </a:solidFill>
                <a:latin typeface="Times New Roman" pitchFamily="18" charset="0"/>
                <a:cs typeface="Times New Roman" pitchFamily="18" charset="0"/>
              </a:rPr>
              <a:t>electroconvulsive (ECT) therapy.</a:t>
            </a:r>
          </a:p>
          <a:p>
            <a:endParaRPr lang="en-US" sz="2000" dirty="0"/>
          </a:p>
        </p:txBody>
      </p:sp>
      <p:sp>
        <p:nvSpPr>
          <p:cNvPr id="4" name="عنصر نائب للتاريخ 3"/>
          <p:cNvSpPr>
            <a:spLocks noGrp="1"/>
          </p:cNvSpPr>
          <p:nvPr>
            <p:ph type="dt" sz="half" idx="10"/>
          </p:nvPr>
        </p:nvSpPr>
        <p:spPr/>
        <p:txBody>
          <a:bodyPr/>
          <a:lstStyle/>
          <a:p>
            <a:fld id="{4FA300A9-10E5-44C1-ACD6-6A2B6DCD1C78}" type="datetime1">
              <a:rPr lang="en-US" smtClean="0"/>
              <a:t>5/13/2018</a:t>
            </a:fld>
            <a:endParaRPr lang="ar-IQ"/>
          </a:p>
        </p:txBody>
      </p:sp>
      <p:sp>
        <p:nvSpPr>
          <p:cNvPr id="5" name="عنصر نائب للتذييل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عنصر نائب لرقم الشريحة 5"/>
          <p:cNvSpPr>
            <a:spLocks noGrp="1"/>
          </p:cNvSpPr>
          <p:nvPr>
            <p:ph type="sldNum" sz="quarter" idx="12"/>
          </p:nvPr>
        </p:nvSpPr>
        <p:spPr/>
        <p:txBody>
          <a:bodyPr/>
          <a:lstStyle/>
          <a:p>
            <a:fld id="{4DC678ED-9CF5-49F3-88F5-A6D9C69090A3}" type="slidenum">
              <a:rPr lang="ar-IQ" smtClean="0"/>
              <a:t>37</a:t>
            </a:fld>
            <a:endParaRPr lang="ar-IQ"/>
          </a:p>
        </p:txBody>
      </p:sp>
    </p:spTree>
    <p:extLst>
      <p:ext uri="{BB962C8B-B14F-4D97-AF65-F5344CB8AC3E}">
        <p14:creationId xmlns:p14="http://schemas.microsoft.com/office/powerpoint/2010/main" val="217294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34082"/>
          </a:xfrm>
        </p:spPr>
        <p:txBody>
          <a:bodyPr>
            <a:normAutofit fontScale="90000"/>
          </a:bodyPr>
          <a:lstStyle/>
          <a:p>
            <a:r>
              <a:rPr lang="en-US" b="1" dirty="0" smtClean="0"/>
              <a:t/>
            </a:r>
            <a:br>
              <a:rPr lang="en-US" b="1" dirty="0" smtClean="0"/>
            </a:br>
            <a:r>
              <a:rPr lang="en-US" b="1" dirty="0" smtClean="0"/>
              <a:t>Informed Consent cont.</a:t>
            </a:r>
            <a:r>
              <a:rPr lang="en-US" dirty="0" smtClean="0"/>
              <a:t/>
            </a:r>
            <a:br>
              <a:rPr lang="en-US" dirty="0" smtClean="0"/>
            </a:br>
            <a:endParaRPr lang="ar-IQ" dirty="0"/>
          </a:p>
        </p:txBody>
      </p:sp>
      <p:sp>
        <p:nvSpPr>
          <p:cNvPr id="3" name="Content Placeholder 2"/>
          <p:cNvSpPr>
            <a:spLocks noGrp="1"/>
          </p:cNvSpPr>
          <p:nvPr>
            <p:ph idx="1"/>
          </p:nvPr>
        </p:nvSpPr>
        <p:spPr>
          <a:xfrm>
            <a:off x="323528" y="980728"/>
            <a:ext cx="8568952" cy="5400600"/>
          </a:xfrm>
        </p:spPr>
        <p:txBody>
          <a:bodyPr>
            <a:normAutofit/>
          </a:bodyPr>
          <a:lstStyle/>
          <a:p>
            <a:pPr marL="0" indent="0" algn="just" rtl="0">
              <a:buNone/>
            </a:pPr>
            <a:r>
              <a:rPr lang="en-US" sz="2000" dirty="0">
                <a:latin typeface="Times New Roman" pitchFamily="18" charset="0"/>
                <a:cs typeface="Times New Roman" pitchFamily="18" charset="0"/>
              </a:rPr>
              <a:t>There are some conditions under which </a:t>
            </a:r>
            <a:r>
              <a:rPr lang="en-US" sz="2000" dirty="0" smtClean="0">
                <a:latin typeface="Times New Roman" pitchFamily="18" charset="0"/>
                <a:cs typeface="Times New Roman" pitchFamily="18" charset="0"/>
              </a:rPr>
              <a:t>treatment may </a:t>
            </a:r>
            <a:r>
              <a:rPr lang="en-US" sz="2000" dirty="0">
                <a:latin typeface="Times New Roman" pitchFamily="18" charset="0"/>
                <a:cs typeface="Times New Roman" pitchFamily="18" charset="0"/>
              </a:rPr>
              <a:t>be performed without obtaining informed </a:t>
            </a:r>
            <a:r>
              <a:rPr lang="en-US" sz="2000" dirty="0" smtClean="0">
                <a:latin typeface="Times New Roman" pitchFamily="18" charset="0"/>
                <a:cs typeface="Times New Roman" pitchFamily="18" charset="0"/>
              </a:rPr>
              <a:t>consent.  A </a:t>
            </a:r>
            <a:r>
              <a:rPr lang="en-US" sz="2000" dirty="0">
                <a:latin typeface="Times New Roman" pitchFamily="18" charset="0"/>
                <a:cs typeface="Times New Roman" pitchFamily="18" charset="0"/>
              </a:rPr>
              <a:t>client’s refusal to accept treatment may be </a:t>
            </a:r>
            <a:r>
              <a:rPr lang="en-US" sz="2000" dirty="0" smtClean="0">
                <a:latin typeface="Times New Roman" pitchFamily="18" charset="0"/>
                <a:cs typeface="Times New Roman" pitchFamily="18" charset="0"/>
              </a:rPr>
              <a:t>challenged under </a:t>
            </a:r>
            <a:r>
              <a:rPr lang="en-US" sz="2000" dirty="0">
                <a:latin typeface="Times New Roman" pitchFamily="18" charset="0"/>
                <a:cs typeface="Times New Roman" pitchFamily="18" charset="0"/>
              </a:rPr>
              <a:t>the following </a:t>
            </a:r>
            <a:r>
              <a:rPr lang="en-US" sz="2000" dirty="0" smtClean="0">
                <a:latin typeface="Times New Roman" pitchFamily="18" charset="0"/>
                <a:cs typeface="Times New Roman" pitchFamily="18" charset="0"/>
              </a:rPr>
              <a:t>circumstances: </a:t>
            </a:r>
          </a:p>
          <a:p>
            <a:pPr marL="514350" indent="-514350" algn="just" rtl="0">
              <a:buFont typeface="+mj-lt"/>
              <a:buAutoNum type="arabicPeriod"/>
            </a:pPr>
            <a:r>
              <a:rPr lang="en-US" sz="2000" dirty="0" smtClean="0">
                <a:latin typeface="Times New Roman" pitchFamily="18" charset="0"/>
                <a:cs typeface="Times New Roman" pitchFamily="18" charset="0"/>
              </a:rPr>
              <a:t>When </a:t>
            </a:r>
            <a:r>
              <a:rPr lang="en-US" sz="2000" dirty="0">
                <a:latin typeface="Times New Roman" pitchFamily="18" charset="0"/>
                <a:cs typeface="Times New Roman" pitchFamily="18" charset="0"/>
              </a:rPr>
              <a:t>a client is mentally incompetent to make a </a:t>
            </a:r>
            <a:r>
              <a:rPr lang="en-US" sz="2000" dirty="0" smtClean="0">
                <a:latin typeface="Times New Roman" pitchFamily="18" charset="0"/>
                <a:cs typeface="Times New Roman" pitchFamily="18" charset="0"/>
              </a:rPr>
              <a:t>decision and </a:t>
            </a:r>
            <a:r>
              <a:rPr lang="en-US" sz="2000" dirty="0">
                <a:latin typeface="Times New Roman" pitchFamily="18" charset="0"/>
                <a:cs typeface="Times New Roman" pitchFamily="18" charset="0"/>
              </a:rPr>
              <a:t>treatment is necessary to preserve life </a:t>
            </a:r>
            <a:r>
              <a:rPr lang="en-US" sz="2000" dirty="0" smtClean="0">
                <a:latin typeface="Times New Roman" pitchFamily="18" charset="0"/>
                <a:cs typeface="Times New Roman" pitchFamily="18" charset="0"/>
              </a:rPr>
              <a:t>or avoid </a:t>
            </a:r>
            <a:r>
              <a:rPr lang="en-US" sz="2000" dirty="0">
                <a:latin typeface="Times New Roman" pitchFamily="18" charset="0"/>
                <a:cs typeface="Times New Roman" pitchFamily="18" charset="0"/>
              </a:rPr>
              <a:t>serious harm.</a:t>
            </a:r>
          </a:p>
          <a:p>
            <a:pPr marL="514350" indent="-514350" algn="just" rtl="0">
              <a:buFont typeface="+mj-lt"/>
              <a:buAutoNum type="arabicPeriod"/>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When refusing treatment endangers the life </a:t>
            </a:r>
            <a:r>
              <a:rPr lang="en-US" sz="2000" dirty="0" smtClean="0">
                <a:latin typeface="Times New Roman" pitchFamily="18" charset="0"/>
                <a:cs typeface="Times New Roman" pitchFamily="18" charset="0"/>
              </a:rPr>
              <a:t>or health </a:t>
            </a:r>
            <a:r>
              <a:rPr lang="en-US" sz="2000" dirty="0">
                <a:latin typeface="Times New Roman" pitchFamily="18" charset="0"/>
                <a:cs typeface="Times New Roman" pitchFamily="18" charset="0"/>
              </a:rPr>
              <a:t>of another.</a:t>
            </a:r>
          </a:p>
          <a:p>
            <a:pPr marL="514350" indent="-514350" algn="just" rtl="0">
              <a:buFont typeface="+mj-lt"/>
              <a:buAutoNum type="arabicPeriod"/>
            </a:pPr>
            <a:r>
              <a:rPr lang="en-US" sz="2000" dirty="0" smtClean="0">
                <a:latin typeface="Times New Roman" pitchFamily="18" charset="0"/>
                <a:cs typeface="Times New Roman" pitchFamily="18" charset="0"/>
              </a:rPr>
              <a:t>During </a:t>
            </a:r>
            <a:r>
              <a:rPr lang="en-US" sz="2000" dirty="0">
                <a:latin typeface="Times New Roman" pitchFamily="18" charset="0"/>
                <a:cs typeface="Times New Roman" pitchFamily="18" charset="0"/>
              </a:rPr>
              <a:t>an emergency, in which a client is in no </a:t>
            </a:r>
            <a:r>
              <a:rPr lang="en-US" sz="2000" dirty="0" smtClean="0">
                <a:latin typeface="Times New Roman" pitchFamily="18" charset="0"/>
                <a:cs typeface="Times New Roman" pitchFamily="18" charset="0"/>
              </a:rPr>
              <a:t>condition to </a:t>
            </a:r>
            <a:r>
              <a:rPr lang="en-US" sz="2000" dirty="0">
                <a:latin typeface="Times New Roman" pitchFamily="18" charset="0"/>
                <a:cs typeface="Times New Roman" pitchFamily="18" charset="0"/>
              </a:rPr>
              <a:t>exercise judgment.</a:t>
            </a:r>
          </a:p>
          <a:p>
            <a:pPr marL="514350" indent="-514350" algn="just" rtl="0">
              <a:buFont typeface="+mj-lt"/>
              <a:buAutoNum type="arabicPeriod"/>
            </a:pPr>
            <a:r>
              <a:rPr lang="en-US" sz="2000" dirty="0" smtClean="0">
                <a:latin typeface="Times New Roman" pitchFamily="18" charset="0"/>
                <a:cs typeface="Times New Roman" pitchFamily="18" charset="0"/>
              </a:rPr>
              <a:t>When </a:t>
            </a:r>
            <a:r>
              <a:rPr lang="en-US" sz="2000" dirty="0">
                <a:latin typeface="Times New Roman" pitchFamily="18" charset="0"/>
                <a:cs typeface="Times New Roman" pitchFamily="18" charset="0"/>
              </a:rPr>
              <a:t>the client is a child (consent is obtained </a:t>
            </a:r>
            <a:r>
              <a:rPr lang="en-US" sz="2000" dirty="0" smtClean="0">
                <a:latin typeface="Times New Roman" pitchFamily="18" charset="0"/>
                <a:cs typeface="Times New Roman" pitchFamily="18" charset="0"/>
              </a:rPr>
              <a:t>from parent </a:t>
            </a:r>
            <a:r>
              <a:rPr lang="en-US" sz="2000" dirty="0">
                <a:latin typeface="Times New Roman" pitchFamily="18" charset="0"/>
                <a:cs typeface="Times New Roman" pitchFamily="18" charset="0"/>
              </a:rPr>
              <a:t>or surrogate).</a:t>
            </a:r>
          </a:p>
          <a:p>
            <a:pPr marL="514350" indent="-514350" algn="just" rtl="0">
              <a:buFont typeface="+mj-lt"/>
              <a:buAutoNum type="arabicPeriod"/>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the case of therapeutic privilege. In </a:t>
            </a:r>
            <a:r>
              <a:rPr lang="en-US" sz="2000" dirty="0" smtClean="0">
                <a:latin typeface="Times New Roman" pitchFamily="18" charset="0"/>
                <a:cs typeface="Times New Roman" pitchFamily="18" charset="0"/>
              </a:rPr>
              <a:t>therapeutic privilege</a:t>
            </a:r>
            <a:r>
              <a:rPr lang="en-US" sz="2000" dirty="0">
                <a:latin typeface="Times New Roman" pitchFamily="18" charset="0"/>
                <a:cs typeface="Times New Roman" pitchFamily="18" charset="0"/>
              </a:rPr>
              <a:t>, information about a treatment may </a:t>
            </a:r>
            <a:r>
              <a:rPr lang="en-US" sz="2000" dirty="0" smtClean="0">
                <a:latin typeface="Times New Roman" pitchFamily="18" charset="0"/>
                <a:cs typeface="Times New Roman" pitchFamily="18" charset="0"/>
              </a:rPr>
              <a:t>be withheld </a:t>
            </a:r>
            <a:r>
              <a:rPr lang="en-US" sz="2000" dirty="0">
                <a:latin typeface="Times New Roman" pitchFamily="18" charset="0"/>
                <a:cs typeface="Times New Roman" pitchFamily="18" charset="0"/>
              </a:rPr>
              <a:t>if the physician can show that full </a:t>
            </a:r>
            <a:r>
              <a:rPr lang="en-US" sz="2000" dirty="0" smtClean="0">
                <a:latin typeface="Times New Roman" pitchFamily="18" charset="0"/>
                <a:cs typeface="Times New Roman" pitchFamily="18" charset="0"/>
              </a:rPr>
              <a:t>disclosure would </a:t>
            </a:r>
            <a:r>
              <a:rPr lang="en-US" sz="2000" dirty="0">
                <a:latin typeface="Times New Roman" pitchFamily="18" charset="0"/>
                <a:cs typeface="Times New Roman" pitchFamily="18" charset="0"/>
              </a:rPr>
              <a:t>hinder or complicate necessary </a:t>
            </a:r>
            <a:r>
              <a:rPr lang="en-US" sz="2000" dirty="0" smtClean="0">
                <a:latin typeface="Times New Roman" pitchFamily="18" charset="0"/>
                <a:cs typeface="Times New Roman" pitchFamily="18" charset="0"/>
              </a:rPr>
              <a:t>treatment, cause </a:t>
            </a:r>
            <a:r>
              <a:rPr lang="en-US" sz="2000" dirty="0">
                <a:latin typeface="Times New Roman" pitchFamily="18" charset="0"/>
                <a:cs typeface="Times New Roman" pitchFamily="18" charset="0"/>
              </a:rPr>
              <a:t>severe psychological harm, or be </a:t>
            </a:r>
            <a:r>
              <a:rPr lang="en-US" sz="2000" dirty="0" smtClean="0">
                <a:latin typeface="Times New Roman" pitchFamily="18" charset="0"/>
                <a:cs typeface="Times New Roman" pitchFamily="18" charset="0"/>
              </a:rPr>
              <a:t>so upsetting as to render a rational decision by the client </a:t>
            </a:r>
            <a:r>
              <a:rPr lang="en-US" sz="2000" dirty="0">
                <a:latin typeface="Times New Roman" pitchFamily="18" charset="0"/>
                <a:cs typeface="Times New Roman" pitchFamily="18" charset="0"/>
              </a:rPr>
              <a:t>impossible</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38</a:t>
            </a:fld>
            <a:endParaRPr lang="ar-IQ"/>
          </a:p>
        </p:txBody>
      </p:sp>
    </p:spTree>
    <p:extLst>
      <p:ext uri="{BB962C8B-B14F-4D97-AF65-F5344CB8AC3E}">
        <p14:creationId xmlns:p14="http://schemas.microsoft.com/office/powerpoint/2010/main" val="6973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34082"/>
          </a:xfrm>
        </p:spPr>
        <p:txBody>
          <a:bodyPr>
            <a:normAutofit fontScale="90000"/>
          </a:bodyPr>
          <a:lstStyle/>
          <a:p>
            <a:r>
              <a:rPr lang="en-US" b="1" dirty="0">
                <a:solidFill>
                  <a:srgbClr val="00B050"/>
                </a:solidFill>
              </a:rPr>
              <a:t>Restraints and Seclusion</a:t>
            </a:r>
            <a:endParaRPr lang="ar-IQ" dirty="0">
              <a:solidFill>
                <a:srgbClr val="00B050"/>
              </a:solidFill>
            </a:endParaRPr>
          </a:p>
        </p:txBody>
      </p:sp>
      <p:sp>
        <p:nvSpPr>
          <p:cNvPr id="3" name="Content Placeholder 2"/>
          <p:cNvSpPr>
            <a:spLocks noGrp="1"/>
          </p:cNvSpPr>
          <p:nvPr>
            <p:ph idx="1"/>
          </p:nvPr>
        </p:nvSpPr>
        <p:spPr>
          <a:xfrm>
            <a:off x="457200" y="980728"/>
            <a:ext cx="8229600" cy="5145435"/>
          </a:xfrm>
        </p:spPr>
        <p:txBody>
          <a:bodyPr>
            <a:noAutofit/>
          </a:bodyPr>
          <a:lstStyle/>
          <a:p>
            <a:pPr algn="just" rtl="0"/>
            <a:r>
              <a:rPr lang="en-US" sz="2000" dirty="0">
                <a:latin typeface="Times New Roman" pitchFamily="18" charset="0"/>
                <a:cs typeface="Times New Roman" pitchFamily="18" charset="0"/>
              </a:rPr>
              <a:t>In psychiatry, the term </a:t>
            </a:r>
            <a:r>
              <a:rPr lang="en-US" sz="2000" b="1" i="1" dirty="0">
                <a:solidFill>
                  <a:srgbClr val="00B050"/>
                </a:solidFill>
                <a:latin typeface="Times New Roman" pitchFamily="18" charset="0"/>
                <a:cs typeface="Times New Roman" pitchFamily="18" charset="0"/>
              </a:rPr>
              <a:t>restraints</a:t>
            </a:r>
            <a:r>
              <a:rPr lang="en-US" sz="2000" i="1" dirty="0">
                <a:solidFill>
                  <a:srgbClr val="00B050"/>
                </a:solidFill>
                <a:latin typeface="Times New Roman" pitchFamily="18" charset="0"/>
                <a:cs typeface="Times New Roman" pitchFamily="18" charset="0"/>
              </a:rPr>
              <a:t> </a:t>
            </a:r>
            <a:r>
              <a:rPr lang="en-US" sz="2000" dirty="0">
                <a:latin typeface="Times New Roman" pitchFamily="18" charset="0"/>
                <a:cs typeface="Times New Roman" pitchFamily="18" charset="0"/>
              </a:rPr>
              <a:t>generally refers to </a:t>
            </a:r>
            <a:r>
              <a:rPr lang="en-US" sz="2000" dirty="0" smtClean="0">
                <a:latin typeface="Times New Roman" pitchFamily="18" charset="0"/>
                <a:cs typeface="Times New Roman" pitchFamily="18" charset="0"/>
              </a:rPr>
              <a:t>a set </a:t>
            </a:r>
            <a:r>
              <a:rPr lang="en-US" sz="2000" dirty="0">
                <a:latin typeface="Times New Roman" pitchFamily="18" charset="0"/>
                <a:cs typeface="Times New Roman" pitchFamily="18" charset="0"/>
              </a:rPr>
              <a:t>of leather straps that are used to restrain the </a:t>
            </a:r>
            <a:r>
              <a:rPr lang="en-US" sz="2000" dirty="0" smtClean="0">
                <a:latin typeface="Times New Roman" pitchFamily="18" charset="0"/>
                <a:cs typeface="Times New Roman" pitchFamily="18" charset="0"/>
              </a:rPr>
              <a:t>extremities of </a:t>
            </a:r>
            <a:r>
              <a:rPr lang="en-US" sz="2000" dirty="0">
                <a:latin typeface="Times New Roman" pitchFamily="18" charset="0"/>
                <a:cs typeface="Times New Roman" pitchFamily="18" charset="0"/>
              </a:rPr>
              <a:t>an individual whose behavior is out of </a:t>
            </a:r>
            <a:r>
              <a:rPr lang="en-US" sz="2000" dirty="0" smtClean="0">
                <a:latin typeface="Times New Roman" pitchFamily="18" charset="0"/>
                <a:cs typeface="Times New Roman" pitchFamily="18" charset="0"/>
              </a:rPr>
              <a:t>control and </a:t>
            </a:r>
            <a:r>
              <a:rPr lang="en-US" sz="2000" dirty="0">
                <a:latin typeface="Times New Roman" pitchFamily="18" charset="0"/>
                <a:cs typeface="Times New Roman" pitchFamily="18" charset="0"/>
              </a:rPr>
              <a:t>who poses an inherent risk to the </a:t>
            </a:r>
            <a:r>
              <a:rPr lang="en-US" sz="2000" dirty="0" smtClean="0">
                <a:latin typeface="Times New Roman" pitchFamily="18" charset="0"/>
                <a:cs typeface="Times New Roman" pitchFamily="18" charset="0"/>
              </a:rPr>
              <a:t>physical safety  and </a:t>
            </a:r>
            <a:r>
              <a:rPr lang="en-US" sz="2000" dirty="0">
                <a:latin typeface="Times New Roman" pitchFamily="18" charset="0"/>
                <a:cs typeface="Times New Roman" pitchFamily="18" charset="0"/>
              </a:rPr>
              <a:t>psychological well-being of the </a:t>
            </a:r>
            <a:r>
              <a:rPr lang="en-US" sz="2000" dirty="0" smtClean="0">
                <a:latin typeface="Times New Roman" pitchFamily="18" charset="0"/>
                <a:cs typeface="Times New Roman" pitchFamily="18" charset="0"/>
              </a:rPr>
              <a:t>individual and staff</a:t>
            </a:r>
          </a:p>
          <a:p>
            <a:pPr marL="0" indent="0" algn="just" rtl="0">
              <a:buNone/>
            </a:pPr>
            <a:r>
              <a:rPr lang="en-US" sz="2000" b="1" dirty="0">
                <a:solidFill>
                  <a:srgbClr val="00B050"/>
                </a:solidFill>
                <a:latin typeface="Times New Roman" pitchFamily="18" charset="0"/>
                <a:cs typeface="Times New Roman" pitchFamily="18" charset="0"/>
              </a:rPr>
              <a:t>Restraints</a:t>
            </a:r>
          </a:p>
          <a:p>
            <a:pPr marL="0" indent="0" algn="just" rtl="0">
              <a:buNone/>
            </a:pPr>
            <a:r>
              <a:rPr lang="en-US" sz="2000" dirty="0">
                <a:latin typeface="Times New Roman" pitchFamily="18" charset="0"/>
                <a:cs typeface="Times New Roman" pitchFamily="18" charset="0"/>
              </a:rPr>
              <a:t>are never to be used as punishment or for the convenience of staff.</a:t>
            </a:r>
          </a:p>
          <a:p>
            <a:pPr algn="just" rtl="0"/>
            <a:r>
              <a:rPr lang="en-US" sz="2000" dirty="0">
                <a:latin typeface="Times New Roman" pitchFamily="18" charset="0"/>
                <a:cs typeface="Times New Roman" pitchFamily="18" charset="0"/>
              </a:rPr>
              <a:t>Other measures to decrease agitation, such as “</a:t>
            </a:r>
            <a:r>
              <a:rPr lang="en-US" sz="2000" b="1" dirty="0">
                <a:solidFill>
                  <a:srgbClr val="00B050"/>
                </a:solidFill>
                <a:latin typeface="Times New Roman" pitchFamily="18" charset="0"/>
                <a:cs typeface="Times New Roman" pitchFamily="18" charset="0"/>
              </a:rPr>
              <a:t>talking down</a:t>
            </a:r>
            <a:r>
              <a:rPr lang="en-US" sz="2000" dirty="0">
                <a:latin typeface="Times New Roman" pitchFamily="18" charset="0"/>
                <a:cs typeface="Times New Roman" pitchFamily="18" charset="0"/>
              </a:rPr>
              <a:t>” (verbal intervention) </a:t>
            </a:r>
          </a:p>
          <a:p>
            <a:pPr lvl="0" algn="just" rtl="0"/>
            <a:r>
              <a:rPr lang="en-US" sz="2000" b="1" dirty="0">
                <a:solidFill>
                  <a:srgbClr val="00B050"/>
                </a:solidFill>
                <a:latin typeface="Times New Roman" pitchFamily="18" charset="0"/>
                <a:cs typeface="Times New Roman" pitchFamily="18" charset="0"/>
              </a:rPr>
              <a:t>Chemical restraints</a:t>
            </a:r>
            <a:r>
              <a:rPr lang="en-US" sz="2000" dirty="0">
                <a:latin typeface="Times New Roman" pitchFamily="18" charset="0"/>
                <a:cs typeface="Times New Roman" pitchFamily="18" charset="0"/>
              </a:rPr>
              <a:t> (tranquilizing medication) are usually tried first. </a:t>
            </a:r>
          </a:p>
          <a:p>
            <a:pPr lvl="0" algn="just" rtl="0"/>
            <a:r>
              <a:rPr lang="en-US" sz="2000" dirty="0">
                <a:latin typeface="Times New Roman" pitchFamily="18" charset="0"/>
                <a:cs typeface="Times New Roman" pitchFamily="18" charset="0"/>
              </a:rPr>
              <a:t>If these interventions are ineffective, </a:t>
            </a:r>
            <a:r>
              <a:rPr lang="en-US" sz="2000" b="1" dirty="0">
                <a:solidFill>
                  <a:srgbClr val="00B050"/>
                </a:solidFill>
                <a:latin typeface="Times New Roman" pitchFamily="18" charset="0"/>
                <a:cs typeface="Times New Roman" pitchFamily="18" charset="0"/>
              </a:rPr>
              <a:t>mechanical restraints </a:t>
            </a:r>
            <a:r>
              <a:rPr lang="en-US" sz="2000" dirty="0">
                <a:latin typeface="Times New Roman" pitchFamily="18" charset="0"/>
                <a:cs typeface="Times New Roman" pitchFamily="18" charset="0"/>
              </a:rPr>
              <a:t>may be instituted.</a:t>
            </a:r>
          </a:p>
          <a:p>
            <a:pPr algn="just" rtl="0"/>
            <a:endParaRPr lang="ar-IQ"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39</a:t>
            </a:fld>
            <a:endParaRPr lang="ar-IQ"/>
          </a:p>
        </p:txBody>
      </p:sp>
    </p:spTree>
    <p:extLst>
      <p:ext uri="{BB962C8B-B14F-4D97-AF65-F5344CB8AC3E}">
        <p14:creationId xmlns:p14="http://schemas.microsoft.com/office/powerpoint/2010/main" val="1356230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US" dirty="0" smtClean="0"/>
              <a:t>Core concept</a:t>
            </a:r>
            <a:endParaRPr lang="ar-IQ" dirty="0"/>
          </a:p>
        </p:txBody>
      </p:sp>
      <p:sp>
        <p:nvSpPr>
          <p:cNvPr id="3" name="Content Placeholder 2"/>
          <p:cNvSpPr>
            <a:spLocks noGrp="1"/>
          </p:cNvSpPr>
          <p:nvPr>
            <p:ph idx="1"/>
          </p:nvPr>
        </p:nvSpPr>
        <p:spPr>
          <a:xfrm>
            <a:off x="971600" y="1268760"/>
            <a:ext cx="5904656" cy="4392488"/>
          </a:xfrm>
        </p:spPr>
        <p:txBody>
          <a:bodyPr>
            <a:noAutofit/>
          </a:bodyPr>
          <a:lstStyle/>
          <a:p>
            <a:pPr algn="just" rtl="0"/>
            <a:r>
              <a:rPr lang="en-US" sz="2800" b="1" dirty="0"/>
              <a:t>Ethics </a:t>
            </a:r>
            <a:endParaRPr lang="en-US" sz="2800" b="1" dirty="0" smtClean="0"/>
          </a:p>
          <a:p>
            <a:pPr algn="just" rtl="0"/>
            <a:r>
              <a:rPr lang="en-US" sz="2800" b="1" dirty="0"/>
              <a:t>Bioethics</a:t>
            </a:r>
            <a:r>
              <a:rPr lang="en-US" sz="2800" dirty="0" smtClean="0"/>
              <a:t> </a:t>
            </a:r>
          </a:p>
          <a:p>
            <a:pPr algn="just" rtl="0"/>
            <a:r>
              <a:rPr lang="en-US" sz="2800" b="1" dirty="0" smtClean="0"/>
              <a:t>Moral </a:t>
            </a:r>
            <a:r>
              <a:rPr lang="en-US" sz="2800" b="1" dirty="0"/>
              <a:t>behavior </a:t>
            </a:r>
            <a:r>
              <a:rPr lang="en-US" sz="2800" dirty="0" smtClean="0"/>
              <a:t> </a:t>
            </a:r>
            <a:endParaRPr lang="en-US" sz="2800" dirty="0"/>
          </a:p>
          <a:p>
            <a:pPr algn="just" rtl="0"/>
            <a:r>
              <a:rPr lang="en-US" sz="2800" b="1" dirty="0"/>
              <a:t>Values </a:t>
            </a:r>
            <a:r>
              <a:rPr lang="en-US" sz="2800" dirty="0" smtClean="0"/>
              <a:t> </a:t>
            </a:r>
          </a:p>
          <a:p>
            <a:pPr algn="just" rtl="0"/>
            <a:r>
              <a:rPr lang="en-US" sz="2800" b="1" dirty="0" smtClean="0"/>
              <a:t>Values </a:t>
            </a:r>
            <a:r>
              <a:rPr lang="en-US" sz="2800" b="1" dirty="0"/>
              <a:t>clarification </a:t>
            </a:r>
            <a:r>
              <a:rPr lang="en-US" sz="2800" dirty="0" smtClean="0"/>
              <a:t> </a:t>
            </a:r>
          </a:p>
          <a:p>
            <a:pPr algn="just" rtl="0"/>
            <a:r>
              <a:rPr lang="en-US" sz="2800" dirty="0" smtClean="0"/>
              <a:t>A </a:t>
            </a:r>
            <a:r>
              <a:rPr lang="en-US" sz="2800" b="1" dirty="0"/>
              <a:t>right </a:t>
            </a:r>
            <a:r>
              <a:rPr lang="en-US" sz="2800" dirty="0" smtClean="0"/>
              <a:t> </a:t>
            </a:r>
            <a:endParaRPr lang="ar-IQ" sz="2800" dirty="0"/>
          </a:p>
        </p:txBody>
      </p:sp>
      <p:sp>
        <p:nvSpPr>
          <p:cNvPr id="4" name="Date Placeholder 3"/>
          <p:cNvSpPr>
            <a:spLocks noGrp="1"/>
          </p:cNvSpPr>
          <p:nvPr>
            <p:ph type="dt" sz="half" idx="10"/>
          </p:nvPr>
        </p:nvSpPr>
        <p:spPr/>
        <p:txBody>
          <a:bodyPr/>
          <a:lstStyle/>
          <a:p>
            <a:fld id="{B9534904-C882-4DFD-A743-2AB38EEB96F4}"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4</a:t>
            </a:fld>
            <a:endParaRPr lang="ar-IQ"/>
          </a:p>
        </p:txBody>
      </p:sp>
    </p:spTree>
    <p:extLst>
      <p:ext uri="{BB962C8B-B14F-4D97-AF65-F5344CB8AC3E}">
        <p14:creationId xmlns:p14="http://schemas.microsoft.com/office/powerpoint/2010/main" val="187034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Seclusion</a:t>
            </a:r>
            <a:endParaRPr lang="ar-IQ" b="1" dirty="0"/>
          </a:p>
        </p:txBody>
      </p:sp>
      <p:sp>
        <p:nvSpPr>
          <p:cNvPr id="3" name="Content Placeholder 2"/>
          <p:cNvSpPr>
            <a:spLocks noGrp="1"/>
          </p:cNvSpPr>
          <p:nvPr>
            <p:ph idx="1"/>
          </p:nvPr>
        </p:nvSpPr>
        <p:spPr/>
        <p:txBody>
          <a:bodyPr/>
          <a:lstStyle/>
          <a:p>
            <a:pPr algn="just" rtl="0"/>
            <a:r>
              <a:rPr lang="en-US" b="1" i="1" dirty="0">
                <a:solidFill>
                  <a:srgbClr val="FF0000"/>
                </a:solidFill>
              </a:rPr>
              <a:t>Seclusion</a:t>
            </a:r>
            <a:r>
              <a:rPr lang="en-US" i="1" dirty="0"/>
              <a:t> </a:t>
            </a:r>
            <a:r>
              <a:rPr lang="en-US" dirty="0"/>
              <a:t>is </a:t>
            </a:r>
            <a:r>
              <a:rPr lang="en-US" dirty="0" smtClean="0"/>
              <a:t>another type </a:t>
            </a:r>
            <a:r>
              <a:rPr lang="en-US" dirty="0"/>
              <a:t>of physical restraint in which the client </a:t>
            </a:r>
            <a:r>
              <a:rPr lang="en-US" dirty="0" smtClean="0"/>
              <a:t>is confined </a:t>
            </a:r>
            <a:r>
              <a:rPr lang="en-US" dirty="0"/>
              <a:t>alone in a room from which he or she is </a:t>
            </a:r>
            <a:r>
              <a:rPr lang="en-US" dirty="0" smtClean="0"/>
              <a:t>unable to </a:t>
            </a:r>
            <a:r>
              <a:rPr lang="en-US" dirty="0"/>
              <a:t>leave. </a:t>
            </a:r>
            <a:endParaRPr lang="en-US" dirty="0" smtClean="0"/>
          </a:p>
          <a:p>
            <a:pPr algn="just" rtl="0"/>
            <a:r>
              <a:rPr lang="en-US" dirty="0" smtClean="0"/>
              <a:t>The </a:t>
            </a:r>
            <a:r>
              <a:rPr lang="en-US" dirty="0"/>
              <a:t>room is usually minimally </a:t>
            </a:r>
            <a:r>
              <a:rPr lang="en-US" dirty="0" smtClean="0"/>
              <a:t>furnished with </a:t>
            </a:r>
            <a:r>
              <a:rPr lang="en-US" dirty="0"/>
              <a:t>items to promote the client’s comfort and safety.</a:t>
            </a:r>
            <a:endParaRPr lang="ar-IQ" dirty="0"/>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40</a:t>
            </a:fld>
            <a:endParaRPr lang="ar-IQ"/>
          </a:p>
        </p:txBody>
      </p:sp>
    </p:spTree>
    <p:extLst>
      <p:ext uri="{BB962C8B-B14F-4D97-AF65-F5344CB8AC3E}">
        <p14:creationId xmlns:p14="http://schemas.microsoft.com/office/powerpoint/2010/main" val="4242498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78276"/>
          </a:xfrm>
        </p:spPr>
        <p:txBody>
          <a:bodyPr>
            <a:noAutofit/>
          </a:bodyPr>
          <a:lstStyle/>
          <a:p>
            <a:pPr algn="l"/>
            <a:r>
              <a:rPr lang="ar-IQ" sz="3600" b="1" dirty="0"/>
              <a:t/>
            </a:r>
            <a:br>
              <a:rPr lang="ar-IQ" sz="3600" b="1" dirty="0"/>
            </a:br>
            <a:r>
              <a:rPr lang="ar-IQ" sz="3600" b="1" dirty="0"/>
              <a:t>السجن الباطل </a:t>
            </a:r>
            <a:r>
              <a:rPr lang="en-US" sz="3600" b="1" dirty="0"/>
              <a:t>False imprisonment</a:t>
            </a:r>
            <a:endParaRPr lang="ar-IQ" sz="3600" dirty="0"/>
          </a:p>
        </p:txBody>
      </p:sp>
      <p:sp>
        <p:nvSpPr>
          <p:cNvPr id="3" name="Content Placeholder 2"/>
          <p:cNvSpPr>
            <a:spLocks noGrp="1"/>
          </p:cNvSpPr>
          <p:nvPr>
            <p:ph idx="1"/>
          </p:nvPr>
        </p:nvSpPr>
        <p:spPr/>
        <p:txBody>
          <a:bodyPr>
            <a:normAutofit lnSpcReduction="10000"/>
          </a:bodyPr>
          <a:lstStyle/>
          <a:p>
            <a:pPr algn="just" rtl="0"/>
            <a:r>
              <a:rPr lang="en-US" b="1" dirty="0">
                <a:solidFill>
                  <a:srgbClr val="FF0000"/>
                </a:solidFill>
              </a:rPr>
              <a:t>False imprisonment </a:t>
            </a:r>
            <a:r>
              <a:rPr lang="en-US" dirty="0"/>
              <a:t>is the deliberate and </a:t>
            </a:r>
            <a:r>
              <a:rPr lang="en-US" dirty="0" smtClean="0"/>
              <a:t>unauthorized confinement of a person within fixed limits by the use </a:t>
            </a:r>
            <a:r>
              <a:rPr lang="en-US" dirty="0"/>
              <a:t>of verbal or physical means (Ellis &amp; Hartley, 2004).</a:t>
            </a:r>
          </a:p>
          <a:p>
            <a:pPr algn="just" rtl="0"/>
            <a:r>
              <a:rPr lang="en-US" dirty="0"/>
              <a:t>Health care workers may be charged with false </a:t>
            </a:r>
            <a:r>
              <a:rPr lang="en-US" dirty="0" smtClean="0"/>
              <a:t>imprisonment for </a:t>
            </a:r>
            <a:r>
              <a:rPr lang="en-US" dirty="0"/>
              <a:t>restraining or secluding—against </a:t>
            </a:r>
            <a:r>
              <a:rPr lang="en-US" dirty="0" smtClean="0"/>
              <a:t>the wishes </a:t>
            </a:r>
            <a:r>
              <a:rPr lang="en-US" dirty="0"/>
              <a:t>of the client—anyone having been admitted </a:t>
            </a:r>
            <a:r>
              <a:rPr lang="en-US" dirty="0" smtClean="0"/>
              <a:t>to the </a:t>
            </a:r>
            <a:r>
              <a:rPr lang="en-US" dirty="0"/>
              <a:t>hospital voluntarily. </a:t>
            </a:r>
            <a:endParaRPr lang="en-US" dirty="0" smtClean="0"/>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41</a:t>
            </a:fld>
            <a:endParaRPr lang="ar-IQ"/>
          </a:p>
        </p:txBody>
      </p:sp>
    </p:spTree>
    <p:extLst>
      <p:ext uri="{BB962C8B-B14F-4D97-AF65-F5344CB8AC3E}">
        <p14:creationId xmlns:p14="http://schemas.microsoft.com/office/powerpoint/2010/main" val="385032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Commitment Issues</a:t>
            </a:r>
            <a:br>
              <a:rPr lang="en-US" sz="3600" b="1" dirty="0" smtClean="0"/>
            </a:br>
            <a:endParaRPr lang="ar-IQ" sz="3600" dirty="0"/>
          </a:p>
        </p:txBody>
      </p:sp>
      <p:sp>
        <p:nvSpPr>
          <p:cNvPr id="3" name="Content Placeholder 2"/>
          <p:cNvSpPr>
            <a:spLocks noGrp="1"/>
          </p:cNvSpPr>
          <p:nvPr>
            <p:ph idx="1"/>
          </p:nvPr>
        </p:nvSpPr>
        <p:spPr>
          <a:xfrm>
            <a:off x="179512" y="836712"/>
            <a:ext cx="8507288" cy="5289451"/>
          </a:xfrm>
        </p:spPr>
        <p:txBody>
          <a:bodyPr>
            <a:normAutofit fontScale="70000" lnSpcReduction="20000"/>
          </a:bodyPr>
          <a:lstStyle/>
          <a:p>
            <a:pPr marL="0" indent="0" algn="just" rtl="0">
              <a:buNone/>
            </a:pPr>
            <a:r>
              <a:rPr lang="en-US" b="1" i="1" dirty="0" smtClean="0">
                <a:solidFill>
                  <a:srgbClr val="FF0000"/>
                </a:solidFill>
              </a:rPr>
              <a:t>Voluntary Admissions</a:t>
            </a:r>
          </a:p>
          <a:p>
            <a:pPr marL="0" indent="0" algn="just" rtl="0">
              <a:buNone/>
            </a:pPr>
            <a:endParaRPr lang="en-US" b="1" i="1" dirty="0">
              <a:solidFill>
                <a:srgbClr val="FF0000"/>
              </a:solidFill>
            </a:endParaRPr>
          </a:p>
          <a:p>
            <a:pPr algn="just" rtl="0"/>
            <a:r>
              <a:rPr lang="en-US" dirty="0"/>
              <a:t>Each year, more than 1 million persons are admitted </a:t>
            </a:r>
            <a:r>
              <a:rPr lang="en-US" dirty="0" smtClean="0"/>
              <a:t>to health </a:t>
            </a:r>
            <a:r>
              <a:rPr lang="en-US" dirty="0"/>
              <a:t>care facilities for psychiatric treatment, of </a:t>
            </a:r>
            <a:r>
              <a:rPr lang="en-US" dirty="0" smtClean="0"/>
              <a:t>which approximately </a:t>
            </a:r>
            <a:r>
              <a:rPr lang="en-US" dirty="0"/>
              <a:t>two-thirds are considered voluntary. </a:t>
            </a:r>
            <a:endParaRPr lang="en-US" dirty="0" smtClean="0"/>
          </a:p>
          <a:p>
            <a:pPr algn="just" rtl="0"/>
            <a:r>
              <a:rPr lang="en-US" dirty="0" smtClean="0"/>
              <a:t>To be </a:t>
            </a:r>
            <a:r>
              <a:rPr lang="en-US" dirty="0"/>
              <a:t>admitted voluntarily, an individual makes direct </a:t>
            </a:r>
            <a:r>
              <a:rPr lang="en-US" dirty="0" smtClean="0"/>
              <a:t>application to </a:t>
            </a:r>
            <a:r>
              <a:rPr lang="en-US" dirty="0"/>
              <a:t>the institution for services and may stay </a:t>
            </a:r>
            <a:r>
              <a:rPr lang="en-US" dirty="0" smtClean="0"/>
              <a:t>as long </a:t>
            </a:r>
            <a:r>
              <a:rPr lang="en-US" dirty="0"/>
              <a:t>as treatment is deemed necessary. </a:t>
            </a:r>
            <a:endParaRPr lang="en-US" dirty="0" smtClean="0"/>
          </a:p>
          <a:p>
            <a:pPr algn="just" rtl="0"/>
            <a:r>
              <a:rPr lang="en-US" dirty="0" smtClean="0"/>
              <a:t>He </a:t>
            </a:r>
            <a:r>
              <a:rPr lang="en-US" dirty="0"/>
              <a:t>or she </a:t>
            </a:r>
            <a:r>
              <a:rPr lang="en-US" dirty="0" smtClean="0"/>
              <a:t>may sign </a:t>
            </a:r>
            <a:r>
              <a:rPr lang="en-US" dirty="0"/>
              <a:t>out of the treatment facility at any time, unless </a:t>
            </a:r>
            <a:r>
              <a:rPr lang="en-US" dirty="0" smtClean="0"/>
              <a:t>the health </a:t>
            </a:r>
            <a:r>
              <a:rPr lang="en-US" dirty="0"/>
              <a:t>care professional determines, following a </a:t>
            </a:r>
            <a:r>
              <a:rPr lang="en-US" dirty="0" smtClean="0"/>
              <a:t>mental status </a:t>
            </a:r>
            <a:r>
              <a:rPr lang="en-US" dirty="0"/>
              <a:t>examination, that the client may be harmful </a:t>
            </a:r>
            <a:r>
              <a:rPr lang="en-US" dirty="0" smtClean="0"/>
              <a:t>to </a:t>
            </a:r>
            <a:r>
              <a:rPr lang="en-US" dirty="0"/>
              <a:t>self or others and recommends that the admission </a:t>
            </a:r>
            <a:r>
              <a:rPr lang="en-US" dirty="0" smtClean="0"/>
              <a:t>status  be </a:t>
            </a:r>
            <a:r>
              <a:rPr lang="en-US" dirty="0"/>
              <a:t>changed from voluntary to involuntary</a:t>
            </a:r>
            <a:r>
              <a:rPr lang="en-US" dirty="0" smtClean="0"/>
              <a:t>.</a:t>
            </a:r>
          </a:p>
          <a:p>
            <a:pPr algn="just" rtl="0"/>
            <a:r>
              <a:rPr lang="en-US" dirty="0" smtClean="0"/>
              <a:t>Although these </a:t>
            </a:r>
            <a:r>
              <a:rPr lang="en-US" dirty="0"/>
              <a:t>types of admissions are </a:t>
            </a:r>
            <a:r>
              <a:rPr lang="en-US" dirty="0" smtClean="0"/>
              <a:t>considered voluntary</a:t>
            </a:r>
            <a:r>
              <a:rPr lang="en-US" dirty="0"/>
              <a:t>, it is important to ensure that the </a:t>
            </a:r>
            <a:r>
              <a:rPr lang="en-US" dirty="0" smtClean="0"/>
              <a:t>individual comprehends </a:t>
            </a:r>
            <a:r>
              <a:rPr lang="en-US" dirty="0"/>
              <a:t>the meaning of his or her actions, has </a:t>
            </a:r>
            <a:r>
              <a:rPr lang="en-US" dirty="0" smtClean="0"/>
              <a:t>not been </a:t>
            </a:r>
            <a:r>
              <a:rPr lang="en-US" dirty="0"/>
              <a:t>coerced in any manner, and is willing to </a:t>
            </a:r>
            <a:r>
              <a:rPr lang="en-US" dirty="0" smtClean="0"/>
              <a:t>proceed with </a:t>
            </a:r>
            <a:r>
              <a:rPr lang="en-US" dirty="0"/>
              <a:t>admission.</a:t>
            </a:r>
            <a:endParaRPr lang="ar-IQ" dirty="0"/>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42</a:t>
            </a:fld>
            <a:endParaRPr lang="ar-IQ"/>
          </a:p>
        </p:txBody>
      </p:sp>
    </p:spTree>
    <p:extLst>
      <p:ext uri="{BB962C8B-B14F-4D97-AF65-F5344CB8AC3E}">
        <p14:creationId xmlns:p14="http://schemas.microsoft.com/office/powerpoint/2010/main" val="10585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Involuntary Commitment</a:t>
            </a:r>
            <a:endParaRPr lang="ar-IQ" dirty="0"/>
          </a:p>
        </p:txBody>
      </p:sp>
      <p:sp>
        <p:nvSpPr>
          <p:cNvPr id="3" name="Content Placeholder 2"/>
          <p:cNvSpPr>
            <a:spLocks noGrp="1"/>
          </p:cNvSpPr>
          <p:nvPr>
            <p:ph idx="1"/>
          </p:nvPr>
        </p:nvSpPr>
        <p:spPr/>
        <p:txBody>
          <a:bodyPr>
            <a:normAutofit lnSpcReduction="10000"/>
          </a:bodyPr>
          <a:lstStyle/>
          <a:p>
            <a:pPr algn="just" rtl="0"/>
            <a:r>
              <a:rPr lang="en-US" b="1" dirty="0" smtClean="0">
                <a:solidFill>
                  <a:srgbClr val="FF0000"/>
                </a:solidFill>
              </a:rPr>
              <a:t>Involuntary</a:t>
            </a:r>
            <a:r>
              <a:rPr lang="en-US" dirty="0" smtClean="0"/>
              <a:t> </a:t>
            </a:r>
            <a:r>
              <a:rPr lang="en-US" b="1" dirty="0" smtClean="0">
                <a:solidFill>
                  <a:srgbClr val="FF0000"/>
                </a:solidFill>
              </a:rPr>
              <a:t>commitments</a:t>
            </a:r>
            <a:r>
              <a:rPr lang="en-US" dirty="0" smtClean="0"/>
              <a:t> </a:t>
            </a:r>
            <a:r>
              <a:rPr lang="en-US" dirty="0"/>
              <a:t>are made for various reasons. </a:t>
            </a:r>
            <a:r>
              <a:rPr lang="en-US" dirty="0" smtClean="0"/>
              <a:t>Most states </a:t>
            </a:r>
            <a:r>
              <a:rPr lang="en-US" dirty="0"/>
              <a:t>commonly cite the following criteria</a:t>
            </a:r>
            <a:r>
              <a:rPr lang="en-US" dirty="0" smtClean="0"/>
              <a:t>:</a:t>
            </a:r>
          </a:p>
          <a:p>
            <a:pPr marL="0" indent="0" algn="just" rtl="0">
              <a:buNone/>
            </a:pPr>
            <a:r>
              <a:rPr lang="en-US" dirty="0" smtClean="0"/>
              <a:t>● </a:t>
            </a:r>
            <a:r>
              <a:rPr lang="en-US" dirty="0"/>
              <a:t>In an emergency situation (for the client who is </a:t>
            </a:r>
            <a:r>
              <a:rPr lang="en-US" dirty="0" smtClean="0">
                <a:solidFill>
                  <a:srgbClr val="FF0000"/>
                </a:solidFill>
              </a:rPr>
              <a:t>dangerous to </a:t>
            </a:r>
            <a:r>
              <a:rPr lang="en-US" dirty="0">
                <a:solidFill>
                  <a:srgbClr val="FF0000"/>
                </a:solidFill>
              </a:rPr>
              <a:t>self or others</a:t>
            </a:r>
            <a:r>
              <a:rPr lang="en-US" dirty="0"/>
              <a:t>)</a:t>
            </a:r>
          </a:p>
          <a:p>
            <a:pPr marL="0" indent="0" algn="just" rtl="0">
              <a:buNone/>
            </a:pPr>
            <a:r>
              <a:rPr lang="en-US" dirty="0"/>
              <a:t>● For </a:t>
            </a:r>
            <a:r>
              <a:rPr lang="en-US" dirty="0">
                <a:solidFill>
                  <a:srgbClr val="FF0000"/>
                </a:solidFill>
              </a:rPr>
              <a:t>observation and treatment </a:t>
            </a:r>
            <a:r>
              <a:rPr lang="en-US" dirty="0"/>
              <a:t>of mentally ill persons</a:t>
            </a:r>
          </a:p>
          <a:p>
            <a:pPr marL="0" indent="0" algn="just" rtl="0">
              <a:buNone/>
            </a:pPr>
            <a:r>
              <a:rPr lang="en-US" dirty="0"/>
              <a:t>● When an individual is </a:t>
            </a:r>
            <a:r>
              <a:rPr lang="en-US" dirty="0">
                <a:solidFill>
                  <a:srgbClr val="FF0000"/>
                </a:solidFill>
              </a:rPr>
              <a:t>unable to take care </a:t>
            </a:r>
            <a:r>
              <a:rPr lang="en-US" dirty="0"/>
              <a:t>of </a:t>
            </a:r>
            <a:r>
              <a:rPr lang="en-US" dirty="0" smtClean="0"/>
              <a:t>basic personal </a:t>
            </a:r>
            <a:r>
              <a:rPr lang="en-US" dirty="0"/>
              <a:t>needs (the “</a:t>
            </a:r>
            <a:r>
              <a:rPr lang="en-US" dirty="0">
                <a:solidFill>
                  <a:srgbClr val="FF0000"/>
                </a:solidFill>
              </a:rPr>
              <a:t>gravely disabled</a:t>
            </a:r>
            <a:r>
              <a:rPr lang="en-US" dirty="0"/>
              <a:t>”)</a:t>
            </a:r>
            <a:endParaRPr lang="ar-IQ" dirty="0"/>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43</a:t>
            </a:fld>
            <a:endParaRPr lang="ar-IQ"/>
          </a:p>
        </p:txBody>
      </p:sp>
    </p:spTree>
    <p:extLst>
      <p:ext uri="{BB962C8B-B14F-4D97-AF65-F5344CB8AC3E}">
        <p14:creationId xmlns:p14="http://schemas.microsoft.com/office/powerpoint/2010/main" val="259158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Nursing Liability</a:t>
            </a:r>
            <a:br>
              <a:rPr lang="en-US" b="1" dirty="0" smtClean="0"/>
            </a:br>
            <a:endParaRPr lang="ar-IQ" dirty="0"/>
          </a:p>
        </p:txBody>
      </p:sp>
      <p:sp>
        <p:nvSpPr>
          <p:cNvPr id="3" name="Content Placeholder 2"/>
          <p:cNvSpPr>
            <a:spLocks noGrp="1"/>
          </p:cNvSpPr>
          <p:nvPr>
            <p:ph idx="1"/>
          </p:nvPr>
        </p:nvSpPr>
        <p:spPr>
          <a:xfrm>
            <a:off x="457200" y="1124744"/>
            <a:ext cx="8229600" cy="5001419"/>
          </a:xfrm>
        </p:spPr>
        <p:txBody>
          <a:bodyPr>
            <a:normAutofit fontScale="77500" lnSpcReduction="20000"/>
          </a:bodyPr>
          <a:lstStyle/>
          <a:p>
            <a:pPr algn="just" rtl="0"/>
            <a:r>
              <a:rPr lang="en-US" dirty="0" smtClean="0"/>
              <a:t>Mental </a:t>
            </a:r>
            <a:r>
              <a:rPr lang="en-US" dirty="0"/>
              <a:t>health practitioners—psychiatrists, </a:t>
            </a:r>
            <a:r>
              <a:rPr lang="en-US" dirty="0" smtClean="0"/>
              <a:t>psychologists, psychiatric </a:t>
            </a:r>
            <a:r>
              <a:rPr lang="en-US" dirty="0"/>
              <a:t>nurses, and social workers—have </a:t>
            </a:r>
            <a:r>
              <a:rPr lang="en-US" dirty="0" smtClean="0"/>
              <a:t>a duty </a:t>
            </a:r>
            <a:r>
              <a:rPr lang="en-US" dirty="0"/>
              <a:t>to provide appropriate care based on the </a:t>
            </a:r>
            <a:r>
              <a:rPr lang="en-US" dirty="0" smtClean="0"/>
              <a:t>standards of </a:t>
            </a:r>
            <a:r>
              <a:rPr lang="en-US" dirty="0"/>
              <a:t>their professions and the standards set by law. </a:t>
            </a:r>
            <a:endParaRPr lang="en-US" dirty="0" smtClean="0"/>
          </a:p>
          <a:p>
            <a:pPr algn="just" rtl="0"/>
            <a:r>
              <a:rPr lang="en-US" b="1" i="1" dirty="0" smtClean="0"/>
              <a:t>Malpractice </a:t>
            </a:r>
            <a:r>
              <a:rPr lang="en-US" b="1" i="1" dirty="0"/>
              <a:t>and </a:t>
            </a:r>
            <a:r>
              <a:rPr lang="en-US" b="1" i="1" dirty="0" smtClean="0"/>
              <a:t>Negligence </a:t>
            </a:r>
            <a:r>
              <a:rPr lang="en-US" dirty="0" smtClean="0"/>
              <a:t>The </a:t>
            </a:r>
            <a:r>
              <a:rPr lang="en-US" dirty="0"/>
              <a:t>terms </a:t>
            </a:r>
            <a:r>
              <a:rPr lang="en-US" b="1" dirty="0"/>
              <a:t>malpractice </a:t>
            </a:r>
            <a:r>
              <a:rPr lang="en-US" dirty="0"/>
              <a:t>and </a:t>
            </a:r>
            <a:r>
              <a:rPr lang="en-US" b="1" dirty="0"/>
              <a:t>negligence </a:t>
            </a:r>
            <a:r>
              <a:rPr lang="en-US" dirty="0"/>
              <a:t>are often </a:t>
            </a:r>
            <a:r>
              <a:rPr lang="en-US" dirty="0" smtClean="0"/>
              <a:t>used interchangeably</a:t>
            </a:r>
            <a:r>
              <a:rPr lang="en-US" dirty="0"/>
              <a:t>. </a:t>
            </a:r>
            <a:endParaRPr lang="en-US" dirty="0" smtClean="0"/>
          </a:p>
          <a:p>
            <a:pPr algn="just" rtl="0"/>
            <a:r>
              <a:rPr lang="en-US" b="1" i="1" dirty="0" smtClean="0">
                <a:solidFill>
                  <a:srgbClr val="FF0000"/>
                </a:solidFill>
              </a:rPr>
              <a:t>Negligence</a:t>
            </a:r>
            <a:r>
              <a:rPr lang="en-US" i="1" dirty="0" smtClean="0"/>
              <a:t> </a:t>
            </a:r>
            <a:r>
              <a:rPr lang="en-US" dirty="0"/>
              <a:t>has been defined </a:t>
            </a:r>
            <a:r>
              <a:rPr lang="en-US" dirty="0" smtClean="0"/>
              <a:t>as: </a:t>
            </a:r>
            <a:r>
              <a:rPr lang="en-US" dirty="0" smtClean="0">
                <a:solidFill>
                  <a:srgbClr val="00B050"/>
                </a:solidFill>
              </a:rPr>
              <a:t>The </a:t>
            </a:r>
            <a:r>
              <a:rPr lang="en-US" dirty="0">
                <a:solidFill>
                  <a:srgbClr val="00B050"/>
                </a:solidFill>
              </a:rPr>
              <a:t>failure to exercise the standard of care that a </a:t>
            </a:r>
            <a:r>
              <a:rPr lang="en-US" dirty="0" smtClean="0">
                <a:solidFill>
                  <a:srgbClr val="00B050"/>
                </a:solidFill>
              </a:rPr>
              <a:t>reasonably prudent </a:t>
            </a:r>
            <a:r>
              <a:rPr lang="en-US" dirty="0">
                <a:solidFill>
                  <a:srgbClr val="00B050"/>
                </a:solidFill>
              </a:rPr>
              <a:t>person would have exercised in a similar </a:t>
            </a:r>
            <a:r>
              <a:rPr lang="en-US" dirty="0" smtClean="0">
                <a:solidFill>
                  <a:srgbClr val="00B050"/>
                </a:solidFill>
              </a:rPr>
              <a:t>situation</a:t>
            </a:r>
            <a:r>
              <a:rPr lang="en-US" dirty="0" smtClean="0"/>
              <a:t> </a:t>
            </a:r>
          </a:p>
          <a:p>
            <a:pPr algn="just" rtl="0"/>
            <a:r>
              <a:rPr lang="en-US" dirty="0" smtClean="0"/>
              <a:t> </a:t>
            </a:r>
            <a:r>
              <a:rPr lang="en-US" i="1" dirty="0" smtClean="0"/>
              <a:t>Black’s </a:t>
            </a:r>
            <a:r>
              <a:rPr lang="en-US" i="1" dirty="0"/>
              <a:t>Law Dictionary </a:t>
            </a:r>
            <a:r>
              <a:rPr lang="en-US" dirty="0"/>
              <a:t>defines </a:t>
            </a:r>
            <a:r>
              <a:rPr lang="en-US" b="1" dirty="0">
                <a:solidFill>
                  <a:srgbClr val="FF0000"/>
                </a:solidFill>
              </a:rPr>
              <a:t>malpractice</a:t>
            </a:r>
            <a:r>
              <a:rPr lang="en-US" dirty="0"/>
              <a:t> </a:t>
            </a:r>
            <a:r>
              <a:rPr lang="en-US" dirty="0" smtClean="0"/>
              <a:t>as:  </a:t>
            </a:r>
            <a:r>
              <a:rPr lang="en-US" dirty="0" smtClean="0">
                <a:solidFill>
                  <a:srgbClr val="00B050"/>
                </a:solidFill>
              </a:rPr>
              <a:t>An </a:t>
            </a:r>
            <a:r>
              <a:rPr lang="en-US" dirty="0">
                <a:solidFill>
                  <a:srgbClr val="00B050"/>
                </a:solidFill>
              </a:rPr>
              <a:t>instance of negligence or incompetence on the </a:t>
            </a:r>
            <a:r>
              <a:rPr lang="en-US" dirty="0" smtClean="0">
                <a:solidFill>
                  <a:srgbClr val="00B050"/>
                </a:solidFill>
              </a:rPr>
              <a:t>part of </a:t>
            </a:r>
            <a:r>
              <a:rPr lang="en-US" dirty="0">
                <a:solidFill>
                  <a:srgbClr val="00B050"/>
                </a:solidFill>
              </a:rPr>
              <a:t>a professional.</a:t>
            </a:r>
            <a:r>
              <a:rPr lang="en-US" dirty="0"/>
              <a:t> </a:t>
            </a:r>
            <a:endParaRPr lang="en-US" dirty="0" smtClean="0"/>
          </a:p>
          <a:p>
            <a:pPr algn="just" rtl="0"/>
            <a:r>
              <a:rPr lang="en-US" dirty="0" smtClean="0"/>
              <a:t>To </a:t>
            </a:r>
            <a:r>
              <a:rPr lang="en-US" dirty="0"/>
              <a:t>succeed in a malpractice claim, </a:t>
            </a:r>
            <a:r>
              <a:rPr lang="en-US" dirty="0" smtClean="0"/>
              <a:t>a plaintiff </a:t>
            </a:r>
            <a:r>
              <a:rPr lang="en-US" dirty="0"/>
              <a:t>must also prove proximate cause and damages</a:t>
            </a:r>
            <a:r>
              <a:rPr lang="en-US" dirty="0" smtClean="0"/>
              <a:t>. </a:t>
            </a:r>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44</a:t>
            </a:fld>
            <a:endParaRPr lang="ar-IQ"/>
          </a:p>
        </p:txBody>
      </p:sp>
    </p:spTree>
    <p:extLst>
      <p:ext uri="{BB962C8B-B14F-4D97-AF65-F5344CB8AC3E}">
        <p14:creationId xmlns:p14="http://schemas.microsoft.com/office/powerpoint/2010/main" val="209060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Liability cont.</a:t>
            </a:r>
            <a:endParaRPr lang="ar-IQ" dirty="0"/>
          </a:p>
        </p:txBody>
      </p:sp>
      <p:sp>
        <p:nvSpPr>
          <p:cNvPr id="3" name="Content Placeholder 2"/>
          <p:cNvSpPr>
            <a:spLocks noGrp="1"/>
          </p:cNvSpPr>
          <p:nvPr>
            <p:ph idx="1"/>
          </p:nvPr>
        </p:nvSpPr>
        <p:spPr/>
        <p:txBody>
          <a:bodyPr>
            <a:normAutofit/>
          </a:bodyPr>
          <a:lstStyle/>
          <a:p>
            <a:pPr marL="0" indent="0" algn="just" rtl="0">
              <a:buNone/>
            </a:pPr>
            <a:r>
              <a:rPr lang="en-US" sz="2800" dirty="0" err="1">
                <a:latin typeface="Times New Roman" pitchFamily="18" charset="0"/>
                <a:cs typeface="Times New Roman" pitchFamily="18" charset="0"/>
              </a:rPr>
              <a:t>Marchand</a:t>
            </a:r>
            <a:r>
              <a:rPr lang="en-US" sz="2800" dirty="0">
                <a:latin typeface="Times New Roman" pitchFamily="18" charset="0"/>
                <a:cs typeface="Times New Roman" pitchFamily="18" charset="0"/>
              </a:rPr>
              <a:t> (2001) cites the following basic </a:t>
            </a:r>
            <a:r>
              <a:rPr lang="en-US" sz="2800" dirty="0" smtClean="0">
                <a:latin typeface="Times New Roman" pitchFamily="18" charset="0"/>
                <a:cs typeface="Times New Roman" pitchFamily="18" charset="0"/>
              </a:rPr>
              <a:t>elements of </a:t>
            </a:r>
            <a:r>
              <a:rPr lang="en-US" sz="2800" dirty="0">
                <a:latin typeface="Times New Roman" pitchFamily="18" charset="0"/>
                <a:cs typeface="Times New Roman" pitchFamily="18" charset="0"/>
              </a:rPr>
              <a:t>a </a:t>
            </a:r>
            <a:r>
              <a:rPr lang="en-US" sz="2800" b="1" dirty="0">
                <a:solidFill>
                  <a:srgbClr val="FF0000"/>
                </a:solidFill>
                <a:latin typeface="Times New Roman" pitchFamily="18" charset="0"/>
                <a:cs typeface="Times New Roman" pitchFamily="18" charset="0"/>
              </a:rPr>
              <a:t>nursing malpractice </a:t>
            </a:r>
            <a:r>
              <a:rPr lang="en-US" sz="2800" dirty="0">
                <a:latin typeface="Times New Roman" pitchFamily="18" charset="0"/>
                <a:cs typeface="Times New Roman" pitchFamily="18" charset="0"/>
              </a:rPr>
              <a:t>lawsuit:</a:t>
            </a:r>
          </a:p>
          <a:p>
            <a:pPr algn="just" rtl="0"/>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existence of a duty, owed by the nurse to a </a:t>
            </a:r>
            <a:r>
              <a:rPr lang="en-US" sz="2400" dirty="0" smtClean="0">
                <a:latin typeface="Times New Roman" pitchFamily="18" charset="0"/>
                <a:cs typeface="Times New Roman" pitchFamily="18" charset="0"/>
              </a:rPr>
              <a:t>patient, to </a:t>
            </a:r>
            <a:r>
              <a:rPr lang="en-US" sz="2400" dirty="0">
                <a:latin typeface="Times New Roman" pitchFamily="18" charset="0"/>
                <a:cs typeface="Times New Roman" pitchFamily="18" charset="0"/>
              </a:rPr>
              <a:t>conform to a recognized standard of </a:t>
            </a:r>
            <a:r>
              <a:rPr lang="en-US" sz="2400" dirty="0" smtClean="0">
                <a:latin typeface="Times New Roman" pitchFamily="18" charset="0"/>
                <a:cs typeface="Times New Roman" pitchFamily="18" charset="0"/>
              </a:rPr>
              <a:t>care</a:t>
            </a:r>
          </a:p>
          <a:p>
            <a:pPr algn="just" rtl="0"/>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failure to conform to the required nursing </a:t>
            </a:r>
            <a:r>
              <a:rPr lang="en-US" sz="2400" dirty="0" smtClean="0">
                <a:latin typeface="Times New Roman" pitchFamily="18" charset="0"/>
                <a:cs typeface="Times New Roman" pitchFamily="18" charset="0"/>
              </a:rPr>
              <a:t>standard of care</a:t>
            </a:r>
          </a:p>
          <a:p>
            <a:pPr algn="just" rtl="0"/>
            <a:r>
              <a:rPr lang="en-US" sz="2400" dirty="0" smtClean="0">
                <a:latin typeface="Times New Roman" pitchFamily="18" charset="0"/>
                <a:cs typeface="Times New Roman" pitchFamily="18" charset="0"/>
              </a:rPr>
              <a:t>Actual </a:t>
            </a:r>
            <a:r>
              <a:rPr lang="en-US" sz="2400" dirty="0">
                <a:latin typeface="Times New Roman" pitchFamily="18" charset="0"/>
                <a:cs typeface="Times New Roman" pitchFamily="18" charset="0"/>
              </a:rPr>
              <a:t>injury</a:t>
            </a:r>
          </a:p>
          <a:p>
            <a:pPr algn="just" rtl="0"/>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reasonably </a:t>
            </a:r>
            <a:r>
              <a:rPr lang="en-US" sz="2800" dirty="0">
                <a:latin typeface="Times New Roman" pitchFamily="18" charset="0"/>
                <a:cs typeface="Times New Roman" pitchFamily="18" charset="0"/>
              </a:rPr>
              <a:t>close causal connection between </a:t>
            </a:r>
            <a:r>
              <a:rPr lang="en-US" sz="2800" dirty="0" smtClean="0">
                <a:latin typeface="Times New Roman" pitchFamily="18" charset="0"/>
                <a:cs typeface="Times New Roman" pitchFamily="18" charset="0"/>
              </a:rPr>
              <a:t>the nurse’s </a:t>
            </a:r>
            <a:r>
              <a:rPr lang="en-US" sz="2800" dirty="0">
                <a:latin typeface="Times New Roman" pitchFamily="18" charset="0"/>
                <a:cs typeface="Times New Roman" pitchFamily="18" charset="0"/>
              </a:rPr>
              <a:t>conduct and the patient’s injury</a:t>
            </a:r>
            <a:endParaRPr lang="ar-IQ"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FA300A9-10E5-44C1-ACD6-6A2B6DCD1C78}" type="datetime1">
              <a:rPr lang="en-US" b="1" smtClean="0">
                <a:solidFill>
                  <a:schemeClr val="tx1"/>
                </a:solidFill>
              </a:rPr>
              <a:t>5/13/2018</a:t>
            </a:fld>
            <a:endParaRPr lang="ar-IQ" b="1" dirty="0">
              <a:solidFill>
                <a:schemeClr val="tx1"/>
              </a:solidFill>
            </a:endParaRPr>
          </a:p>
        </p:txBody>
      </p:sp>
      <p:sp>
        <p:nvSpPr>
          <p:cNvPr id="5" name="Footer Placeholder 4"/>
          <p:cNvSpPr>
            <a:spLocks noGrp="1"/>
          </p:cNvSpPr>
          <p:nvPr>
            <p:ph type="ftr" sz="quarter" idx="11"/>
          </p:nvPr>
        </p:nvSpPr>
        <p:spPr/>
        <p:txBody>
          <a:bodyPr/>
          <a:lstStyle/>
          <a:p>
            <a:r>
              <a:rPr lang="en-US" b="1" dirty="0" smtClean="0">
                <a:solidFill>
                  <a:schemeClr val="tx1"/>
                </a:solidFill>
              </a:rPr>
              <a:t>Assistant teacher / Safi </a:t>
            </a:r>
            <a:r>
              <a:rPr lang="en-US" b="1" dirty="0" err="1" smtClean="0">
                <a:solidFill>
                  <a:schemeClr val="tx1"/>
                </a:solidFill>
              </a:rPr>
              <a:t>Dakhil</a:t>
            </a:r>
            <a:r>
              <a:rPr lang="en-US" b="1" dirty="0" smtClean="0">
                <a:solidFill>
                  <a:schemeClr val="tx1"/>
                </a:solidFill>
              </a:rPr>
              <a:t> </a:t>
            </a:r>
            <a:r>
              <a:rPr lang="en-US" b="1" dirty="0" err="1" smtClean="0">
                <a:solidFill>
                  <a:schemeClr val="tx1"/>
                </a:solidFill>
              </a:rPr>
              <a:t>Nawam</a:t>
            </a:r>
            <a:r>
              <a:rPr lang="en-US" b="1" dirty="0" smtClean="0">
                <a:solidFill>
                  <a:schemeClr val="tx1"/>
                </a:solidFill>
              </a:rPr>
              <a:t>/College of nursing/ University of Karbala</a:t>
            </a:r>
            <a:endParaRPr lang="ar-IQ" b="1" dirty="0">
              <a:solidFill>
                <a:schemeClr val="tx1"/>
              </a:solidFill>
            </a:endParaRPr>
          </a:p>
        </p:txBody>
      </p:sp>
      <p:sp>
        <p:nvSpPr>
          <p:cNvPr id="6" name="Slide Number Placeholder 5"/>
          <p:cNvSpPr>
            <a:spLocks noGrp="1"/>
          </p:cNvSpPr>
          <p:nvPr>
            <p:ph type="sldNum" sz="quarter" idx="12"/>
          </p:nvPr>
        </p:nvSpPr>
        <p:spPr/>
        <p:txBody>
          <a:bodyPr/>
          <a:lstStyle/>
          <a:p>
            <a:fld id="{4DC678ED-9CF5-49F3-88F5-A6D9C69090A3}" type="slidenum">
              <a:rPr lang="ar-IQ" smtClean="0"/>
              <a:t>45</a:t>
            </a:fld>
            <a:endParaRPr lang="ar-IQ"/>
          </a:p>
        </p:txBody>
      </p:sp>
    </p:spTree>
    <p:extLst>
      <p:ext uri="{BB962C8B-B14F-4D97-AF65-F5344CB8AC3E}">
        <p14:creationId xmlns:p14="http://schemas.microsoft.com/office/powerpoint/2010/main" val="207018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pPr rtl="0"/>
            <a:r>
              <a:rPr lang="en-US" sz="2800" b="1" dirty="0" smtClean="0">
                <a:solidFill>
                  <a:srgbClr val="00B050"/>
                </a:solidFill>
              </a:rPr>
              <a:t/>
            </a:r>
            <a:br>
              <a:rPr lang="en-US" sz="2800" b="1" dirty="0" smtClean="0">
                <a:solidFill>
                  <a:srgbClr val="00B050"/>
                </a:solidFill>
              </a:rPr>
            </a:br>
            <a:r>
              <a:rPr lang="en-US" sz="2800" b="1" dirty="0" smtClean="0">
                <a:solidFill>
                  <a:srgbClr val="00B050"/>
                </a:solidFill>
              </a:rPr>
              <a:t>Types of Lawsuits that Occur in Psychiatric Nursing</a:t>
            </a:r>
            <a:br>
              <a:rPr lang="en-US" sz="2800" b="1" dirty="0" smtClean="0">
                <a:solidFill>
                  <a:srgbClr val="00B050"/>
                </a:solidFill>
              </a:rPr>
            </a:br>
            <a:r>
              <a:rPr lang="en-US" sz="2800" b="1" dirty="0" smtClean="0">
                <a:solidFill>
                  <a:srgbClr val="FF0000"/>
                </a:solidFill>
              </a:rPr>
              <a:t>malpractice </a:t>
            </a:r>
            <a:endParaRPr lang="ar-IQ" sz="2800" dirty="0">
              <a:solidFill>
                <a:srgbClr val="00B050"/>
              </a:solidFill>
            </a:endParaRPr>
          </a:p>
        </p:txBody>
      </p:sp>
      <p:sp>
        <p:nvSpPr>
          <p:cNvPr id="3" name="Content Placeholder 2"/>
          <p:cNvSpPr>
            <a:spLocks noGrp="1"/>
          </p:cNvSpPr>
          <p:nvPr>
            <p:ph idx="1"/>
          </p:nvPr>
        </p:nvSpPr>
        <p:spPr/>
        <p:txBody>
          <a:bodyPr>
            <a:normAutofit/>
          </a:bodyPr>
          <a:lstStyle/>
          <a:p>
            <a:pPr marL="0" indent="0" algn="just" rtl="0">
              <a:buNone/>
            </a:pPr>
            <a:r>
              <a:rPr lang="en-US" sz="2800" dirty="0" smtClean="0">
                <a:latin typeface="Times New Roman" pitchFamily="18" charset="0"/>
                <a:cs typeface="Times New Roman" pitchFamily="18" charset="0"/>
              </a:rPr>
              <a:t>Most </a:t>
            </a:r>
            <a:r>
              <a:rPr lang="en-US" sz="2800" b="1" dirty="0">
                <a:solidFill>
                  <a:srgbClr val="FF0000"/>
                </a:solidFill>
                <a:latin typeface="Times New Roman" pitchFamily="18" charset="0"/>
                <a:cs typeface="Times New Roman" pitchFamily="18" charset="0"/>
              </a:rPr>
              <a:t>malpractice</a:t>
            </a:r>
            <a:r>
              <a:rPr lang="en-US" sz="2800" dirty="0">
                <a:solidFill>
                  <a:srgbClr val="FF0000"/>
                </a:solidFill>
                <a:latin typeface="Times New Roman" pitchFamily="18" charset="0"/>
                <a:cs typeface="Times New Roman" pitchFamily="18" charset="0"/>
              </a:rPr>
              <a:t> </a:t>
            </a:r>
            <a:r>
              <a:rPr lang="en-US" sz="2800" dirty="0">
                <a:latin typeface="Times New Roman" pitchFamily="18" charset="0"/>
                <a:cs typeface="Times New Roman" pitchFamily="18" charset="0"/>
              </a:rPr>
              <a:t>suits against nurses are civil </a:t>
            </a:r>
            <a:r>
              <a:rPr lang="en-US" sz="2800" dirty="0" smtClean="0">
                <a:latin typeface="Times New Roman" pitchFamily="18" charset="0"/>
                <a:cs typeface="Times New Roman" pitchFamily="18" charset="0"/>
              </a:rPr>
              <a:t>actions; that </a:t>
            </a:r>
            <a:r>
              <a:rPr lang="en-US" sz="2800" dirty="0">
                <a:latin typeface="Times New Roman" pitchFamily="18" charset="0"/>
                <a:cs typeface="Times New Roman" pitchFamily="18" charset="0"/>
              </a:rPr>
              <a:t>is, they are considered breach of conduct </a:t>
            </a:r>
            <a:r>
              <a:rPr lang="en-US" sz="2800" dirty="0" smtClean="0">
                <a:latin typeface="Times New Roman" pitchFamily="18" charset="0"/>
                <a:cs typeface="Times New Roman" pitchFamily="18" charset="0"/>
              </a:rPr>
              <a:t>actions on </a:t>
            </a:r>
            <a:r>
              <a:rPr lang="en-US" sz="2800" dirty="0">
                <a:latin typeface="Times New Roman" pitchFamily="18" charset="0"/>
                <a:cs typeface="Times New Roman" pitchFamily="18" charset="0"/>
              </a:rPr>
              <a:t>the part of the professional, for which </a:t>
            </a:r>
            <a:r>
              <a:rPr lang="en-US" sz="2800" dirty="0" smtClean="0">
                <a:latin typeface="Times New Roman" pitchFamily="18" charset="0"/>
                <a:cs typeface="Times New Roman" pitchFamily="18" charset="0"/>
              </a:rPr>
              <a:t>compensation is </a:t>
            </a:r>
            <a:r>
              <a:rPr lang="en-US" sz="2800" dirty="0">
                <a:latin typeface="Times New Roman" pitchFamily="18" charset="0"/>
                <a:cs typeface="Times New Roman" pitchFamily="18" charset="0"/>
              </a:rPr>
              <a:t>being sought. </a:t>
            </a:r>
            <a:endParaRPr lang="en-US" sz="2800" dirty="0" smtClean="0">
              <a:latin typeface="Times New Roman" pitchFamily="18" charset="0"/>
              <a:cs typeface="Times New Roman" pitchFamily="18" charset="0"/>
            </a:endParaRPr>
          </a:p>
          <a:p>
            <a:pPr algn="just" rtl="0"/>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nurse in the psychiatric </a:t>
            </a:r>
            <a:r>
              <a:rPr lang="en-US" sz="2800" dirty="0" smtClean="0">
                <a:latin typeface="Times New Roman" pitchFamily="18" charset="0"/>
                <a:cs typeface="Times New Roman" pitchFamily="18" charset="0"/>
              </a:rPr>
              <a:t>setting </a:t>
            </a:r>
            <a:r>
              <a:rPr lang="en-US" sz="2800" dirty="0">
                <a:latin typeface="Times New Roman" pitchFamily="18" charset="0"/>
                <a:cs typeface="Times New Roman" pitchFamily="18" charset="0"/>
              </a:rPr>
              <a:t>should be aware of the types of behaviors that </a:t>
            </a:r>
            <a:r>
              <a:rPr lang="en-US" sz="2800" dirty="0" smtClean="0">
                <a:latin typeface="Times New Roman" pitchFamily="18" charset="0"/>
                <a:cs typeface="Times New Roman" pitchFamily="18" charset="0"/>
              </a:rPr>
              <a:t>may result </a:t>
            </a:r>
            <a:r>
              <a:rPr lang="en-US" sz="2800" dirty="0">
                <a:latin typeface="Times New Roman" pitchFamily="18" charset="0"/>
                <a:cs typeface="Times New Roman" pitchFamily="18" charset="0"/>
              </a:rPr>
              <a:t>in charges of malpractice.</a:t>
            </a:r>
            <a:endParaRPr lang="ar-IQ"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46</a:t>
            </a:fld>
            <a:endParaRPr lang="ar-IQ"/>
          </a:p>
        </p:txBody>
      </p:sp>
    </p:spTree>
    <p:extLst>
      <p:ext uri="{BB962C8B-B14F-4D97-AF65-F5344CB8AC3E}">
        <p14:creationId xmlns:p14="http://schemas.microsoft.com/office/powerpoint/2010/main" val="359615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64096"/>
          </a:xfrm>
        </p:spPr>
        <p:txBody>
          <a:bodyPr>
            <a:noAutofit/>
          </a:bodyPr>
          <a:lstStyle/>
          <a:p>
            <a:r>
              <a:rPr lang="en-US" sz="2400" b="1" dirty="0" smtClean="0">
                <a:solidFill>
                  <a:srgbClr val="00B050"/>
                </a:solidFill>
              </a:rPr>
              <a:t>Types of Lawsuits that Occur in Psychiatric Nursing</a:t>
            </a:r>
            <a:r>
              <a:rPr lang="en-US" sz="2400" b="1" i="1" dirty="0" smtClean="0">
                <a:solidFill>
                  <a:srgbClr val="FF0000"/>
                </a:solidFill>
              </a:rPr>
              <a:t/>
            </a:r>
            <a:br>
              <a:rPr lang="en-US" sz="2400" b="1" i="1" dirty="0" smtClean="0">
                <a:solidFill>
                  <a:srgbClr val="FF0000"/>
                </a:solidFill>
              </a:rPr>
            </a:br>
            <a:r>
              <a:rPr lang="en-US" sz="2400" b="1" i="1" dirty="0" smtClean="0">
                <a:solidFill>
                  <a:srgbClr val="FF0000"/>
                </a:solidFill>
              </a:rPr>
              <a:t>breach</a:t>
            </a:r>
            <a:r>
              <a:rPr lang="en-US" sz="2400" i="1" dirty="0" smtClean="0"/>
              <a:t> </a:t>
            </a:r>
            <a:r>
              <a:rPr lang="en-US" sz="2400" b="1" i="1" dirty="0" smtClean="0">
                <a:solidFill>
                  <a:srgbClr val="FF0000"/>
                </a:solidFill>
              </a:rPr>
              <a:t>of</a:t>
            </a:r>
            <a:r>
              <a:rPr lang="en-US" sz="2400" i="1" dirty="0" smtClean="0"/>
              <a:t> </a:t>
            </a:r>
            <a:r>
              <a:rPr lang="en-US" sz="2400" b="1" i="1" dirty="0" smtClean="0">
                <a:solidFill>
                  <a:srgbClr val="FF0000"/>
                </a:solidFill>
              </a:rPr>
              <a:t>confidentiality</a:t>
            </a:r>
            <a:endParaRPr lang="ar-IQ" sz="2400" dirty="0"/>
          </a:p>
        </p:txBody>
      </p:sp>
      <p:sp>
        <p:nvSpPr>
          <p:cNvPr id="3" name="Content Placeholder 2"/>
          <p:cNvSpPr>
            <a:spLocks noGrp="1"/>
          </p:cNvSpPr>
          <p:nvPr>
            <p:ph idx="1"/>
          </p:nvPr>
        </p:nvSpPr>
        <p:spPr>
          <a:xfrm>
            <a:off x="457200" y="1052736"/>
            <a:ext cx="8229600" cy="5073427"/>
          </a:xfrm>
        </p:spPr>
        <p:txBody>
          <a:bodyPr>
            <a:normAutofit/>
          </a:bodyPr>
          <a:lstStyle/>
          <a:p>
            <a:pPr marL="0" indent="0" algn="just" rtl="0">
              <a:buNone/>
            </a:pPr>
            <a:r>
              <a:rPr lang="en-US" sz="2400" dirty="0">
                <a:latin typeface="Times New Roman" pitchFamily="18" charset="0"/>
                <a:cs typeface="Times New Roman" pitchFamily="18" charset="0"/>
              </a:rPr>
              <a:t>Basic to the psychiatric client’s hospitalization is </a:t>
            </a:r>
            <a:r>
              <a:rPr lang="en-US" sz="2400" dirty="0" smtClean="0">
                <a:latin typeface="Times New Roman" pitchFamily="18" charset="0"/>
                <a:cs typeface="Times New Roman" pitchFamily="18" charset="0"/>
              </a:rPr>
              <a:t>his  or </a:t>
            </a:r>
            <a:r>
              <a:rPr lang="en-US" sz="2400" dirty="0">
                <a:latin typeface="Times New Roman" pitchFamily="18" charset="0"/>
                <a:cs typeface="Times New Roman" pitchFamily="18" charset="0"/>
              </a:rPr>
              <a:t>her right to confidentiality and privacy. </a:t>
            </a:r>
            <a:endParaRPr lang="en-US" sz="2400" dirty="0" smtClean="0">
              <a:latin typeface="Times New Roman" pitchFamily="18" charset="0"/>
              <a:cs typeface="Times New Roman" pitchFamily="18" charset="0"/>
            </a:endParaRPr>
          </a:p>
          <a:p>
            <a:pPr algn="just" rtl="0"/>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nurse </a:t>
            </a:r>
            <a:r>
              <a:rPr lang="en-US" sz="2400" dirty="0" smtClean="0">
                <a:latin typeface="Times New Roman" pitchFamily="18" charset="0"/>
                <a:cs typeface="Times New Roman" pitchFamily="18" charset="0"/>
              </a:rPr>
              <a:t>may be </a:t>
            </a:r>
            <a:r>
              <a:rPr lang="en-US" sz="2400" dirty="0">
                <a:latin typeface="Times New Roman" pitchFamily="18" charset="0"/>
                <a:cs typeface="Times New Roman" pitchFamily="18" charset="0"/>
              </a:rPr>
              <a:t>charged with </a:t>
            </a:r>
            <a:r>
              <a:rPr lang="en-US" sz="2400" b="1" i="1" dirty="0">
                <a:solidFill>
                  <a:srgbClr val="FF0000"/>
                </a:solidFill>
                <a:latin typeface="Times New Roman" pitchFamily="18" charset="0"/>
                <a:cs typeface="Times New Roman" pitchFamily="18" charset="0"/>
              </a:rPr>
              <a:t>breach</a:t>
            </a:r>
            <a:r>
              <a:rPr lang="en-US" sz="2400" i="1" dirty="0">
                <a:latin typeface="Times New Roman" pitchFamily="18" charset="0"/>
                <a:cs typeface="Times New Roman" pitchFamily="18" charset="0"/>
              </a:rPr>
              <a:t> </a:t>
            </a:r>
            <a:r>
              <a:rPr lang="en-US" sz="2400" b="1" i="1" dirty="0">
                <a:solidFill>
                  <a:srgbClr val="FF0000"/>
                </a:solidFill>
                <a:latin typeface="Times New Roman" pitchFamily="18" charset="0"/>
                <a:cs typeface="Times New Roman" pitchFamily="18" charset="0"/>
              </a:rPr>
              <a:t>of</a:t>
            </a:r>
            <a:r>
              <a:rPr lang="en-US" sz="2400" i="1" dirty="0">
                <a:latin typeface="Times New Roman" pitchFamily="18" charset="0"/>
                <a:cs typeface="Times New Roman" pitchFamily="18" charset="0"/>
              </a:rPr>
              <a:t> </a:t>
            </a:r>
            <a:r>
              <a:rPr lang="en-US" sz="2400" b="1" i="1" dirty="0">
                <a:solidFill>
                  <a:srgbClr val="FF0000"/>
                </a:solidFill>
                <a:latin typeface="Times New Roman" pitchFamily="18" charset="0"/>
                <a:cs typeface="Times New Roman" pitchFamily="18" charset="0"/>
              </a:rPr>
              <a:t>confidentiality</a:t>
            </a:r>
            <a:r>
              <a:rPr lang="en-US" sz="2400" i="1"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for revealing </a:t>
            </a:r>
            <a:r>
              <a:rPr lang="en-US" sz="2400" dirty="0" smtClean="0">
                <a:latin typeface="Times New Roman" pitchFamily="18" charset="0"/>
                <a:cs typeface="Times New Roman" pitchFamily="18" charset="0"/>
              </a:rPr>
              <a:t>aspects about </a:t>
            </a:r>
            <a:r>
              <a:rPr lang="en-US" sz="2400" dirty="0">
                <a:latin typeface="Times New Roman" pitchFamily="18" charset="0"/>
                <a:cs typeface="Times New Roman" pitchFamily="18" charset="0"/>
              </a:rPr>
              <a:t>a client’s case, or even for revealing that </a:t>
            </a:r>
            <a:r>
              <a:rPr lang="en-US" sz="2400" dirty="0" smtClean="0">
                <a:latin typeface="Times New Roman" pitchFamily="18" charset="0"/>
                <a:cs typeface="Times New Roman" pitchFamily="18" charset="0"/>
              </a:rPr>
              <a:t>an individual </a:t>
            </a:r>
            <a:r>
              <a:rPr lang="en-US" sz="2400" dirty="0">
                <a:latin typeface="Times New Roman" pitchFamily="18" charset="0"/>
                <a:cs typeface="Times New Roman" pitchFamily="18" charset="0"/>
              </a:rPr>
              <a:t>has been hospitalized, if that person can </a:t>
            </a:r>
            <a:r>
              <a:rPr lang="en-US" sz="2400" dirty="0" smtClean="0">
                <a:latin typeface="Times New Roman" pitchFamily="18" charset="0"/>
                <a:cs typeface="Times New Roman" pitchFamily="18" charset="0"/>
              </a:rPr>
              <a:t>show that </a:t>
            </a:r>
            <a:r>
              <a:rPr lang="en-US" sz="2400" dirty="0">
                <a:latin typeface="Times New Roman" pitchFamily="18" charset="0"/>
                <a:cs typeface="Times New Roman" pitchFamily="18" charset="0"/>
              </a:rPr>
              <a:t>making this information known resulted in harm.</a:t>
            </a: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47</a:t>
            </a:fld>
            <a:endParaRPr lang="ar-IQ"/>
          </a:p>
        </p:txBody>
      </p:sp>
    </p:spTree>
    <p:extLst>
      <p:ext uri="{BB962C8B-B14F-4D97-AF65-F5344CB8AC3E}">
        <p14:creationId xmlns:p14="http://schemas.microsoft.com/office/powerpoint/2010/main" val="159276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Invasion of privacy</a:t>
            </a:r>
            <a:endParaRPr lang="ar-IQ" dirty="0"/>
          </a:p>
        </p:txBody>
      </p:sp>
      <p:sp>
        <p:nvSpPr>
          <p:cNvPr id="3" name="Content Placeholder 2"/>
          <p:cNvSpPr>
            <a:spLocks noGrp="1"/>
          </p:cNvSpPr>
          <p:nvPr>
            <p:ph idx="1"/>
          </p:nvPr>
        </p:nvSpPr>
        <p:spPr/>
        <p:txBody>
          <a:bodyPr>
            <a:normAutofit/>
          </a:bodyPr>
          <a:lstStyle/>
          <a:p>
            <a:pPr marL="0" indent="0" algn="just" rtl="0">
              <a:buNone/>
            </a:pPr>
            <a:r>
              <a:rPr lang="en-US" b="1" i="1" dirty="0">
                <a:solidFill>
                  <a:srgbClr val="FF0000"/>
                </a:solidFill>
              </a:rPr>
              <a:t>Invasion of privacy </a:t>
            </a:r>
            <a:r>
              <a:rPr lang="en-US" dirty="0"/>
              <a:t>is a charge that may result when </a:t>
            </a:r>
            <a:r>
              <a:rPr lang="en-US" dirty="0" smtClean="0"/>
              <a:t>a client </a:t>
            </a:r>
            <a:r>
              <a:rPr lang="en-US" dirty="0"/>
              <a:t>is searched without probable cause. </a:t>
            </a:r>
            <a:endParaRPr lang="en-US" dirty="0" smtClean="0"/>
          </a:p>
          <a:p>
            <a:pPr algn="just" rtl="0"/>
            <a:r>
              <a:rPr lang="en-US" dirty="0" smtClean="0"/>
              <a:t>Many institutions conduct </a:t>
            </a:r>
            <a:r>
              <a:rPr lang="en-US" dirty="0"/>
              <a:t>body </a:t>
            </a:r>
            <a:r>
              <a:rPr lang="en-US" dirty="0">
                <a:solidFill>
                  <a:srgbClr val="FF0000"/>
                </a:solidFill>
              </a:rPr>
              <a:t>searches on mental clients</a:t>
            </a:r>
            <a:r>
              <a:rPr lang="en-US" dirty="0"/>
              <a:t> </a:t>
            </a:r>
            <a:r>
              <a:rPr lang="en-US" dirty="0" smtClean="0"/>
              <a:t>as a </a:t>
            </a:r>
            <a:r>
              <a:rPr lang="en-US" dirty="0"/>
              <a:t>routine intervention</a:t>
            </a:r>
            <a:r>
              <a:rPr lang="en-US" dirty="0" smtClean="0"/>
              <a:t>.</a:t>
            </a:r>
          </a:p>
          <a:p>
            <a:pPr algn="just" rtl="0"/>
            <a:r>
              <a:rPr lang="en-US" dirty="0" smtClean="0"/>
              <a:t> </a:t>
            </a:r>
            <a:r>
              <a:rPr lang="en-US" dirty="0"/>
              <a:t>In these cases, there should </a:t>
            </a:r>
            <a:r>
              <a:rPr lang="en-US" dirty="0" smtClean="0"/>
              <a:t>be a </a:t>
            </a:r>
            <a:r>
              <a:rPr lang="en-US" dirty="0">
                <a:solidFill>
                  <a:srgbClr val="FF0000"/>
                </a:solidFill>
              </a:rPr>
              <a:t>physician’s order</a:t>
            </a:r>
            <a:r>
              <a:rPr lang="en-US" dirty="0"/>
              <a:t> and written rationale showing </a:t>
            </a:r>
            <a:r>
              <a:rPr lang="en-US" dirty="0" smtClean="0"/>
              <a:t>probable cause </a:t>
            </a:r>
            <a:r>
              <a:rPr lang="en-US" dirty="0"/>
              <a:t>for the intervention</a:t>
            </a:r>
            <a:r>
              <a:rPr lang="en-US" dirty="0" smtClean="0"/>
              <a:t>.</a:t>
            </a:r>
          </a:p>
          <a:p>
            <a:pPr marL="0" indent="0" algn="just" rtl="0">
              <a:buNone/>
            </a:pPr>
            <a:endParaRPr lang="ar-IQ" dirty="0"/>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48</a:t>
            </a:fld>
            <a:endParaRPr lang="ar-IQ"/>
          </a:p>
        </p:txBody>
      </p:sp>
    </p:spTree>
    <p:extLst>
      <p:ext uri="{BB962C8B-B14F-4D97-AF65-F5344CB8AC3E}">
        <p14:creationId xmlns:p14="http://schemas.microsoft.com/office/powerpoint/2010/main" val="163071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00B050"/>
                </a:solidFill>
              </a:rPr>
              <a:t>Types of Lawsuits that Occur in Psychiatric Nursing</a:t>
            </a:r>
            <a:r>
              <a:rPr lang="en-US" sz="2800" b="1" i="1" dirty="0" smtClean="0">
                <a:solidFill>
                  <a:srgbClr val="FF0000"/>
                </a:solidFill>
              </a:rPr>
              <a:t/>
            </a:r>
            <a:br>
              <a:rPr lang="en-US" sz="2800" b="1" i="1" dirty="0" smtClean="0">
                <a:solidFill>
                  <a:srgbClr val="FF0000"/>
                </a:solidFill>
              </a:rPr>
            </a:br>
            <a:r>
              <a:rPr lang="en-US" sz="2800" b="1" i="1" dirty="0" smtClean="0">
                <a:solidFill>
                  <a:srgbClr val="FF0000"/>
                </a:solidFill>
              </a:rPr>
              <a:t> </a:t>
            </a:r>
            <a:r>
              <a:rPr lang="en-US" sz="2800" b="1" dirty="0" smtClean="0">
                <a:solidFill>
                  <a:srgbClr val="FF0000"/>
                </a:solidFill>
              </a:rPr>
              <a:t>Assault</a:t>
            </a:r>
            <a:endParaRPr lang="ar-IQ" sz="28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just" rtl="0"/>
            <a:r>
              <a:rPr lang="en-US" b="1" dirty="0">
                <a:solidFill>
                  <a:srgbClr val="FF0000"/>
                </a:solidFill>
              </a:rPr>
              <a:t>Assault</a:t>
            </a:r>
            <a:r>
              <a:rPr lang="en-US" b="1" dirty="0"/>
              <a:t> </a:t>
            </a:r>
            <a:r>
              <a:rPr lang="en-US" dirty="0"/>
              <a:t>is an act that results in a person’s </a:t>
            </a:r>
            <a:r>
              <a:rPr lang="en-US" dirty="0" smtClean="0"/>
              <a:t>genuine fear </a:t>
            </a:r>
            <a:r>
              <a:rPr lang="en-US" dirty="0"/>
              <a:t>and apprehension that he or she will be </a:t>
            </a:r>
            <a:r>
              <a:rPr lang="en-US" dirty="0" smtClean="0"/>
              <a:t>touched without </a:t>
            </a:r>
            <a:r>
              <a:rPr lang="en-US" dirty="0"/>
              <a:t>consent</a:t>
            </a:r>
            <a:r>
              <a:rPr lang="en-US" dirty="0" smtClean="0"/>
              <a:t>.</a:t>
            </a:r>
          </a:p>
          <a:p>
            <a:pPr algn="just" rtl="0"/>
            <a:r>
              <a:rPr lang="en-US" dirty="0" smtClean="0"/>
              <a:t> </a:t>
            </a:r>
            <a:r>
              <a:rPr lang="en-US" b="1" dirty="0">
                <a:solidFill>
                  <a:srgbClr val="FF0000"/>
                </a:solidFill>
              </a:rPr>
              <a:t>Battery</a:t>
            </a:r>
            <a:r>
              <a:rPr lang="en-US" b="1" dirty="0"/>
              <a:t> </a:t>
            </a:r>
            <a:r>
              <a:rPr lang="en-US" dirty="0"/>
              <a:t>is the touching of </a:t>
            </a:r>
            <a:r>
              <a:rPr lang="en-US" dirty="0" smtClean="0"/>
              <a:t>another person </a:t>
            </a:r>
            <a:r>
              <a:rPr lang="en-US" dirty="0"/>
              <a:t>without consent. </a:t>
            </a:r>
            <a:endParaRPr lang="en-US" dirty="0" smtClean="0"/>
          </a:p>
          <a:p>
            <a:pPr algn="just" rtl="0"/>
            <a:r>
              <a:rPr lang="en-US" dirty="0" smtClean="0"/>
              <a:t>These </a:t>
            </a:r>
            <a:r>
              <a:rPr lang="en-US" dirty="0"/>
              <a:t>charges can result </a:t>
            </a:r>
            <a:r>
              <a:rPr lang="en-US" dirty="0" smtClean="0"/>
              <a:t>when a </a:t>
            </a:r>
            <a:r>
              <a:rPr lang="en-US" dirty="0"/>
              <a:t>treatment is administered to a client against his or </a:t>
            </a:r>
            <a:r>
              <a:rPr lang="en-US" dirty="0" smtClean="0"/>
              <a:t>her wishes </a:t>
            </a:r>
            <a:r>
              <a:rPr lang="en-US" dirty="0"/>
              <a:t>and outside of an emergency situation. </a:t>
            </a:r>
            <a:endParaRPr lang="en-US" dirty="0" smtClean="0"/>
          </a:p>
          <a:p>
            <a:pPr algn="just" rtl="0"/>
            <a:r>
              <a:rPr lang="en-US" dirty="0" smtClean="0"/>
              <a:t>Harm or injury </a:t>
            </a:r>
            <a:r>
              <a:rPr lang="en-US" dirty="0"/>
              <a:t>need not have occurred for these charges to </a:t>
            </a:r>
            <a:r>
              <a:rPr lang="en-US" dirty="0" smtClean="0"/>
              <a:t>be legitimate</a:t>
            </a:r>
            <a:r>
              <a:rPr lang="en-US" dirty="0"/>
              <a:t>.</a:t>
            </a:r>
            <a:endParaRPr lang="ar-IQ" dirty="0"/>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49</a:t>
            </a:fld>
            <a:endParaRPr lang="ar-IQ"/>
          </a:p>
        </p:txBody>
      </p:sp>
    </p:spTree>
    <p:extLst>
      <p:ext uri="{BB962C8B-B14F-4D97-AF65-F5344CB8AC3E}">
        <p14:creationId xmlns:p14="http://schemas.microsoft.com/office/powerpoint/2010/main" val="28505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p:txBody>
          <a:bodyPr/>
          <a:lstStyle/>
          <a:p>
            <a:fld id="{4FA300A9-10E5-44C1-ACD6-6A2B6DCD1C78}" type="datetime1">
              <a:rPr lang="en-US" smtClean="0"/>
              <a:t>5/13/2018</a:t>
            </a:fld>
            <a:endParaRPr lang="ar-IQ"/>
          </a:p>
        </p:txBody>
      </p:sp>
      <p:sp>
        <p:nvSpPr>
          <p:cNvPr id="5" name="عنصر نائب للتذييل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عنصر نائب لرقم الشريحة 5"/>
          <p:cNvSpPr>
            <a:spLocks noGrp="1"/>
          </p:cNvSpPr>
          <p:nvPr>
            <p:ph type="sldNum" sz="quarter" idx="12"/>
          </p:nvPr>
        </p:nvSpPr>
        <p:spPr/>
        <p:txBody>
          <a:bodyPr/>
          <a:lstStyle/>
          <a:p>
            <a:fld id="{4DC678ED-9CF5-49F3-88F5-A6D9C69090A3}" type="slidenum">
              <a:rPr lang="ar-IQ" smtClean="0"/>
              <a:t>5</a:t>
            </a:fld>
            <a:endParaRPr lang="ar-IQ"/>
          </a:p>
        </p:txBody>
      </p:sp>
      <p:sp>
        <p:nvSpPr>
          <p:cNvPr id="8" name="عنصر نائب للمحتوى 7"/>
          <p:cNvSpPr>
            <a:spLocks noGrp="1"/>
          </p:cNvSpPr>
          <p:nvPr>
            <p:ph idx="1"/>
          </p:nvPr>
        </p:nvSpPr>
        <p:spPr>
          <a:xfrm>
            <a:off x="107504" y="188640"/>
            <a:ext cx="8579296" cy="5937523"/>
          </a:xfrm>
        </p:spPr>
        <p:txBody>
          <a:bodyPr>
            <a:noAutofit/>
          </a:bodyPr>
          <a:lstStyle/>
          <a:p>
            <a:pPr lvl="0" algn="just" rtl="0">
              <a:lnSpc>
                <a:spcPct val="150000"/>
              </a:lnSpc>
              <a:buFont typeface="+mj-lt"/>
              <a:buAutoNum type="arabicPeriod"/>
            </a:pPr>
            <a:r>
              <a:rPr lang="en-US" sz="2000" b="1" dirty="0">
                <a:latin typeface="Times New Roman" pitchFamily="18" charset="0"/>
                <a:cs typeface="Times New Roman" pitchFamily="18" charset="0"/>
              </a:rPr>
              <a:t>Ethics</a:t>
            </a:r>
            <a:r>
              <a:rPr lang="en-US" sz="2000" dirty="0">
                <a:latin typeface="Times New Roman" pitchFamily="18" charset="0"/>
                <a:cs typeface="Times New Roman" pitchFamily="18" charset="0"/>
              </a:rPr>
              <a:t> is the science that deals with the rightness and wrongness of actions (Aiken, 2004).</a:t>
            </a:r>
            <a:endParaRPr lang="en-US" sz="1600" dirty="0">
              <a:latin typeface="Times New Roman" pitchFamily="18" charset="0"/>
              <a:cs typeface="Times New Roman" pitchFamily="18" charset="0"/>
            </a:endParaRPr>
          </a:p>
          <a:p>
            <a:pPr lvl="0" algn="just" rtl="0">
              <a:lnSpc>
                <a:spcPct val="150000"/>
              </a:lnSpc>
              <a:buFont typeface="+mj-lt"/>
              <a:buAutoNum type="arabicPeriod"/>
            </a:pPr>
            <a:r>
              <a:rPr lang="en-US" sz="2000" b="1" dirty="0">
                <a:latin typeface="Times New Roman" pitchFamily="18" charset="0"/>
                <a:cs typeface="Times New Roman" pitchFamily="18" charset="0"/>
              </a:rPr>
              <a:t>Bioethics</a:t>
            </a:r>
            <a:r>
              <a:rPr lang="en-US" sz="2000" dirty="0">
                <a:latin typeface="Times New Roman" pitchFamily="18" charset="0"/>
                <a:cs typeface="Times New Roman" pitchFamily="18" charset="0"/>
              </a:rPr>
              <a:t> is the term applied to these principles when they refer to concepts within the scope of medicine, nursing, and allied health.</a:t>
            </a:r>
            <a:endParaRPr lang="en-US" sz="1600" dirty="0">
              <a:latin typeface="Times New Roman" pitchFamily="18" charset="0"/>
              <a:cs typeface="Times New Roman" pitchFamily="18" charset="0"/>
            </a:endParaRPr>
          </a:p>
          <a:p>
            <a:pPr lvl="0" algn="just" rtl="0">
              <a:lnSpc>
                <a:spcPct val="150000"/>
              </a:lnSpc>
              <a:buFont typeface="+mj-lt"/>
              <a:buAutoNum type="arabicPeriod"/>
            </a:pPr>
            <a:r>
              <a:rPr lang="en-US" sz="2000" b="1" dirty="0">
                <a:latin typeface="Times New Roman" pitchFamily="18" charset="0"/>
                <a:cs typeface="Times New Roman" pitchFamily="18" charset="0"/>
              </a:rPr>
              <a:t>Moral behavior </a:t>
            </a:r>
            <a:r>
              <a:rPr lang="en-US" sz="2000" dirty="0">
                <a:latin typeface="Times New Roman" pitchFamily="18" charset="0"/>
                <a:cs typeface="Times New Roman" pitchFamily="18" charset="0"/>
              </a:rPr>
              <a:t>is defined as conduct that results from serious critical thinking about how individuals ought to treat others. Moral behavior reflects the way a person interprets basic respect for other persons, such as the respect for autonomy, freedom, justice, honesty, and confidentiality (Pappas, 2003).</a:t>
            </a:r>
            <a:endParaRPr lang="en-US" sz="1600" dirty="0">
              <a:latin typeface="Times New Roman" pitchFamily="18" charset="0"/>
              <a:cs typeface="Times New Roman" pitchFamily="18" charset="0"/>
            </a:endParaRPr>
          </a:p>
          <a:p>
            <a:pPr lvl="0" algn="just" rtl="0">
              <a:lnSpc>
                <a:spcPct val="150000"/>
              </a:lnSpc>
              <a:buFont typeface="+mj-lt"/>
              <a:buAutoNum type="arabicPeriod"/>
            </a:pPr>
            <a:r>
              <a:rPr lang="en-US" sz="2000" b="1" dirty="0">
                <a:latin typeface="Times New Roman" pitchFamily="18" charset="0"/>
                <a:cs typeface="Times New Roman" pitchFamily="18" charset="0"/>
              </a:rPr>
              <a:t>Values</a:t>
            </a:r>
            <a:r>
              <a:rPr lang="en-US" sz="2000" dirty="0">
                <a:latin typeface="Times New Roman" pitchFamily="18" charset="0"/>
                <a:cs typeface="Times New Roman" pitchFamily="18" charset="0"/>
              </a:rPr>
              <a:t> are ideals or concepts that give meaning to the individual’s life (Aiken, 2004</a:t>
            </a:r>
            <a:r>
              <a:rPr lang="en-US" sz="20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96648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a:t>Avoiding Liability</a:t>
            </a:r>
            <a:endParaRPr lang="ar-IQ" dirty="0"/>
          </a:p>
        </p:txBody>
      </p:sp>
      <p:sp>
        <p:nvSpPr>
          <p:cNvPr id="3" name="Content Placeholder 2"/>
          <p:cNvSpPr>
            <a:spLocks noGrp="1"/>
          </p:cNvSpPr>
          <p:nvPr>
            <p:ph idx="1"/>
          </p:nvPr>
        </p:nvSpPr>
        <p:spPr>
          <a:xfrm>
            <a:off x="457200" y="1600200"/>
            <a:ext cx="8507288" cy="4525963"/>
          </a:xfrm>
        </p:spPr>
        <p:txBody>
          <a:bodyPr>
            <a:normAutofit fontScale="92500" lnSpcReduction="20000"/>
          </a:bodyPr>
          <a:lstStyle/>
          <a:p>
            <a:pPr marL="0" indent="0" algn="l" rtl="0">
              <a:buNone/>
            </a:pPr>
            <a:r>
              <a:rPr lang="en-US" dirty="0" smtClean="0"/>
              <a:t>Hall </a:t>
            </a:r>
            <a:r>
              <a:rPr lang="en-US" dirty="0"/>
              <a:t>and Hall (2001) suggest the following proactive</a:t>
            </a:r>
          </a:p>
          <a:p>
            <a:pPr marL="0" indent="0" algn="l" rtl="0">
              <a:buNone/>
            </a:pPr>
            <a:r>
              <a:rPr lang="en-US" dirty="0"/>
              <a:t>nursing actions in an effort to avoid </a:t>
            </a:r>
            <a:r>
              <a:rPr lang="en-US" dirty="0" smtClean="0"/>
              <a:t>nursing malpractice</a:t>
            </a:r>
            <a:r>
              <a:rPr lang="en-US" dirty="0"/>
              <a:t>:</a:t>
            </a:r>
          </a:p>
          <a:p>
            <a:pPr marL="0" indent="0" algn="l" rtl="0">
              <a:buNone/>
            </a:pPr>
            <a:r>
              <a:rPr lang="en-US" dirty="0"/>
              <a:t>● Responding to the patient</a:t>
            </a:r>
          </a:p>
          <a:p>
            <a:pPr marL="0" indent="0" algn="l" rtl="0">
              <a:buNone/>
            </a:pPr>
            <a:r>
              <a:rPr lang="en-US" dirty="0"/>
              <a:t>● Educating the patient</a:t>
            </a:r>
          </a:p>
          <a:p>
            <a:pPr marL="0" indent="0" algn="l" rtl="0">
              <a:buNone/>
            </a:pPr>
            <a:r>
              <a:rPr lang="en-US" dirty="0"/>
              <a:t>● Complying with the standard of care</a:t>
            </a:r>
          </a:p>
          <a:p>
            <a:pPr marL="0" indent="0" algn="l" rtl="0">
              <a:buNone/>
            </a:pPr>
            <a:r>
              <a:rPr lang="en-US" dirty="0"/>
              <a:t>● Supervising care</a:t>
            </a:r>
          </a:p>
          <a:p>
            <a:pPr marL="0" indent="0" algn="l" rtl="0">
              <a:buNone/>
            </a:pPr>
            <a:r>
              <a:rPr lang="en-US" dirty="0"/>
              <a:t>● Adhering to the nursing process</a:t>
            </a:r>
          </a:p>
          <a:p>
            <a:pPr marL="0" indent="0" algn="l" rtl="0">
              <a:buNone/>
            </a:pPr>
            <a:r>
              <a:rPr lang="en-US" dirty="0"/>
              <a:t>● Documentation</a:t>
            </a:r>
          </a:p>
          <a:p>
            <a:pPr marL="0" indent="0" algn="l" rtl="0">
              <a:buNone/>
            </a:pPr>
            <a:r>
              <a:rPr lang="en-US" dirty="0"/>
              <a:t>● Follow-up</a:t>
            </a:r>
            <a:endParaRPr lang="ar-IQ" dirty="0"/>
          </a:p>
        </p:txBody>
      </p:sp>
      <p:sp>
        <p:nvSpPr>
          <p:cNvPr id="4" name="Date Placeholder 3"/>
          <p:cNvSpPr>
            <a:spLocks noGrp="1"/>
          </p:cNvSpPr>
          <p:nvPr>
            <p:ph type="dt" sz="half" idx="10"/>
          </p:nvPr>
        </p:nvSpPr>
        <p:spPr/>
        <p:txBody>
          <a:bodyPr/>
          <a:lstStyle/>
          <a:p>
            <a:fld id="{4FA300A9-10E5-44C1-ACD6-6A2B6DCD1C78}" type="datetime1">
              <a:rPr lang="en-US" smtClean="0"/>
              <a:t>5/13/2018</a:t>
            </a:fld>
            <a:endParaRPr lang="ar-IQ"/>
          </a:p>
        </p:txBody>
      </p:sp>
      <p:sp>
        <p:nvSpPr>
          <p:cNvPr id="5" name="Footer Placeholder 4"/>
          <p:cNvSpPr>
            <a:spLocks noGrp="1"/>
          </p:cNvSpPr>
          <p:nvPr>
            <p:ph type="ftr" sz="quarter" idx="11"/>
          </p:nvPr>
        </p:nvSpPr>
        <p:spPr>
          <a:xfrm>
            <a:off x="3124200" y="6237312"/>
            <a:ext cx="2895600" cy="437133"/>
          </a:xfrm>
        </p:spPr>
        <p:txBody>
          <a:bodyPr/>
          <a:lstStyle/>
          <a:p>
            <a:r>
              <a:rPr lang="en-US" dirty="0" smtClean="0"/>
              <a:t>Assistant teacher / Safi </a:t>
            </a:r>
            <a:r>
              <a:rPr lang="en-US" dirty="0" err="1" smtClean="0"/>
              <a:t>Dakhil</a:t>
            </a:r>
            <a:r>
              <a:rPr lang="en-US" dirty="0" smtClean="0"/>
              <a:t> </a:t>
            </a:r>
            <a:r>
              <a:rPr lang="en-US" dirty="0" err="1" smtClean="0"/>
              <a:t>Nawam</a:t>
            </a:r>
            <a:r>
              <a:rPr lang="en-US" dirty="0" smtClean="0"/>
              <a:t>/College of nursing/ University of Karbala</a:t>
            </a:r>
            <a:endParaRPr lang="ar-IQ" dirty="0"/>
          </a:p>
        </p:txBody>
      </p:sp>
      <p:sp>
        <p:nvSpPr>
          <p:cNvPr id="6" name="Slide Number Placeholder 5"/>
          <p:cNvSpPr>
            <a:spLocks noGrp="1"/>
          </p:cNvSpPr>
          <p:nvPr>
            <p:ph type="sldNum" sz="quarter" idx="12"/>
          </p:nvPr>
        </p:nvSpPr>
        <p:spPr/>
        <p:txBody>
          <a:bodyPr/>
          <a:lstStyle/>
          <a:p>
            <a:fld id="{4DC678ED-9CF5-49F3-88F5-A6D9C69090A3}" type="slidenum">
              <a:rPr lang="ar-IQ" smtClean="0"/>
              <a:t>50</a:t>
            </a:fld>
            <a:endParaRPr lang="ar-IQ"/>
          </a:p>
        </p:txBody>
      </p:sp>
    </p:spTree>
    <p:extLst>
      <p:ext uri="{BB962C8B-B14F-4D97-AF65-F5344CB8AC3E}">
        <p14:creationId xmlns:p14="http://schemas.microsoft.com/office/powerpoint/2010/main" val="155641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435280" cy="5793507"/>
          </a:xfrm>
        </p:spPr>
        <p:txBody>
          <a:bodyPr>
            <a:noAutofit/>
          </a:bodyPr>
          <a:lstStyle/>
          <a:p>
            <a:pPr marL="0" lvl="0" indent="0" algn="just" rtl="0">
              <a:lnSpc>
                <a:spcPct val="150000"/>
              </a:lnSpc>
              <a:buNone/>
            </a:pPr>
            <a:r>
              <a:rPr lang="en-US" sz="1800" b="1" dirty="0" smtClean="0">
                <a:latin typeface="Times New Roman" pitchFamily="18" charset="0"/>
                <a:cs typeface="Times New Roman" pitchFamily="18" charset="0"/>
              </a:rPr>
              <a:t>5. Values </a:t>
            </a:r>
            <a:r>
              <a:rPr lang="en-US" sz="1800" b="1" dirty="0">
                <a:latin typeface="Times New Roman" pitchFamily="18" charset="0"/>
                <a:cs typeface="Times New Roman" pitchFamily="18" charset="0"/>
              </a:rPr>
              <a:t>clarification </a:t>
            </a:r>
            <a:r>
              <a:rPr lang="en-US" sz="1800" dirty="0">
                <a:latin typeface="Times New Roman" pitchFamily="18" charset="0"/>
                <a:cs typeface="Times New Roman" pitchFamily="18" charset="0"/>
              </a:rPr>
              <a:t>is a process of self-exploration through which individuals identify and rank their own personal values. This process increases awareness about why individuals behave in certain ways. Values clarification is important in nursing to increase understanding about why certain choices and decisions are made over others and how values affect nursing </a:t>
            </a:r>
            <a:r>
              <a:rPr lang="en-US" sz="1800" dirty="0" smtClean="0">
                <a:latin typeface="Times New Roman" pitchFamily="18" charset="0"/>
                <a:cs typeface="Times New Roman" pitchFamily="18" charset="0"/>
              </a:rPr>
              <a:t>outcomes.</a:t>
            </a:r>
            <a:endParaRPr lang="en-US" sz="1400" dirty="0" smtClean="0">
              <a:latin typeface="Times New Roman" pitchFamily="18" charset="0"/>
              <a:cs typeface="Times New Roman" pitchFamily="18" charset="0"/>
            </a:endParaRPr>
          </a:p>
          <a:p>
            <a:pPr marL="0" lvl="0" indent="0" algn="just" rtl="0">
              <a:lnSpc>
                <a:spcPct val="150000"/>
              </a:lnSpc>
              <a:buNone/>
            </a:pPr>
            <a:r>
              <a:rPr lang="en-US" sz="1400" b="1" dirty="0" smtClean="0">
                <a:latin typeface="Times New Roman" pitchFamily="18" charset="0"/>
                <a:cs typeface="Times New Roman" pitchFamily="18" charset="0"/>
              </a:rPr>
              <a:t>6. </a:t>
            </a:r>
            <a:r>
              <a:rPr lang="en-US" sz="1800" b="1" dirty="0" smtClean="0">
                <a:latin typeface="Times New Roman" pitchFamily="18" charset="0"/>
                <a:cs typeface="Times New Roman" pitchFamily="18" charset="0"/>
              </a:rPr>
              <a:t>A </a:t>
            </a:r>
            <a:r>
              <a:rPr lang="en-US" sz="1800" b="1" dirty="0">
                <a:latin typeface="Times New Roman" pitchFamily="18" charset="0"/>
                <a:cs typeface="Times New Roman" pitchFamily="18" charset="0"/>
              </a:rPr>
              <a:t>right </a:t>
            </a:r>
            <a:r>
              <a:rPr lang="en-US" sz="1800" dirty="0">
                <a:latin typeface="Times New Roman" pitchFamily="18" charset="0"/>
                <a:cs typeface="Times New Roman" pitchFamily="18" charset="0"/>
              </a:rPr>
              <a:t>is defined as, “a valid, legally recognized claim or entitlement, encompassing both freedom from government interference or discriminatory treatment and an entitlement to a benefit or service.” (Levy and Rubenstein, 1996). A right is absolute when there is no restriction whatsoever on the individual’s entitlement. A legal right is one on which the society has agreed and formalized into law. Both the National League for Nursing (NLN) and the American Hospital Association (AHA) have established guidelines of patients’ rights. Although these are not considered legal documents, nurses and hospitals are considered responsible for upholding these rights of patients</a:t>
            </a:r>
          </a:p>
          <a:p>
            <a:endParaRPr lang="en-US" sz="1800" dirty="0">
              <a:latin typeface="Times New Roman" pitchFamily="18" charset="0"/>
              <a:cs typeface="Times New Roman" pitchFamily="18" charset="0"/>
            </a:endParaRPr>
          </a:p>
        </p:txBody>
      </p:sp>
      <p:sp>
        <p:nvSpPr>
          <p:cNvPr id="4" name="عنصر نائب للتاريخ 3"/>
          <p:cNvSpPr>
            <a:spLocks noGrp="1"/>
          </p:cNvSpPr>
          <p:nvPr>
            <p:ph type="dt" sz="half" idx="10"/>
          </p:nvPr>
        </p:nvSpPr>
        <p:spPr/>
        <p:txBody>
          <a:bodyPr/>
          <a:lstStyle/>
          <a:p>
            <a:fld id="{4FA300A9-10E5-44C1-ACD6-6A2B6DCD1C78}" type="datetime1">
              <a:rPr lang="en-US" smtClean="0"/>
              <a:t>5/13/2018</a:t>
            </a:fld>
            <a:endParaRPr lang="ar-IQ"/>
          </a:p>
        </p:txBody>
      </p:sp>
      <p:sp>
        <p:nvSpPr>
          <p:cNvPr id="5" name="عنصر نائب للتذييل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عنصر نائب لرقم الشريحة 5"/>
          <p:cNvSpPr>
            <a:spLocks noGrp="1"/>
          </p:cNvSpPr>
          <p:nvPr>
            <p:ph type="sldNum" sz="quarter" idx="12"/>
          </p:nvPr>
        </p:nvSpPr>
        <p:spPr/>
        <p:txBody>
          <a:bodyPr/>
          <a:lstStyle/>
          <a:p>
            <a:fld id="{4DC678ED-9CF5-49F3-88F5-A6D9C69090A3}" type="slidenum">
              <a:rPr lang="ar-IQ" smtClean="0"/>
              <a:t>6</a:t>
            </a:fld>
            <a:endParaRPr lang="ar-IQ"/>
          </a:p>
        </p:txBody>
      </p:sp>
    </p:spTree>
    <p:extLst>
      <p:ext uri="{BB962C8B-B14F-4D97-AF65-F5344CB8AC3E}">
        <p14:creationId xmlns:p14="http://schemas.microsoft.com/office/powerpoint/2010/main" val="19621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pPr algn="l" rtl="0"/>
            <a:r>
              <a:rPr lang="en-US" sz="3200" b="1" dirty="0" smtClean="0">
                <a:latin typeface="Times New Roman" pitchFamily="18" charset="0"/>
                <a:cs typeface="Times New Roman" pitchFamily="18" charset="0"/>
              </a:rPr>
              <a:t>Ethical considerations theoretical perspectives</a:t>
            </a:r>
            <a:br>
              <a:rPr lang="en-US" sz="3200" b="1" dirty="0" smtClean="0">
                <a:latin typeface="Times New Roman" pitchFamily="18" charset="0"/>
                <a:cs typeface="Times New Roman" pitchFamily="18" charset="0"/>
              </a:rPr>
            </a:br>
            <a:endParaRPr lang="ar-IQ" sz="3200" dirty="0">
              <a:latin typeface="Times New Roman" pitchFamily="18" charset="0"/>
              <a:cs typeface="Times New Roman" pitchFamily="18" charset="0"/>
            </a:endParaRPr>
          </a:p>
        </p:txBody>
      </p:sp>
      <p:sp>
        <p:nvSpPr>
          <p:cNvPr id="3" name="Content Placeholder 2"/>
          <p:cNvSpPr>
            <a:spLocks noGrp="1"/>
          </p:cNvSpPr>
          <p:nvPr>
            <p:ph idx="1"/>
          </p:nvPr>
        </p:nvSpPr>
        <p:spPr>
          <a:xfrm>
            <a:off x="179512" y="1052736"/>
            <a:ext cx="8517632" cy="5256584"/>
          </a:xfrm>
        </p:spPr>
        <p:txBody>
          <a:bodyPr>
            <a:normAutofit fontScale="92500" lnSpcReduction="20000"/>
          </a:bodyPr>
          <a:lstStyle/>
          <a:p>
            <a:pPr algn="just" rtl="0"/>
            <a:r>
              <a:rPr lang="en-US" sz="2400" dirty="0" smtClean="0">
                <a:latin typeface="Times New Roman" pitchFamily="18" charset="0"/>
                <a:cs typeface="+mj-cs"/>
              </a:rPr>
              <a:t>An </a:t>
            </a:r>
            <a:r>
              <a:rPr lang="en-US" sz="2400" b="1" i="1" dirty="0">
                <a:latin typeface="Times New Roman" pitchFamily="18" charset="0"/>
                <a:cs typeface="+mj-cs"/>
              </a:rPr>
              <a:t>ethical theory </a:t>
            </a:r>
            <a:r>
              <a:rPr lang="en-US" sz="2400" dirty="0">
                <a:latin typeface="Times New Roman" pitchFamily="18" charset="0"/>
                <a:cs typeface="+mj-cs"/>
              </a:rPr>
              <a:t>is a moral principle or a set of </a:t>
            </a:r>
            <a:r>
              <a:rPr lang="en-US" sz="2400" dirty="0" smtClean="0">
                <a:latin typeface="Times New Roman" pitchFamily="18" charset="0"/>
                <a:cs typeface="+mj-cs"/>
              </a:rPr>
              <a:t>moral principles </a:t>
            </a:r>
            <a:r>
              <a:rPr lang="en-US" sz="2400" dirty="0">
                <a:latin typeface="Times New Roman" pitchFamily="18" charset="0"/>
                <a:cs typeface="+mj-cs"/>
              </a:rPr>
              <a:t>that can be used in assessing what is </a:t>
            </a:r>
            <a:r>
              <a:rPr lang="en-US" sz="2400" dirty="0" smtClean="0">
                <a:latin typeface="Times New Roman" pitchFamily="18" charset="0"/>
                <a:cs typeface="+mj-cs"/>
              </a:rPr>
              <a:t>morally right </a:t>
            </a:r>
            <a:r>
              <a:rPr lang="en-US" sz="2400" dirty="0">
                <a:latin typeface="Times New Roman" pitchFamily="18" charset="0"/>
                <a:cs typeface="+mj-cs"/>
              </a:rPr>
              <a:t>or morally wrong (Ellis &amp; Hartley, 2004). </a:t>
            </a:r>
            <a:r>
              <a:rPr lang="en-US" sz="2400" dirty="0" smtClean="0">
                <a:latin typeface="Times New Roman" pitchFamily="18" charset="0"/>
                <a:cs typeface="+mj-cs"/>
              </a:rPr>
              <a:t>These principles </a:t>
            </a:r>
            <a:r>
              <a:rPr lang="en-US" sz="2400" dirty="0">
                <a:latin typeface="Times New Roman" pitchFamily="18" charset="0"/>
                <a:cs typeface="+mj-cs"/>
              </a:rPr>
              <a:t>provide guidelines for ethical </a:t>
            </a:r>
            <a:r>
              <a:rPr lang="en-US" sz="2400" dirty="0" smtClean="0">
                <a:latin typeface="Times New Roman" pitchFamily="18" charset="0"/>
                <a:cs typeface="+mj-cs"/>
              </a:rPr>
              <a:t>decision making.</a:t>
            </a:r>
          </a:p>
          <a:p>
            <a:pPr marL="0" indent="0" algn="just" rtl="0">
              <a:buNone/>
            </a:pPr>
            <a:r>
              <a:rPr lang="en-US" sz="3300" b="1" dirty="0" smtClean="0">
                <a:solidFill>
                  <a:srgbClr val="FF0000"/>
                </a:solidFill>
                <a:latin typeface="Times New Roman" pitchFamily="18" charset="0"/>
                <a:cs typeface="+mj-cs"/>
              </a:rPr>
              <a:t>Utilitarianism</a:t>
            </a:r>
            <a:endParaRPr lang="en-US" sz="3300" dirty="0" smtClean="0">
              <a:solidFill>
                <a:srgbClr val="FF0000"/>
              </a:solidFill>
              <a:latin typeface="Times New Roman" pitchFamily="18" charset="0"/>
              <a:cs typeface="+mj-cs"/>
            </a:endParaRPr>
          </a:p>
          <a:p>
            <a:pPr lvl="0" algn="just" rtl="0"/>
            <a:r>
              <a:rPr lang="en-US" sz="2400" dirty="0">
                <a:latin typeface="Times New Roman" pitchFamily="18" charset="0"/>
                <a:cs typeface="+mj-cs"/>
              </a:rPr>
              <a:t>The basis of </a:t>
            </a:r>
            <a:r>
              <a:rPr lang="en-US" sz="2400" b="1" dirty="0">
                <a:latin typeface="Times New Roman" pitchFamily="18" charset="0"/>
                <a:cs typeface="+mj-cs"/>
              </a:rPr>
              <a:t>utilitarianism </a:t>
            </a:r>
            <a:r>
              <a:rPr lang="en-US" sz="2400" dirty="0">
                <a:latin typeface="Times New Roman" pitchFamily="18" charset="0"/>
                <a:cs typeface="+mj-cs"/>
              </a:rPr>
              <a:t>is “the greatest-happiness principle.” </a:t>
            </a:r>
          </a:p>
          <a:p>
            <a:pPr lvl="0" algn="just" rtl="0"/>
            <a:r>
              <a:rPr lang="en-US" sz="2400" dirty="0">
                <a:latin typeface="Times New Roman" pitchFamily="18" charset="0"/>
                <a:cs typeface="+mj-cs"/>
              </a:rPr>
              <a:t>This principle holds that actions are right in proportion, as they tend to promote happiness, and wrong as they tend to produce the reverse of happiness. </a:t>
            </a:r>
          </a:p>
          <a:p>
            <a:pPr lvl="0" algn="just" rtl="0"/>
            <a:r>
              <a:rPr lang="en-US" sz="2400" dirty="0">
                <a:latin typeface="Times New Roman" pitchFamily="18" charset="0"/>
                <a:cs typeface="+mj-cs"/>
              </a:rPr>
              <a:t>Thus, the good is happiness, and the right is that which promotes the good.</a:t>
            </a:r>
          </a:p>
          <a:p>
            <a:pPr lvl="0" algn="just" rtl="0"/>
            <a:r>
              <a:rPr lang="en-US" sz="2400" dirty="0">
                <a:latin typeface="Times New Roman" pitchFamily="18" charset="0"/>
                <a:cs typeface="+mj-cs"/>
              </a:rPr>
              <a:t> Conversely, the wrongness of an action is determined by its tendency to bring about unhappiness.</a:t>
            </a:r>
          </a:p>
          <a:p>
            <a:pPr algn="just" rtl="0"/>
            <a:r>
              <a:rPr lang="en-US" sz="2400" dirty="0">
                <a:latin typeface="Times New Roman" pitchFamily="18" charset="0"/>
                <a:cs typeface="+mj-cs"/>
              </a:rPr>
              <a:t>A </a:t>
            </a:r>
            <a:r>
              <a:rPr lang="en-US" sz="2400" b="1" dirty="0">
                <a:latin typeface="Times New Roman" pitchFamily="18" charset="0"/>
                <a:cs typeface="+mj-cs"/>
              </a:rPr>
              <a:t>second principle </a:t>
            </a:r>
            <a:r>
              <a:rPr lang="en-US" sz="2400" dirty="0">
                <a:latin typeface="Times New Roman" pitchFamily="18" charset="0"/>
                <a:cs typeface="+mj-cs"/>
              </a:rPr>
              <a:t>of utilitarianism is “the end justifies the means.” An ethical decision based on the utilitarian view would look at the results of the decision. Action is taken based on the results that produced the most good (happiness) for the most people.</a:t>
            </a:r>
          </a:p>
          <a:p>
            <a:pPr algn="just" rtl="0"/>
            <a:endParaRPr lang="ar-IQ" sz="2400" dirty="0">
              <a:latin typeface="Times New Roman" pitchFamily="18" charset="0"/>
              <a:cs typeface="+mj-cs"/>
            </a:endParaRPr>
          </a:p>
        </p:txBody>
      </p:sp>
      <p:sp>
        <p:nvSpPr>
          <p:cNvPr id="4" name="Date Placeholder 3"/>
          <p:cNvSpPr>
            <a:spLocks noGrp="1"/>
          </p:cNvSpPr>
          <p:nvPr>
            <p:ph type="dt" sz="half" idx="10"/>
          </p:nvPr>
        </p:nvSpPr>
        <p:spPr/>
        <p:txBody>
          <a:bodyPr/>
          <a:lstStyle/>
          <a:p>
            <a:fld id="{6455378E-FA97-4E0C-A60B-568AF40BD57D}"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7</a:t>
            </a:fld>
            <a:endParaRPr lang="ar-IQ"/>
          </a:p>
        </p:txBody>
      </p:sp>
    </p:spTree>
    <p:extLst>
      <p:ext uri="{BB962C8B-B14F-4D97-AF65-F5344CB8AC3E}">
        <p14:creationId xmlns:p14="http://schemas.microsoft.com/office/powerpoint/2010/main" val="3775296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674640" cy="562074"/>
          </a:xfrm>
        </p:spPr>
        <p:txBody>
          <a:bodyPr>
            <a:normAutofit fontScale="90000"/>
          </a:bodyPr>
          <a:lstStyle/>
          <a:p>
            <a:pPr algn="l" rtl="0"/>
            <a:r>
              <a:rPr lang="en-US" b="1" smtClean="0"/>
              <a:t/>
            </a:r>
            <a:br>
              <a:rPr lang="en-US" b="1" smtClean="0"/>
            </a:br>
            <a:r>
              <a:rPr lang="en-US" b="1" smtClean="0"/>
              <a:t>Kantianism</a:t>
            </a:r>
            <a:r>
              <a:rPr lang="en-US" b="1" dirty="0" smtClean="0"/>
              <a:t/>
            </a:r>
            <a:br>
              <a:rPr lang="en-US" b="1" dirty="0" smtClean="0"/>
            </a:br>
            <a:endParaRPr lang="ar-IQ" dirty="0"/>
          </a:p>
        </p:txBody>
      </p:sp>
      <p:sp>
        <p:nvSpPr>
          <p:cNvPr id="3" name="Content Placeholder 2"/>
          <p:cNvSpPr>
            <a:spLocks noGrp="1"/>
          </p:cNvSpPr>
          <p:nvPr>
            <p:ph idx="1"/>
          </p:nvPr>
        </p:nvSpPr>
        <p:spPr>
          <a:xfrm>
            <a:off x="457200" y="1268760"/>
            <a:ext cx="8229600" cy="4857403"/>
          </a:xfrm>
        </p:spPr>
        <p:txBody>
          <a:bodyPr>
            <a:normAutofit fontScale="70000" lnSpcReduction="20000"/>
          </a:bodyPr>
          <a:lstStyle/>
          <a:p>
            <a:pPr algn="just" rtl="0"/>
            <a:r>
              <a:rPr lang="en-US" dirty="0" smtClean="0">
                <a:latin typeface="Times New Roman" pitchFamily="18" charset="0"/>
                <a:cs typeface="Times New Roman" pitchFamily="18" charset="0"/>
              </a:rPr>
              <a:t>Named </a:t>
            </a:r>
            <a:r>
              <a:rPr lang="en-US" dirty="0">
                <a:latin typeface="Times New Roman" pitchFamily="18" charset="0"/>
                <a:cs typeface="Times New Roman" pitchFamily="18" charset="0"/>
              </a:rPr>
              <a:t>for philosopher Immanuel Kant, </a:t>
            </a:r>
            <a:r>
              <a:rPr lang="en-US" b="1" dirty="0" smtClean="0">
                <a:latin typeface="Times New Roman" pitchFamily="18" charset="0"/>
                <a:cs typeface="Times New Roman" pitchFamily="18" charset="0"/>
              </a:rPr>
              <a:t>Kantianism </a:t>
            </a:r>
            <a:r>
              <a:rPr lang="en-US" dirty="0" smtClean="0">
                <a:latin typeface="Times New Roman" pitchFamily="18" charset="0"/>
                <a:cs typeface="Times New Roman" pitchFamily="18" charset="0"/>
              </a:rPr>
              <a:t>is </a:t>
            </a:r>
            <a:r>
              <a:rPr lang="en-US" dirty="0">
                <a:latin typeface="Times New Roman" pitchFamily="18" charset="0"/>
                <a:cs typeface="Times New Roman" pitchFamily="18" charset="0"/>
              </a:rPr>
              <a:t>directly opposed to </a:t>
            </a:r>
            <a:r>
              <a:rPr lang="en-US" dirty="0" smtClean="0">
                <a:latin typeface="Times New Roman" pitchFamily="18" charset="0"/>
                <a:cs typeface="Times New Roman" pitchFamily="18" charset="0"/>
              </a:rPr>
              <a:t>utilitarianism.</a:t>
            </a:r>
          </a:p>
          <a:p>
            <a:pPr algn="just" rtl="0"/>
            <a:r>
              <a:rPr lang="en-US" dirty="0" smtClean="0">
                <a:latin typeface="Times New Roman" pitchFamily="18" charset="0"/>
                <a:cs typeface="Times New Roman" pitchFamily="18" charset="0"/>
              </a:rPr>
              <a:t>Kant </a:t>
            </a:r>
            <a:r>
              <a:rPr lang="en-US" dirty="0">
                <a:latin typeface="Times New Roman" pitchFamily="18" charset="0"/>
                <a:cs typeface="Times New Roman" pitchFamily="18" charset="0"/>
              </a:rPr>
              <a:t>argued </a:t>
            </a:r>
            <a:r>
              <a:rPr lang="en-US" dirty="0" smtClean="0">
                <a:latin typeface="Times New Roman" pitchFamily="18" charset="0"/>
                <a:cs typeface="Times New Roman" pitchFamily="18" charset="0"/>
              </a:rPr>
              <a:t>that it </a:t>
            </a:r>
            <a:r>
              <a:rPr lang="en-US" dirty="0">
                <a:latin typeface="Times New Roman" pitchFamily="18" charset="0"/>
                <a:cs typeface="Times New Roman" pitchFamily="18" charset="0"/>
              </a:rPr>
              <a:t>is not the consequences or end results that make </a:t>
            </a:r>
            <a:r>
              <a:rPr lang="en-US" dirty="0" smtClean="0">
                <a:latin typeface="Times New Roman" pitchFamily="18" charset="0"/>
                <a:cs typeface="Times New Roman" pitchFamily="18" charset="0"/>
              </a:rPr>
              <a:t>an action </a:t>
            </a:r>
            <a:r>
              <a:rPr lang="en-US" dirty="0">
                <a:latin typeface="Times New Roman" pitchFamily="18" charset="0"/>
                <a:cs typeface="Times New Roman" pitchFamily="18" charset="0"/>
              </a:rPr>
              <a:t>right or wrong; rather it is the principle or </a:t>
            </a:r>
            <a:r>
              <a:rPr lang="en-US" dirty="0" smtClean="0">
                <a:latin typeface="Times New Roman" pitchFamily="18" charset="0"/>
                <a:cs typeface="Times New Roman" pitchFamily="18" charset="0"/>
              </a:rPr>
              <a:t>motivation on </a:t>
            </a:r>
            <a:r>
              <a:rPr lang="en-US" dirty="0">
                <a:latin typeface="Times New Roman" pitchFamily="18" charset="0"/>
                <a:cs typeface="Times New Roman" pitchFamily="18" charset="0"/>
              </a:rPr>
              <a:t>which the action is based that is the </a:t>
            </a:r>
            <a:r>
              <a:rPr lang="en-US" dirty="0" smtClean="0">
                <a:latin typeface="Times New Roman" pitchFamily="18" charset="0"/>
                <a:cs typeface="Times New Roman" pitchFamily="18" charset="0"/>
              </a:rPr>
              <a:t>morally decisive </a:t>
            </a:r>
            <a:r>
              <a:rPr lang="en-US" dirty="0">
                <a:latin typeface="Times New Roman" pitchFamily="18" charset="0"/>
                <a:cs typeface="Times New Roman" pitchFamily="18" charset="0"/>
              </a:rPr>
              <a:t>factor. </a:t>
            </a:r>
            <a:endParaRPr lang="en-US" dirty="0" smtClean="0">
              <a:latin typeface="Times New Roman" pitchFamily="18" charset="0"/>
              <a:cs typeface="Times New Roman" pitchFamily="18" charset="0"/>
            </a:endParaRPr>
          </a:p>
          <a:p>
            <a:pPr algn="just" rtl="0"/>
            <a:r>
              <a:rPr lang="en-US" dirty="0" smtClean="0">
                <a:latin typeface="Times New Roman" pitchFamily="18" charset="0"/>
                <a:cs typeface="Times New Roman" pitchFamily="18" charset="0"/>
              </a:rPr>
              <a:t>Kantianism </a:t>
            </a:r>
            <a:r>
              <a:rPr lang="en-US" dirty="0">
                <a:latin typeface="Times New Roman" pitchFamily="18" charset="0"/>
                <a:cs typeface="Times New Roman" pitchFamily="18" charset="0"/>
              </a:rPr>
              <a:t>suggests that our actions </a:t>
            </a:r>
            <a:r>
              <a:rPr lang="en-US" dirty="0" smtClean="0">
                <a:latin typeface="Times New Roman" pitchFamily="18" charset="0"/>
                <a:cs typeface="Times New Roman" pitchFamily="18" charset="0"/>
              </a:rPr>
              <a:t>are bound </a:t>
            </a:r>
            <a:r>
              <a:rPr lang="en-US" dirty="0">
                <a:latin typeface="Times New Roman" pitchFamily="18" charset="0"/>
                <a:cs typeface="Times New Roman" pitchFamily="18" charset="0"/>
              </a:rPr>
              <a:t>by a sense of duty. </a:t>
            </a:r>
            <a:endParaRPr lang="en-US" dirty="0" smtClean="0">
              <a:latin typeface="Times New Roman" pitchFamily="18" charset="0"/>
              <a:cs typeface="Times New Roman" pitchFamily="18" charset="0"/>
            </a:endParaRPr>
          </a:p>
          <a:p>
            <a:pPr algn="just" rtl="0"/>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theory is often called </a:t>
            </a:r>
            <a:r>
              <a:rPr lang="en-US" i="1" dirty="0" smtClean="0">
                <a:latin typeface="Times New Roman" pitchFamily="18" charset="0"/>
                <a:cs typeface="Times New Roman" pitchFamily="18" charset="0"/>
              </a:rPr>
              <a:t>deontology </a:t>
            </a:r>
            <a:r>
              <a:rPr lang="en-US" dirty="0" smtClean="0">
                <a:latin typeface="Times New Roman" pitchFamily="18" charset="0"/>
                <a:cs typeface="Times New Roman" pitchFamily="18" charset="0"/>
              </a:rPr>
              <a:t>(from </a:t>
            </a:r>
            <a:r>
              <a:rPr lang="en-US" dirty="0">
                <a:latin typeface="Times New Roman" pitchFamily="18" charset="0"/>
                <a:cs typeface="Times New Roman" pitchFamily="18" charset="0"/>
              </a:rPr>
              <a:t>the Greek word </a:t>
            </a:r>
            <a:r>
              <a:rPr lang="en-US" i="1" dirty="0" err="1">
                <a:latin typeface="Times New Roman" pitchFamily="18" charset="0"/>
                <a:cs typeface="Times New Roman" pitchFamily="18" charset="0"/>
              </a:rPr>
              <a:t>deon</a:t>
            </a:r>
            <a:r>
              <a:rPr lang="en-US" dirty="0">
                <a:latin typeface="Times New Roman" pitchFamily="18" charset="0"/>
                <a:cs typeface="Times New Roman" pitchFamily="18" charset="0"/>
              </a:rPr>
              <a:t>, which means “</a:t>
            </a:r>
            <a:r>
              <a:rPr lang="en-US" dirty="0" smtClean="0">
                <a:latin typeface="Times New Roman" pitchFamily="18" charset="0"/>
                <a:cs typeface="Times New Roman" pitchFamily="18" charset="0"/>
              </a:rPr>
              <a:t>that which </a:t>
            </a:r>
            <a:r>
              <a:rPr lang="en-US" dirty="0">
                <a:latin typeface="Times New Roman" pitchFamily="18" charset="0"/>
                <a:cs typeface="Times New Roman" pitchFamily="18" charset="0"/>
              </a:rPr>
              <a:t>is binding; duty”). </a:t>
            </a:r>
            <a:endParaRPr lang="en-US" dirty="0" smtClean="0">
              <a:latin typeface="Times New Roman" pitchFamily="18" charset="0"/>
              <a:cs typeface="Times New Roman" pitchFamily="18" charset="0"/>
            </a:endParaRPr>
          </a:p>
          <a:p>
            <a:pPr algn="just" rtl="0"/>
            <a:r>
              <a:rPr lang="en-US" dirty="0" smtClean="0">
                <a:latin typeface="Times New Roman" pitchFamily="18" charset="0"/>
                <a:cs typeface="Times New Roman" pitchFamily="18" charset="0"/>
              </a:rPr>
              <a:t>Kantian-directed </a:t>
            </a:r>
            <a:r>
              <a:rPr lang="en-US" dirty="0">
                <a:latin typeface="Times New Roman" pitchFamily="18" charset="0"/>
                <a:cs typeface="Times New Roman" pitchFamily="18" charset="0"/>
              </a:rPr>
              <a:t>ethical </a:t>
            </a:r>
            <a:r>
              <a:rPr lang="en-US" dirty="0" smtClean="0">
                <a:latin typeface="Times New Roman" pitchFamily="18" charset="0"/>
                <a:cs typeface="Times New Roman" pitchFamily="18" charset="0"/>
              </a:rPr>
              <a:t>decisions are </a:t>
            </a:r>
            <a:r>
              <a:rPr lang="en-US" dirty="0">
                <a:latin typeface="Times New Roman" pitchFamily="18" charset="0"/>
                <a:cs typeface="Times New Roman" pitchFamily="18" charset="0"/>
              </a:rPr>
              <a:t>made out of respect for moral law</a:t>
            </a:r>
            <a:r>
              <a:rPr lang="en-US" dirty="0" smtClean="0">
                <a:latin typeface="Times New Roman" pitchFamily="18" charset="0"/>
                <a:cs typeface="Times New Roman" pitchFamily="18" charset="0"/>
              </a:rPr>
              <a:t>.</a:t>
            </a:r>
          </a:p>
          <a:p>
            <a:pPr algn="just" rtl="0"/>
            <a:r>
              <a:rPr lang="en-US" dirty="0" smtClean="0">
                <a:latin typeface="Times New Roman" pitchFamily="18" charset="0"/>
                <a:cs typeface="Times New Roman" pitchFamily="18" charset="0"/>
              </a:rPr>
              <a:t> </a:t>
            </a:r>
            <a:r>
              <a:rPr lang="en-US" b="1" dirty="0">
                <a:latin typeface="Times New Roman" pitchFamily="18" charset="0"/>
                <a:cs typeface="Times New Roman" pitchFamily="18" charset="0"/>
              </a:rPr>
              <a:t>For </a:t>
            </a:r>
            <a:r>
              <a:rPr lang="en-US" b="1" dirty="0" smtClean="0">
                <a:latin typeface="Times New Roman" pitchFamily="18" charset="0"/>
                <a:cs typeface="Times New Roman" pitchFamily="18" charset="0"/>
              </a:rPr>
              <a:t>example </a:t>
            </a:r>
            <a:r>
              <a:rPr lang="en-US" b="1" dirty="0" err="1">
                <a:latin typeface="Times New Roman" pitchFamily="18" charset="0"/>
                <a:cs typeface="Times New Roman" pitchFamily="18" charset="0"/>
              </a:rPr>
              <a:t>example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 make this choice because it is morally </a:t>
            </a:r>
            <a:r>
              <a:rPr lang="en-US" dirty="0" smtClean="0">
                <a:latin typeface="Times New Roman" pitchFamily="18" charset="0"/>
                <a:cs typeface="Times New Roman" pitchFamily="18" charset="0"/>
              </a:rPr>
              <a:t>right and </a:t>
            </a:r>
            <a:r>
              <a:rPr lang="en-US" dirty="0">
                <a:latin typeface="Times New Roman" pitchFamily="18" charset="0"/>
                <a:cs typeface="Times New Roman" pitchFamily="18" charset="0"/>
              </a:rPr>
              <a:t>my duty to do so” (not because of consideration </a:t>
            </a:r>
            <a:r>
              <a:rPr lang="en-US" dirty="0" smtClean="0">
                <a:latin typeface="Times New Roman" pitchFamily="18" charset="0"/>
                <a:cs typeface="Times New Roman" pitchFamily="18" charset="0"/>
              </a:rPr>
              <a:t>for a </a:t>
            </a:r>
            <a:r>
              <a:rPr lang="en-US" dirty="0">
                <a:latin typeface="Times New Roman" pitchFamily="18" charset="0"/>
                <a:cs typeface="Times New Roman" pitchFamily="18" charset="0"/>
              </a:rPr>
              <a:t>possible outcome).</a:t>
            </a:r>
            <a:endParaRPr lang="ar-IQ"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34A8C2BE-642E-4459-ADB7-3806238C98A1}"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8</a:t>
            </a:fld>
            <a:endParaRPr lang="ar-IQ"/>
          </a:p>
        </p:txBody>
      </p:sp>
    </p:spTree>
    <p:extLst>
      <p:ext uri="{BB962C8B-B14F-4D97-AF65-F5344CB8AC3E}">
        <p14:creationId xmlns:p14="http://schemas.microsoft.com/office/powerpoint/2010/main" val="422983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Christian Ethics</a:t>
            </a:r>
            <a:br>
              <a:rPr lang="en-US" b="1" dirty="0" smtClean="0"/>
            </a:br>
            <a:endParaRPr lang="ar-IQ" dirty="0"/>
          </a:p>
        </p:txBody>
      </p:sp>
      <p:sp>
        <p:nvSpPr>
          <p:cNvPr id="3" name="Content Placeholder 2"/>
          <p:cNvSpPr>
            <a:spLocks noGrp="1"/>
          </p:cNvSpPr>
          <p:nvPr>
            <p:ph idx="1"/>
          </p:nvPr>
        </p:nvSpPr>
        <p:spPr/>
        <p:txBody>
          <a:bodyPr>
            <a:normAutofit/>
          </a:bodyPr>
          <a:lstStyle/>
          <a:p>
            <a:pPr algn="just" rtl="0"/>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basic principle that might be called a Christian </a:t>
            </a:r>
            <a:r>
              <a:rPr lang="en-US" sz="2400" dirty="0" smtClean="0">
                <a:latin typeface="Times New Roman" pitchFamily="18" charset="0"/>
                <a:cs typeface="Times New Roman" pitchFamily="18" charset="0"/>
              </a:rPr>
              <a:t>philosophy is </a:t>
            </a:r>
            <a:r>
              <a:rPr lang="en-US" sz="2400" dirty="0">
                <a:latin typeface="Times New Roman" pitchFamily="18" charset="0"/>
                <a:cs typeface="Times New Roman" pitchFamily="18" charset="0"/>
              </a:rPr>
              <a:t>that which is known as the </a:t>
            </a:r>
            <a:r>
              <a:rPr lang="en-US" sz="2400" b="1" dirty="0">
                <a:solidFill>
                  <a:srgbClr val="FF0000"/>
                </a:solidFill>
                <a:latin typeface="Times New Roman" pitchFamily="18" charset="0"/>
                <a:cs typeface="Times New Roman" pitchFamily="18" charset="0"/>
              </a:rPr>
              <a:t>golden rule</a:t>
            </a:r>
            <a:r>
              <a:rPr lang="en-US" sz="2400" dirty="0">
                <a:latin typeface="Times New Roman" pitchFamily="18" charset="0"/>
                <a:cs typeface="Times New Roman" pitchFamily="18" charset="0"/>
              </a:rPr>
              <a:t>: </a:t>
            </a:r>
            <a:r>
              <a:rPr lang="en-US" sz="2400" i="1" dirty="0">
                <a:solidFill>
                  <a:srgbClr val="0070C0"/>
                </a:solidFill>
                <a:latin typeface="Times New Roman" pitchFamily="18" charset="0"/>
                <a:cs typeface="Times New Roman" pitchFamily="18" charset="0"/>
              </a:rPr>
              <a:t>“</a:t>
            </a:r>
            <a:r>
              <a:rPr lang="en-US" sz="2400" i="1" dirty="0" smtClean="0">
                <a:solidFill>
                  <a:srgbClr val="0070C0"/>
                </a:solidFill>
                <a:latin typeface="Times New Roman" pitchFamily="18" charset="0"/>
                <a:cs typeface="Times New Roman" pitchFamily="18" charset="0"/>
              </a:rPr>
              <a:t>Do unto </a:t>
            </a:r>
            <a:r>
              <a:rPr lang="en-US" sz="2400" i="1" dirty="0">
                <a:solidFill>
                  <a:srgbClr val="0070C0"/>
                </a:solidFill>
                <a:latin typeface="Times New Roman" pitchFamily="18" charset="0"/>
                <a:cs typeface="Times New Roman" pitchFamily="18" charset="0"/>
              </a:rPr>
              <a:t>others as you would have them do unto you” </a:t>
            </a:r>
            <a:r>
              <a:rPr lang="en-US" sz="2400" dirty="0" smtClean="0">
                <a:latin typeface="Times New Roman" pitchFamily="18" charset="0"/>
                <a:cs typeface="Times New Roman" pitchFamily="18" charset="0"/>
              </a:rPr>
              <a:t>and, alternatively</a:t>
            </a:r>
            <a:r>
              <a:rPr lang="en-US" sz="2400" dirty="0">
                <a:latin typeface="Times New Roman" pitchFamily="18" charset="0"/>
                <a:cs typeface="Times New Roman" pitchFamily="18" charset="0"/>
              </a:rPr>
              <a:t>, </a:t>
            </a:r>
            <a:r>
              <a:rPr lang="en-US" sz="2400" i="1" dirty="0">
                <a:solidFill>
                  <a:srgbClr val="0070C0"/>
                </a:solidFill>
                <a:latin typeface="Times New Roman" pitchFamily="18" charset="0"/>
                <a:cs typeface="Times New Roman" pitchFamily="18" charset="0"/>
              </a:rPr>
              <a:t>“Do not do unto others what you </a:t>
            </a:r>
            <a:r>
              <a:rPr lang="en-US" sz="2400" i="1" dirty="0" smtClean="0">
                <a:solidFill>
                  <a:srgbClr val="0070C0"/>
                </a:solidFill>
                <a:latin typeface="Times New Roman" pitchFamily="18" charset="0"/>
                <a:cs typeface="Times New Roman" pitchFamily="18" charset="0"/>
              </a:rPr>
              <a:t>would not </a:t>
            </a:r>
            <a:r>
              <a:rPr lang="en-US" sz="2400" i="1" dirty="0">
                <a:solidFill>
                  <a:srgbClr val="0070C0"/>
                </a:solidFill>
                <a:latin typeface="Times New Roman" pitchFamily="18" charset="0"/>
                <a:cs typeface="Times New Roman" pitchFamily="18" charset="0"/>
              </a:rPr>
              <a:t>have them do unto you.”</a:t>
            </a:r>
            <a:r>
              <a:rPr lang="en-US" sz="2400" dirty="0">
                <a:latin typeface="Times New Roman" pitchFamily="18" charset="0"/>
                <a:cs typeface="Times New Roman" pitchFamily="18" charset="0"/>
              </a:rPr>
              <a:t> The imperative </a:t>
            </a:r>
            <a:r>
              <a:rPr lang="en-US" sz="2400" dirty="0" smtClean="0">
                <a:latin typeface="Times New Roman" pitchFamily="18" charset="0"/>
                <a:cs typeface="Times New Roman" pitchFamily="18" charset="0"/>
              </a:rPr>
              <a:t>demand of </a:t>
            </a:r>
            <a:r>
              <a:rPr lang="en-US" sz="2400" b="1" dirty="0">
                <a:latin typeface="Times New Roman" pitchFamily="18" charset="0"/>
                <a:cs typeface="Times New Roman" pitchFamily="18" charset="0"/>
              </a:rPr>
              <a:t>Christian ethics </a:t>
            </a:r>
            <a:r>
              <a:rPr lang="en-US" sz="2400" dirty="0">
                <a:latin typeface="Times New Roman" pitchFamily="18" charset="0"/>
                <a:cs typeface="Times New Roman" pitchFamily="18" charset="0"/>
              </a:rPr>
              <a:t>is to treat others as moral </a:t>
            </a:r>
            <a:r>
              <a:rPr lang="en-US" sz="2400" dirty="0" smtClean="0">
                <a:latin typeface="Times New Roman" pitchFamily="18" charset="0"/>
                <a:cs typeface="Times New Roman" pitchFamily="18" charset="0"/>
              </a:rPr>
              <a:t>equals and </a:t>
            </a:r>
            <a:r>
              <a:rPr lang="en-US" sz="2400" dirty="0">
                <a:latin typeface="Times New Roman" pitchFamily="18" charset="0"/>
                <a:cs typeface="Times New Roman" pitchFamily="18" charset="0"/>
              </a:rPr>
              <a:t>to recognize the equality of other persons by </a:t>
            </a:r>
            <a:r>
              <a:rPr lang="en-US" sz="2400" dirty="0" smtClean="0">
                <a:latin typeface="Times New Roman" pitchFamily="18" charset="0"/>
                <a:cs typeface="Times New Roman" pitchFamily="18" charset="0"/>
              </a:rPr>
              <a:t>permitting them to act as we do when they occupy a position similar </a:t>
            </a:r>
            <a:r>
              <a:rPr lang="en-US" sz="2400" dirty="0">
                <a:latin typeface="Times New Roman" pitchFamily="18" charset="0"/>
                <a:cs typeface="Times New Roman" pitchFamily="18" charset="0"/>
              </a:rPr>
              <a:t>to ours.</a:t>
            </a: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2F1C2D2-38E0-4B68-8B48-41E10DC3FF98}" type="datetime1">
              <a:rPr lang="en-US" smtClean="0"/>
              <a:t>5/13/2018</a:t>
            </a:fld>
            <a:endParaRPr lang="ar-IQ"/>
          </a:p>
        </p:txBody>
      </p:sp>
      <p:sp>
        <p:nvSpPr>
          <p:cNvPr id="5" name="Footer Placeholder 4"/>
          <p:cNvSpPr>
            <a:spLocks noGrp="1"/>
          </p:cNvSpPr>
          <p:nvPr>
            <p:ph type="ftr" sz="quarter" idx="11"/>
          </p:nvPr>
        </p:nvSpPr>
        <p:spPr/>
        <p:txBody>
          <a:bodyPr/>
          <a:lstStyle/>
          <a:p>
            <a:r>
              <a:rPr lang="en-US" smtClean="0"/>
              <a:t>Assistant teacher / Safi Dakhil Nawam/College of nursing/ University of Karbala</a:t>
            </a:r>
            <a:endParaRPr lang="ar-IQ"/>
          </a:p>
        </p:txBody>
      </p:sp>
      <p:sp>
        <p:nvSpPr>
          <p:cNvPr id="6" name="Slide Number Placeholder 5"/>
          <p:cNvSpPr>
            <a:spLocks noGrp="1"/>
          </p:cNvSpPr>
          <p:nvPr>
            <p:ph type="sldNum" sz="quarter" idx="12"/>
          </p:nvPr>
        </p:nvSpPr>
        <p:spPr/>
        <p:txBody>
          <a:bodyPr/>
          <a:lstStyle/>
          <a:p>
            <a:fld id="{4DC678ED-9CF5-49F3-88F5-A6D9C69090A3}" type="slidenum">
              <a:rPr lang="ar-IQ" smtClean="0"/>
              <a:t>9</a:t>
            </a:fld>
            <a:endParaRPr lang="ar-IQ"/>
          </a:p>
        </p:txBody>
      </p:sp>
    </p:spTree>
    <p:extLst>
      <p:ext uri="{BB962C8B-B14F-4D97-AF65-F5344CB8AC3E}">
        <p14:creationId xmlns:p14="http://schemas.microsoft.com/office/powerpoint/2010/main" val="975270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2224</TotalTime>
  <Words>5765</Words>
  <Application>Microsoft Office PowerPoint</Application>
  <PresentationFormat>On-screen Show (4:3)</PresentationFormat>
  <Paragraphs>447</Paragraphs>
  <Slides>50</Slides>
  <Notes>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PowerPoint Presentation</vt:lpstr>
      <vt:lpstr>C O R E C O N C E P T S</vt:lpstr>
      <vt:lpstr>O b j e c t i v e s</vt:lpstr>
      <vt:lpstr>Core concept</vt:lpstr>
      <vt:lpstr>PowerPoint Presentation</vt:lpstr>
      <vt:lpstr>PowerPoint Presentation</vt:lpstr>
      <vt:lpstr>Ethical considerations theoretical perspectives </vt:lpstr>
      <vt:lpstr> Kantianism </vt:lpstr>
      <vt:lpstr>Christian Ethics </vt:lpstr>
      <vt:lpstr>Natural Law Theories </vt:lpstr>
      <vt:lpstr>Ethical Egoism </vt:lpstr>
      <vt:lpstr>Ethical Dilemmas </vt:lpstr>
      <vt:lpstr>Ethical Dilemmas cont. </vt:lpstr>
      <vt:lpstr>Ethical Dilemmas cont. </vt:lpstr>
      <vt:lpstr>Ethical Principles </vt:lpstr>
      <vt:lpstr> Autonomy </vt:lpstr>
      <vt:lpstr> Beneficence </vt:lpstr>
      <vt:lpstr>Beneficence cont. </vt:lpstr>
      <vt:lpstr> Non-maleficence </vt:lpstr>
      <vt:lpstr>Justice </vt:lpstr>
      <vt:lpstr>   Veracity الصدق </vt:lpstr>
      <vt:lpstr>A Model for Making Ethical Decisions </vt:lpstr>
      <vt:lpstr>     Ethical Issues in Psychiatric/ Mental Health Nursing  </vt:lpstr>
      <vt:lpstr>   Ethical Issues in Psychiatric/ Mental Health Nursing cont.  </vt:lpstr>
      <vt:lpstr>   Ethical Issues in Psychiatric/ Mental Health Nursing cont.  </vt:lpstr>
      <vt:lpstr>LEGAL CONSIDERATIONS </vt:lpstr>
      <vt:lpstr>Bill of Rights for Psychiatric Patients</vt:lpstr>
      <vt:lpstr>Bill of Rights for Psychiatric Patients cont.</vt:lpstr>
      <vt:lpstr>Nurse Practice Acts </vt:lpstr>
      <vt:lpstr>Types of law</vt:lpstr>
      <vt:lpstr>Statutory Law </vt:lpstr>
      <vt:lpstr>Common Law </vt:lpstr>
      <vt:lpstr>Classifications Within Statutory and Common Law </vt:lpstr>
      <vt:lpstr>Legal Issues in Psychiatric/ Mental Health Nursing </vt:lpstr>
      <vt:lpstr>Right to confidentiality</vt:lpstr>
      <vt:lpstr> Informed Consent </vt:lpstr>
      <vt:lpstr> Informed Consent cont. </vt:lpstr>
      <vt:lpstr> Informed Consent cont. </vt:lpstr>
      <vt:lpstr>Restraints and Seclusion</vt:lpstr>
      <vt:lpstr>Seclusion</vt:lpstr>
      <vt:lpstr> السجن الباطل False imprisonment</vt:lpstr>
      <vt:lpstr>Commitment Issues </vt:lpstr>
      <vt:lpstr>Involuntary Commitment</vt:lpstr>
      <vt:lpstr>Nursing Liability </vt:lpstr>
      <vt:lpstr>Nursing Liability cont.</vt:lpstr>
      <vt:lpstr> Types of Lawsuits that Occur in Psychiatric Nursing malpractice </vt:lpstr>
      <vt:lpstr>Types of Lawsuits that Occur in Psychiatric Nursing breach of confidentiality</vt:lpstr>
      <vt:lpstr>Invasion of privacy</vt:lpstr>
      <vt:lpstr>Types of Lawsuits that Occur in Psychiatric Nursing  Assault</vt:lpstr>
      <vt:lpstr>Avoiding Liability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مكتب حسام للحاسبات</dc:creator>
  <cp:lastModifiedBy>User</cp:lastModifiedBy>
  <cp:revision>77</cp:revision>
  <dcterms:created xsi:type="dcterms:W3CDTF">2015-09-22T18:13:17Z</dcterms:created>
  <dcterms:modified xsi:type="dcterms:W3CDTF">2018-05-13T07:48:05Z</dcterms:modified>
</cp:coreProperties>
</file>