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42"/>
  </p:notesMasterIdLst>
  <p:sldIdLst>
    <p:sldId id="256" r:id="rId2"/>
    <p:sldId id="257" r:id="rId3"/>
    <p:sldId id="258" r:id="rId4"/>
    <p:sldId id="259" r:id="rId5"/>
    <p:sldId id="298" r:id="rId6"/>
    <p:sldId id="260" r:id="rId7"/>
    <p:sldId id="261" r:id="rId8"/>
    <p:sldId id="262" r:id="rId9"/>
    <p:sldId id="263" r:id="rId10"/>
    <p:sldId id="264" r:id="rId11"/>
    <p:sldId id="282" r:id="rId12"/>
    <p:sldId id="286" r:id="rId13"/>
    <p:sldId id="265" r:id="rId14"/>
    <p:sldId id="283" r:id="rId15"/>
    <p:sldId id="284" r:id="rId16"/>
    <p:sldId id="269" r:id="rId17"/>
    <p:sldId id="270" r:id="rId18"/>
    <p:sldId id="285" r:id="rId19"/>
    <p:sldId id="272" r:id="rId20"/>
    <p:sldId id="273" r:id="rId21"/>
    <p:sldId id="274" r:id="rId22"/>
    <p:sldId id="275" r:id="rId23"/>
    <p:sldId id="276" r:id="rId24"/>
    <p:sldId id="277" r:id="rId25"/>
    <p:sldId id="278" r:id="rId26"/>
    <p:sldId id="279" r:id="rId27"/>
    <p:sldId id="280" r:id="rId28"/>
    <p:sldId id="281" r:id="rId29"/>
    <p:sldId id="287" r:id="rId30"/>
    <p:sldId id="288" r:id="rId31"/>
    <p:sldId id="289" r:id="rId32"/>
    <p:sldId id="290" r:id="rId33"/>
    <p:sldId id="291" r:id="rId34"/>
    <p:sldId id="292" r:id="rId35"/>
    <p:sldId id="299" r:id="rId36"/>
    <p:sldId id="293" r:id="rId37"/>
    <p:sldId id="295" r:id="rId38"/>
    <p:sldId id="294" r:id="rId39"/>
    <p:sldId id="296" r:id="rId40"/>
    <p:sldId id="297" r:id="rId4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6" d="100"/>
          <a:sy n="66" d="100"/>
        </p:scale>
        <p:origin x="-1282"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55E0CF7-10B1-46B0-8C92-A31B84D6C767}" type="datetimeFigureOut">
              <a:rPr lang="ar-IQ" smtClean="0"/>
              <a:t>16/08/1439</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28BBF8F-43C1-4268-A618-92C5EA9E8633}" type="slidenum">
              <a:rPr lang="ar-IQ" smtClean="0"/>
              <a:t>‹#›</a:t>
            </a:fld>
            <a:endParaRPr lang="ar-IQ"/>
          </a:p>
        </p:txBody>
      </p:sp>
    </p:spTree>
    <p:extLst>
      <p:ext uri="{BB962C8B-B14F-4D97-AF65-F5344CB8AC3E}">
        <p14:creationId xmlns:p14="http://schemas.microsoft.com/office/powerpoint/2010/main" val="299789022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91600031-507A-4CE1-A13F-3151145B0718}" type="datetime1">
              <a:rPr lang="en-US" smtClean="0"/>
              <a:t>5/1/2018</a:t>
            </a:fld>
            <a:endParaRPr lang="ar-IQ"/>
          </a:p>
        </p:txBody>
      </p:sp>
      <p:sp>
        <p:nvSpPr>
          <p:cNvPr id="5" name="Footer Placeholder 4"/>
          <p:cNvSpPr>
            <a:spLocks noGrp="1"/>
          </p:cNvSpPr>
          <p:nvPr>
            <p:ph type="ftr" sz="quarter" idx="11"/>
          </p:nvPr>
        </p:nvSpPr>
        <p:spPr/>
        <p:txBody>
          <a:bodyPr/>
          <a:lstStyle/>
          <a:p>
            <a:r>
              <a:rPr lang="en-US" smtClean="0"/>
              <a:t>SAFI DAKHIL NAWAM/ COLLEGE OF NURSING/ UNIVERSITY OF KARBALA </a:t>
            </a:r>
            <a:endParaRPr lang="ar-IQ"/>
          </a:p>
        </p:txBody>
      </p:sp>
      <p:sp>
        <p:nvSpPr>
          <p:cNvPr id="6" name="Slide Number Placeholder 5"/>
          <p:cNvSpPr>
            <a:spLocks noGrp="1"/>
          </p:cNvSpPr>
          <p:nvPr>
            <p:ph type="sldNum" sz="quarter" idx="12"/>
          </p:nvPr>
        </p:nvSpPr>
        <p:spPr/>
        <p:txBody>
          <a:bodyPr/>
          <a:lstStyle/>
          <a:p>
            <a:fld id="{E9DDE610-E3F6-4008-B7BB-18F4720CB67B}" type="slidenum">
              <a:rPr lang="ar-IQ" smtClean="0"/>
              <a:t>‹#›</a:t>
            </a:fld>
            <a:endParaRPr lang="ar-IQ"/>
          </a:p>
        </p:txBody>
      </p:sp>
    </p:spTree>
    <p:extLst>
      <p:ext uri="{BB962C8B-B14F-4D97-AF65-F5344CB8AC3E}">
        <p14:creationId xmlns:p14="http://schemas.microsoft.com/office/powerpoint/2010/main" val="200759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6E53FEA-F5D3-4F50-8049-F0A8B696D0B7}" type="datetime1">
              <a:rPr lang="en-US" smtClean="0"/>
              <a:t>5/1/2018</a:t>
            </a:fld>
            <a:endParaRPr lang="ar-IQ"/>
          </a:p>
        </p:txBody>
      </p:sp>
      <p:sp>
        <p:nvSpPr>
          <p:cNvPr id="5" name="Footer Placeholder 4"/>
          <p:cNvSpPr>
            <a:spLocks noGrp="1"/>
          </p:cNvSpPr>
          <p:nvPr>
            <p:ph type="ftr" sz="quarter" idx="11"/>
          </p:nvPr>
        </p:nvSpPr>
        <p:spPr/>
        <p:txBody>
          <a:bodyPr/>
          <a:lstStyle/>
          <a:p>
            <a:r>
              <a:rPr lang="en-US" smtClean="0"/>
              <a:t>SAFI DAKHIL NAWAM/ COLLEGE OF NURSING/ UNIVERSITY OF KARBALA </a:t>
            </a:r>
            <a:endParaRPr lang="ar-IQ"/>
          </a:p>
        </p:txBody>
      </p:sp>
      <p:sp>
        <p:nvSpPr>
          <p:cNvPr id="6" name="Slide Number Placeholder 5"/>
          <p:cNvSpPr>
            <a:spLocks noGrp="1"/>
          </p:cNvSpPr>
          <p:nvPr>
            <p:ph type="sldNum" sz="quarter" idx="12"/>
          </p:nvPr>
        </p:nvSpPr>
        <p:spPr/>
        <p:txBody>
          <a:bodyPr/>
          <a:lstStyle/>
          <a:p>
            <a:fld id="{E9DDE610-E3F6-4008-B7BB-18F4720CB67B}" type="slidenum">
              <a:rPr lang="ar-IQ" smtClean="0"/>
              <a:t>‹#›</a:t>
            </a:fld>
            <a:endParaRPr lang="ar-IQ"/>
          </a:p>
        </p:txBody>
      </p:sp>
    </p:spTree>
    <p:extLst>
      <p:ext uri="{BB962C8B-B14F-4D97-AF65-F5344CB8AC3E}">
        <p14:creationId xmlns:p14="http://schemas.microsoft.com/office/powerpoint/2010/main" val="1313384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77CEE3B-AD60-499B-9457-4971394D06A7}" type="datetime1">
              <a:rPr lang="en-US" smtClean="0"/>
              <a:t>5/1/2018</a:t>
            </a:fld>
            <a:endParaRPr lang="ar-IQ"/>
          </a:p>
        </p:txBody>
      </p:sp>
      <p:sp>
        <p:nvSpPr>
          <p:cNvPr id="5" name="Footer Placeholder 4"/>
          <p:cNvSpPr>
            <a:spLocks noGrp="1"/>
          </p:cNvSpPr>
          <p:nvPr>
            <p:ph type="ftr" sz="quarter" idx="11"/>
          </p:nvPr>
        </p:nvSpPr>
        <p:spPr/>
        <p:txBody>
          <a:bodyPr/>
          <a:lstStyle/>
          <a:p>
            <a:r>
              <a:rPr lang="en-US" smtClean="0"/>
              <a:t>SAFI DAKHIL NAWAM/ COLLEGE OF NURSING/ UNIVERSITY OF KARBALA </a:t>
            </a:r>
            <a:endParaRPr lang="ar-IQ"/>
          </a:p>
        </p:txBody>
      </p:sp>
      <p:sp>
        <p:nvSpPr>
          <p:cNvPr id="6" name="Slide Number Placeholder 5"/>
          <p:cNvSpPr>
            <a:spLocks noGrp="1"/>
          </p:cNvSpPr>
          <p:nvPr>
            <p:ph type="sldNum" sz="quarter" idx="12"/>
          </p:nvPr>
        </p:nvSpPr>
        <p:spPr/>
        <p:txBody>
          <a:bodyPr/>
          <a:lstStyle/>
          <a:p>
            <a:fld id="{E9DDE610-E3F6-4008-B7BB-18F4720CB67B}" type="slidenum">
              <a:rPr lang="ar-IQ" smtClean="0"/>
              <a:t>‹#›</a:t>
            </a:fld>
            <a:endParaRPr lang="ar-IQ"/>
          </a:p>
        </p:txBody>
      </p:sp>
    </p:spTree>
    <p:extLst>
      <p:ext uri="{BB962C8B-B14F-4D97-AF65-F5344CB8AC3E}">
        <p14:creationId xmlns:p14="http://schemas.microsoft.com/office/powerpoint/2010/main" val="1662274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10F4745-56E1-4BB2-9C1B-C22A0AFE6757}" type="datetime1">
              <a:rPr lang="en-US" smtClean="0"/>
              <a:t>5/1/2018</a:t>
            </a:fld>
            <a:endParaRPr lang="ar-IQ"/>
          </a:p>
        </p:txBody>
      </p:sp>
      <p:sp>
        <p:nvSpPr>
          <p:cNvPr id="5" name="Footer Placeholder 4"/>
          <p:cNvSpPr>
            <a:spLocks noGrp="1"/>
          </p:cNvSpPr>
          <p:nvPr>
            <p:ph type="ftr" sz="quarter" idx="11"/>
          </p:nvPr>
        </p:nvSpPr>
        <p:spPr/>
        <p:txBody>
          <a:bodyPr/>
          <a:lstStyle/>
          <a:p>
            <a:r>
              <a:rPr lang="en-US" smtClean="0"/>
              <a:t>SAFI DAKHIL NAWAM/ COLLEGE OF NURSING/ UNIVERSITY OF KARBALA </a:t>
            </a:r>
            <a:endParaRPr lang="ar-IQ"/>
          </a:p>
        </p:txBody>
      </p:sp>
      <p:sp>
        <p:nvSpPr>
          <p:cNvPr id="6" name="Slide Number Placeholder 5"/>
          <p:cNvSpPr>
            <a:spLocks noGrp="1"/>
          </p:cNvSpPr>
          <p:nvPr>
            <p:ph type="sldNum" sz="quarter" idx="12"/>
          </p:nvPr>
        </p:nvSpPr>
        <p:spPr/>
        <p:txBody>
          <a:bodyPr/>
          <a:lstStyle/>
          <a:p>
            <a:fld id="{E9DDE610-E3F6-4008-B7BB-18F4720CB67B}" type="slidenum">
              <a:rPr lang="ar-IQ" smtClean="0"/>
              <a:t>‹#›</a:t>
            </a:fld>
            <a:endParaRPr lang="ar-IQ"/>
          </a:p>
        </p:txBody>
      </p:sp>
    </p:spTree>
    <p:extLst>
      <p:ext uri="{BB962C8B-B14F-4D97-AF65-F5344CB8AC3E}">
        <p14:creationId xmlns:p14="http://schemas.microsoft.com/office/powerpoint/2010/main" val="3341944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228C05-C856-4C24-9413-77A5B9CF025C}" type="datetime1">
              <a:rPr lang="en-US" smtClean="0"/>
              <a:t>5/1/2018</a:t>
            </a:fld>
            <a:endParaRPr lang="ar-IQ"/>
          </a:p>
        </p:txBody>
      </p:sp>
      <p:sp>
        <p:nvSpPr>
          <p:cNvPr id="5" name="Footer Placeholder 4"/>
          <p:cNvSpPr>
            <a:spLocks noGrp="1"/>
          </p:cNvSpPr>
          <p:nvPr>
            <p:ph type="ftr" sz="quarter" idx="11"/>
          </p:nvPr>
        </p:nvSpPr>
        <p:spPr/>
        <p:txBody>
          <a:bodyPr/>
          <a:lstStyle/>
          <a:p>
            <a:r>
              <a:rPr lang="en-US" smtClean="0"/>
              <a:t>SAFI DAKHIL NAWAM/ COLLEGE OF NURSING/ UNIVERSITY OF KARBALA </a:t>
            </a:r>
            <a:endParaRPr lang="ar-IQ"/>
          </a:p>
        </p:txBody>
      </p:sp>
      <p:sp>
        <p:nvSpPr>
          <p:cNvPr id="6" name="Slide Number Placeholder 5"/>
          <p:cNvSpPr>
            <a:spLocks noGrp="1"/>
          </p:cNvSpPr>
          <p:nvPr>
            <p:ph type="sldNum" sz="quarter" idx="12"/>
          </p:nvPr>
        </p:nvSpPr>
        <p:spPr/>
        <p:txBody>
          <a:bodyPr/>
          <a:lstStyle/>
          <a:p>
            <a:fld id="{E9DDE610-E3F6-4008-B7BB-18F4720CB67B}" type="slidenum">
              <a:rPr lang="ar-IQ" smtClean="0"/>
              <a:t>‹#›</a:t>
            </a:fld>
            <a:endParaRPr lang="ar-IQ"/>
          </a:p>
        </p:txBody>
      </p:sp>
    </p:spTree>
    <p:extLst>
      <p:ext uri="{BB962C8B-B14F-4D97-AF65-F5344CB8AC3E}">
        <p14:creationId xmlns:p14="http://schemas.microsoft.com/office/powerpoint/2010/main" val="843114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52C9D370-0591-4C79-935C-A8D5CE953FE7}" type="datetime1">
              <a:rPr lang="en-US" smtClean="0"/>
              <a:t>5/1/2018</a:t>
            </a:fld>
            <a:endParaRPr lang="ar-IQ"/>
          </a:p>
        </p:txBody>
      </p:sp>
      <p:sp>
        <p:nvSpPr>
          <p:cNvPr id="6" name="Footer Placeholder 5"/>
          <p:cNvSpPr>
            <a:spLocks noGrp="1"/>
          </p:cNvSpPr>
          <p:nvPr>
            <p:ph type="ftr" sz="quarter" idx="11"/>
          </p:nvPr>
        </p:nvSpPr>
        <p:spPr/>
        <p:txBody>
          <a:bodyPr/>
          <a:lstStyle/>
          <a:p>
            <a:r>
              <a:rPr lang="en-US" smtClean="0"/>
              <a:t>SAFI DAKHIL NAWAM/ COLLEGE OF NURSING/ UNIVERSITY OF KARBALA </a:t>
            </a:r>
            <a:endParaRPr lang="ar-IQ"/>
          </a:p>
        </p:txBody>
      </p:sp>
      <p:sp>
        <p:nvSpPr>
          <p:cNvPr id="7" name="Slide Number Placeholder 6"/>
          <p:cNvSpPr>
            <a:spLocks noGrp="1"/>
          </p:cNvSpPr>
          <p:nvPr>
            <p:ph type="sldNum" sz="quarter" idx="12"/>
          </p:nvPr>
        </p:nvSpPr>
        <p:spPr/>
        <p:txBody>
          <a:bodyPr/>
          <a:lstStyle/>
          <a:p>
            <a:fld id="{E9DDE610-E3F6-4008-B7BB-18F4720CB67B}" type="slidenum">
              <a:rPr lang="ar-IQ" smtClean="0"/>
              <a:t>‹#›</a:t>
            </a:fld>
            <a:endParaRPr lang="ar-IQ"/>
          </a:p>
        </p:txBody>
      </p:sp>
    </p:spTree>
    <p:extLst>
      <p:ext uri="{BB962C8B-B14F-4D97-AF65-F5344CB8AC3E}">
        <p14:creationId xmlns:p14="http://schemas.microsoft.com/office/powerpoint/2010/main" val="1632857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426FBA49-3E0C-4AFA-B0DC-C94E4F7FA629}" type="datetime1">
              <a:rPr lang="en-US" smtClean="0"/>
              <a:t>5/1/2018</a:t>
            </a:fld>
            <a:endParaRPr lang="ar-IQ"/>
          </a:p>
        </p:txBody>
      </p:sp>
      <p:sp>
        <p:nvSpPr>
          <p:cNvPr id="8" name="Footer Placeholder 7"/>
          <p:cNvSpPr>
            <a:spLocks noGrp="1"/>
          </p:cNvSpPr>
          <p:nvPr>
            <p:ph type="ftr" sz="quarter" idx="11"/>
          </p:nvPr>
        </p:nvSpPr>
        <p:spPr/>
        <p:txBody>
          <a:bodyPr/>
          <a:lstStyle/>
          <a:p>
            <a:r>
              <a:rPr lang="en-US" smtClean="0"/>
              <a:t>SAFI DAKHIL NAWAM/ COLLEGE OF NURSING/ UNIVERSITY OF KARBALA </a:t>
            </a:r>
            <a:endParaRPr lang="ar-IQ"/>
          </a:p>
        </p:txBody>
      </p:sp>
      <p:sp>
        <p:nvSpPr>
          <p:cNvPr id="9" name="Slide Number Placeholder 8"/>
          <p:cNvSpPr>
            <a:spLocks noGrp="1"/>
          </p:cNvSpPr>
          <p:nvPr>
            <p:ph type="sldNum" sz="quarter" idx="12"/>
          </p:nvPr>
        </p:nvSpPr>
        <p:spPr/>
        <p:txBody>
          <a:bodyPr/>
          <a:lstStyle/>
          <a:p>
            <a:fld id="{E9DDE610-E3F6-4008-B7BB-18F4720CB67B}" type="slidenum">
              <a:rPr lang="ar-IQ" smtClean="0"/>
              <a:t>‹#›</a:t>
            </a:fld>
            <a:endParaRPr lang="ar-IQ"/>
          </a:p>
        </p:txBody>
      </p:sp>
    </p:spTree>
    <p:extLst>
      <p:ext uri="{BB962C8B-B14F-4D97-AF65-F5344CB8AC3E}">
        <p14:creationId xmlns:p14="http://schemas.microsoft.com/office/powerpoint/2010/main" val="11273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978146B3-3157-42C7-8D17-90EC6C190CFF}" type="datetime1">
              <a:rPr lang="en-US" smtClean="0"/>
              <a:t>5/1/2018</a:t>
            </a:fld>
            <a:endParaRPr lang="ar-IQ"/>
          </a:p>
        </p:txBody>
      </p:sp>
      <p:sp>
        <p:nvSpPr>
          <p:cNvPr id="4" name="Footer Placeholder 3"/>
          <p:cNvSpPr>
            <a:spLocks noGrp="1"/>
          </p:cNvSpPr>
          <p:nvPr>
            <p:ph type="ftr" sz="quarter" idx="11"/>
          </p:nvPr>
        </p:nvSpPr>
        <p:spPr/>
        <p:txBody>
          <a:bodyPr/>
          <a:lstStyle/>
          <a:p>
            <a:r>
              <a:rPr lang="en-US" smtClean="0"/>
              <a:t>SAFI DAKHIL NAWAM/ COLLEGE OF NURSING/ UNIVERSITY OF KARBALA </a:t>
            </a:r>
            <a:endParaRPr lang="ar-IQ"/>
          </a:p>
        </p:txBody>
      </p:sp>
      <p:sp>
        <p:nvSpPr>
          <p:cNvPr id="5" name="Slide Number Placeholder 4"/>
          <p:cNvSpPr>
            <a:spLocks noGrp="1"/>
          </p:cNvSpPr>
          <p:nvPr>
            <p:ph type="sldNum" sz="quarter" idx="12"/>
          </p:nvPr>
        </p:nvSpPr>
        <p:spPr/>
        <p:txBody>
          <a:bodyPr/>
          <a:lstStyle/>
          <a:p>
            <a:fld id="{E9DDE610-E3F6-4008-B7BB-18F4720CB67B}" type="slidenum">
              <a:rPr lang="ar-IQ" smtClean="0"/>
              <a:t>‹#›</a:t>
            </a:fld>
            <a:endParaRPr lang="ar-IQ"/>
          </a:p>
        </p:txBody>
      </p:sp>
    </p:spTree>
    <p:extLst>
      <p:ext uri="{BB962C8B-B14F-4D97-AF65-F5344CB8AC3E}">
        <p14:creationId xmlns:p14="http://schemas.microsoft.com/office/powerpoint/2010/main" val="977666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9BA8D8-3946-4655-B136-A74CDBFE9AF1}" type="datetime1">
              <a:rPr lang="en-US" smtClean="0"/>
              <a:t>5/1/2018</a:t>
            </a:fld>
            <a:endParaRPr lang="ar-IQ"/>
          </a:p>
        </p:txBody>
      </p:sp>
      <p:sp>
        <p:nvSpPr>
          <p:cNvPr id="3" name="Footer Placeholder 2"/>
          <p:cNvSpPr>
            <a:spLocks noGrp="1"/>
          </p:cNvSpPr>
          <p:nvPr>
            <p:ph type="ftr" sz="quarter" idx="11"/>
          </p:nvPr>
        </p:nvSpPr>
        <p:spPr/>
        <p:txBody>
          <a:bodyPr/>
          <a:lstStyle/>
          <a:p>
            <a:r>
              <a:rPr lang="en-US" smtClean="0"/>
              <a:t>SAFI DAKHIL NAWAM/ COLLEGE OF NURSING/ UNIVERSITY OF KARBALA </a:t>
            </a:r>
            <a:endParaRPr lang="ar-IQ"/>
          </a:p>
        </p:txBody>
      </p:sp>
      <p:sp>
        <p:nvSpPr>
          <p:cNvPr id="4" name="Slide Number Placeholder 3"/>
          <p:cNvSpPr>
            <a:spLocks noGrp="1"/>
          </p:cNvSpPr>
          <p:nvPr>
            <p:ph type="sldNum" sz="quarter" idx="12"/>
          </p:nvPr>
        </p:nvSpPr>
        <p:spPr/>
        <p:txBody>
          <a:bodyPr/>
          <a:lstStyle/>
          <a:p>
            <a:fld id="{E9DDE610-E3F6-4008-B7BB-18F4720CB67B}" type="slidenum">
              <a:rPr lang="ar-IQ" smtClean="0"/>
              <a:t>‹#›</a:t>
            </a:fld>
            <a:endParaRPr lang="ar-IQ"/>
          </a:p>
        </p:txBody>
      </p:sp>
    </p:spTree>
    <p:extLst>
      <p:ext uri="{BB962C8B-B14F-4D97-AF65-F5344CB8AC3E}">
        <p14:creationId xmlns:p14="http://schemas.microsoft.com/office/powerpoint/2010/main" val="1102682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1CF036-4D0E-4E38-A7C1-186E632966FE}" type="datetime1">
              <a:rPr lang="en-US" smtClean="0"/>
              <a:t>5/1/2018</a:t>
            </a:fld>
            <a:endParaRPr lang="ar-IQ"/>
          </a:p>
        </p:txBody>
      </p:sp>
      <p:sp>
        <p:nvSpPr>
          <p:cNvPr id="6" name="Footer Placeholder 5"/>
          <p:cNvSpPr>
            <a:spLocks noGrp="1"/>
          </p:cNvSpPr>
          <p:nvPr>
            <p:ph type="ftr" sz="quarter" idx="11"/>
          </p:nvPr>
        </p:nvSpPr>
        <p:spPr/>
        <p:txBody>
          <a:bodyPr/>
          <a:lstStyle/>
          <a:p>
            <a:r>
              <a:rPr lang="en-US" smtClean="0"/>
              <a:t>SAFI DAKHIL NAWAM/ COLLEGE OF NURSING/ UNIVERSITY OF KARBALA </a:t>
            </a:r>
            <a:endParaRPr lang="ar-IQ"/>
          </a:p>
        </p:txBody>
      </p:sp>
      <p:sp>
        <p:nvSpPr>
          <p:cNvPr id="7" name="Slide Number Placeholder 6"/>
          <p:cNvSpPr>
            <a:spLocks noGrp="1"/>
          </p:cNvSpPr>
          <p:nvPr>
            <p:ph type="sldNum" sz="quarter" idx="12"/>
          </p:nvPr>
        </p:nvSpPr>
        <p:spPr/>
        <p:txBody>
          <a:bodyPr/>
          <a:lstStyle/>
          <a:p>
            <a:fld id="{E9DDE610-E3F6-4008-B7BB-18F4720CB67B}" type="slidenum">
              <a:rPr lang="ar-IQ" smtClean="0"/>
              <a:t>‹#›</a:t>
            </a:fld>
            <a:endParaRPr lang="ar-IQ"/>
          </a:p>
        </p:txBody>
      </p:sp>
    </p:spTree>
    <p:extLst>
      <p:ext uri="{BB962C8B-B14F-4D97-AF65-F5344CB8AC3E}">
        <p14:creationId xmlns:p14="http://schemas.microsoft.com/office/powerpoint/2010/main" val="83437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2D9876-6564-4FB6-807F-960DC6677856}" type="datetime1">
              <a:rPr lang="en-US" smtClean="0"/>
              <a:t>5/1/2018</a:t>
            </a:fld>
            <a:endParaRPr lang="ar-IQ"/>
          </a:p>
        </p:txBody>
      </p:sp>
      <p:sp>
        <p:nvSpPr>
          <p:cNvPr id="6" name="Footer Placeholder 5"/>
          <p:cNvSpPr>
            <a:spLocks noGrp="1"/>
          </p:cNvSpPr>
          <p:nvPr>
            <p:ph type="ftr" sz="quarter" idx="11"/>
          </p:nvPr>
        </p:nvSpPr>
        <p:spPr/>
        <p:txBody>
          <a:bodyPr/>
          <a:lstStyle/>
          <a:p>
            <a:r>
              <a:rPr lang="en-US" smtClean="0"/>
              <a:t>SAFI DAKHIL NAWAM/ COLLEGE OF NURSING/ UNIVERSITY OF KARBALA </a:t>
            </a:r>
            <a:endParaRPr lang="ar-IQ"/>
          </a:p>
        </p:txBody>
      </p:sp>
      <p:sp>
        <p:nvSpPr>
          <p:cNvPr id="7" name="Slide Number Placeholder 6"/>
          <p:cNvSpPr>
            <a:spLocks noGrp="1"/>
          </p:cNvSpPr>
          <p:nvPr>
            <p:ph type="sldNum" sz="quarter" idx="12"/>
          </p:nvPr>
        </p:nvSpPr>
        <p:spPr/>
        <p:txBody>
          <a:bodyPr/>
          <a:lstStyle/>
          <a:p>
            <a:fld id="{E9DDE610-E3F6-4008-B7BB-18F4720CB67B}" type="slidenum">
              <a:rPr lang="ar-IQ" smtClean="0"/>
              <a:t>‹#›</a:t>
            </a:fld>
            <a:endParaRPr lang="ar-IQ"/>
          </a:p>
        </p:txBody>
      </p:sp>
    </p:spTree>
    <p:extLst>
      <p:ext uri="{BB962C8B-B14F-4D97-AF65-F5344CB8AC3E}">
        <p14:creationId xmlns:p14="http://schemas.microsoft.com/office/powerpoint/2010/main" val="3012220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DBEC713-240E-49A5-88CD-E9F19EB8CA41}" type="datetime1">
              <a:rPr lang="en-US" smtClean="0"/>
              <a:t>5/1/2018</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en-US" smtClean="0"/>
              <a:t>SAFI DAKHIL NAWAM/ COLLEGE OF NURSING/ UNIVERSITY OF KARBALA </a:t>
            </a:r>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9DDE610-E3F6-4008-B7BB-18F4720CB67B}" type="slidenum">
              <a:rPr lang="ar-IQ" smtClean="0"/>
              <a:t>‹#›</a:t>
            </a:fld>
            <a:endParaRPr lang="ar-IQ"/>
          </a:p>
        </p:txBody>
      </p:sp>
    </p:spTree>
    <p:extLst>
      <p:ext uri="{BB962C8B-B14F-4D97-AF65-F5344CB8AC3E}">
        <p14:creationId xmlns:p14="http://schemas.microsoft.com/office/powerpoint/2010/main" val="1431529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08720"/>
            <a:ext cx="7772400" cy="1470025"/>
          </a:xfrm>
        </p:spPr>
        <p:txBody>
          <a:bodyPr>
            <a:normAutofit/>
          </a:bodyPr>
          <a:lstStyle/>
          <a:p>
            <a:r>
              <a:rPr lang="en-US" sz="6000" b="1" dirty="0"/>
              <a:t>Psychosocial Theories</a:t>
            </a:r>
            <a:endParaRPr lang="ar-IQ" sz="6000" dirty="0"/>
          </a:p>
        </p:txBody>
      </p:sp>
      <p:sp>
        <p:nvSpPr>
          <p:cNvPr id="3" name="Subtitle 2"/>
          <p:cNvSpPr>
            <a:spLocks noGrp="1"/>
          </p:cNvSpPr>
          <p:nvPr>
            <p:ph type="subTitle" idx="1"/>
          </p:nvPr>
        </p:nvSpPr>
        <p:spPr>
          <a:xfrm>
            <a:off x="827584" y="2708920"/>
            <a:ext cx="7632848" cy="2929880"/>
          </a:xfrm>
        </p:spPr>
        <p:txBody>
          <a:bodyPr>
            <a:normAutofit fontScale="92500"/>
          </a:bodyPr>
          <a:lstStyle/>
          <a:p>
            <a:pPr lvl="0" rtl="0">
              <a:spcBef>
                <a:spcPts val="600"/>
              </a:spcBef>
              <a:buClr>
                <a:srgbClr val="3891A7"/>
              </a:buClr>
              <a:buSzPct val="80000"/>
            </a:pPr>
            <a:r>
              <a:rPr lang="en-US" b="1"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Gill Sans MT"/>
              </a:rPr>
              <a:t>PREPARED &amp; PRESENTED BY</a:t>
            </a:r>
          </a:p>
          <a:p>
            <a:pPr lvl="0" rtl="0">
              <a:spcBef>
                <a:spcPts val="600"/>
              </a:spcBef>
              <a:buClr>
                <a:srgbClr val="3891A7"/>
              </a:buClr>
              <a:buSzPct val="80000"/>
            </a:pPr>
            <a:r>
              <a:rPr lang="en-US" b="1"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Gill Sans MT"/>
              </a:rPr>
              <a:t>Instructor  /Safi </a:t>
            </a:r>
            <a:r>
              <a:rPr lang="en-US" b="1" i="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Gill Sans MT"/>
              </a:rPr>
              <a:t>Dakhil</a:t>
            </a:r>
            <a:r>
              <a:rPr lang="en-US" b="1"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Gill Sans MT"/>
              </a:rPr>
              <a:t> </a:t>
            </a:r>
            <a:r>
              <a:rPr lang="en-US" b="1" i="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Gill Sans MT"/>
              </a:rPr>
              <a:t>Nawam</a:t>
            </a:r>
            <a:r>
              <a:rPr lang="en-US" b="1"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Gill Sans MT"/>
              </a:rPr>
              <a:t> </a:t>
            </a:r>
          </a:p>
          <a:p>
            <a:pPr rtl="0">
              <a:spcBef>
                <a:spcPts val="600"/>
              </a:spcBef>
              <a:buClr>
                <a:srgbClr val="3891A7"/>
              </a:buClr>
              <a:buSzPct val="80000"/>
            </a:pPr>
            <a:r>
              <a:rPr lang="en-US" b="1"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Gill Sans MT"/>
              </a:rPr>
              <a:t>University of Karbala / college of nursing   </a:t>
            </a:r>
          </a:p>
          <a:p>
            <a:pPr lvl="0" rtl="0">
              <a:spcBef>
                <a:spcPts val="600"/>
              </a:spcBef>
              <a:buClr>
                <a:srgbClr val="3891A7"/>
              </a:buClr>
              <a:buSzPct val="80000"/>
            </a:pPr>
            <a:r>
              <a:rPr lang="en-US" b="1" i="1" cap="none"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Gill Sans MT"/>
              </a:rPr>
              <a:t>Psychiatric–Mental </a:t>
            </a:r>
            <a:r>
              <a:rPr lang="en-US" b="1"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Gill Sans MT"/>
              </a:rPr>
              <a:t>Health Nursing</a:t>
            </a:r>
          </a:p>
          <a:p>
            <a:pPr lvl="0" rtl="0">
              <a:spcBef>
                <a:spcPts val="600"/>
              </a:spcBef>
              <a:buClr>
                <a:srgbClr val="3891A7"/>
              </a:buClr>
              <a:buSzPct val="80000"/>
            </a:pPr>
            <a:r>
              <a:rPr lang="en-US"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Gill Sans MT"/>
              </a:rPr>
              <a:t>Fifth edition </a:t>
            </a:r>
            <a:r>
              <a:rPr lang="en-US" b="1"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Gill Sans MT"/>
              </a:rPr>
              <a:t>     </a:t>
            </a:r>
          </a:p>
          <a:p>
            <a:endParaRPr lang="ar-IQ" dirty="0"/>
          </a:p>
        </p:txBody>
      </p:sp>
      <p:sp>
        <p:nvSpPr>
          <p:cNvPr id="4" name="Date Placeholder 3"/>
          <p:cNvSpPr>
            <a:spLocks noGrp="1"/>
          </p:cNvSpPr>
          <p:nvPr>
            <p:ph type="dt" sz="half" idx="10"/>
          </p:nvPr>
        </p:nvSpPr>
        <p:spPr/>
        <p:txBody>
          <a:bodyPr/>
          <a:lstStyle/>
          <a:p>
            <a:fld id="{E705FDA5-D1C5-4897-8F13-6ECEAF9109FA}" type="datetime1">
              <a:rPr lang="en-US" smtClean="0"/>
              <a:t>5/1/2018</a:t>
            </a:fld>
            <a:endParaRPr lang="ar-IQ"/>
          </a:p>
        </p:txBody>
      </p:sp>
      <p:sp>
        <p:nvSpPr>
          <p:cNvPr id="5" name="Footer Placeholder 4"/>
          <p:cNvSpPr>
            <a:spLocks noGrp="1"/>
          </p:cNvSpPr>
          <p:nvPr>
            <p:ph type="ftr" sz="quarter" idx="11"/>
          </p:nvPr>
        </p:nvSpPr>
        <p:spPr/>
        <p:txBody>
          <a:bodyPr/>
          <a:lstStyle/>
          <a:p>
            <a:r>
              <a:rPr lang="en-US" smtClean="0"/>
              <a:t>SAFI DAKHIL NAWAM/ COLLEGE OF NURSING/ UNIVERSITY OF KARBALA </a:t>
            </a:r>
            <a:endParaRPr lang="ar-IQ"/>
          </a:p>
        </p:txBody>
      </p:sp>
      <p:sp>
        <p:nvSpPr>
          <p:cNvPr id="6" name="Slide Number Placeholder 5"/>
          <p:cNvSpPr>
            <a:spLocks noGrp="1"/>
          </p:cNvSpPr>
          <p:nvPr>
            <p:ph type="sldNum" sz="quarter" idx="12"/>
          </p:nvPr>
        </p:nvSpPr>
        <p:spPr/>
        <p:txBody>
          <a:bodyPr/>
          <a:lstStyle/>
          <a:p>
            <a:fld id="{E9DDE610-E3F6-4008-B7BB-18F4720CB67B}" type="slidenum">
              <a:rPr lang="ar-IQ" smtClean="0"/>
              <a:t>1</a:t>
            </a:fld>
            <a:endParaRPr lang="ar-IQ"/>
          </a:p>
        </p:txBody>
      </p:sp>
    </p:spTree>
    <p:extLst>
      <p:ext uri="{BB962C8B-B14F-4D97-AF65-F5344CB8AC3E}">
        <p14:creationId xmlns:p14="http://schemas.microsoft.com/office/powerpoint/2010/main" val="37252762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Behavior Motivated by Subconscious Thoughts and Feelings cont.</a:t>
            </a:r>
            <a:endParaRPr lang="ar-IQ" sz="3200" dirty="0"/>
          </a:p>
        </p:txBody>
      </p:sp>
      <p:sp>
        <p:nvSpPr>
          <p:cNvPr id="3" name="Content Placeholder 2"/>
          <p:cNvSpPr>
            <a:spLocks noGrp="1"/>
          </p:cNvSpPr>
          <p:nvPr>
            <p:ph idx="1"/>
          </p:nvPr>
        </p:nvSpPr>
        <p:spPr/>
        <p:txBody>
          <a:bodyPr>
            <a:normAutofit fontScale="92500" lnSpcReduction="10000"/>
          </a:bodyPr>
          <a:lstStyle/>
          <a:p>
            <a:pPr algn="just" rtl="0"/>
            <a:r>
              <a:rPr lang="en-US" b="1" u="sng" dirty="0" smtClean="0">
                <a:solidFill>
                  <a:srgbClr val="00B050"/>
                </a:solidFill>
              </a:rPr>
              <a:t>subconscious</a:t>
            </a:r>
          </a:p>
          <a:p>
            <a:pPr algn="just" rtl="0"/>
            <a:r>
              <a:rPr lang="en-US" dirty="0" smtClean="0"/>
              <a:t>Another </a:t>
            </a:r>
            <a:r>
              <a:rPr lang="en-US" dirty="0"/>
              <a:t>method used to gain access to </a:t>
            </a:r>
            <a:r>
              <a:rPr lang="en-US" dirty="0" smtClean="0"/>
              <a:t>subconscious thoughts </a:t>
            </a:r>
            <a:r>
              <a:rPr lang="en-US" dirty="0"/>
              <a:t>and feelings is </a:t>
            </a:r>
            <a:r>
              <a:rPr lang="en-US" b="1" dirty="0"/>
              <a:t>free association, </a:t>
            </a:r>
            <a:r>
              <a:rPr lang="en-US" dirty="0"/>
              <a:t>in which </a:t>
            </a:r>
            <a:r>
              <a:rPr lang="en-US" dirty="0" smtClean="0"/>
              <a:t>the therapist </a:t>
            </a:r>
            <a:r>
              <a:rPr lang="en-US" dirty="0"/>
              <a:t>tries to uncover the client’s true thoughts </a:t>
            </a:r>
            <a:r>
              <a:rPr lang="en-US" dirty="0" smtClean="0"/>
              <a:t>and feelings </a:t>
            </a:r>
            <a:r>
              <a:rPr lang="en-US" dirty="0"/>
              <a:t>by saying a word and asking the client to </a:t>
            </a:r>
            <a:r>
              <a:rPr lang="en-US" dirty="0" smtClean="0"/>
              <a:t>respond quickly </a:t>
            </a:r>
            <a:r>
              <a:rPr lang="en-US" dirty="0"/>
              <a:t>with the first thing that comes to mind</a:t>
            </a:r>
            <a:r>
              <a:rPr lang="en-US" dirty="0" smtClean="0"/>
              <a:t>.</a:t>
            </a:r>
          </a:p>
          <a:p>
            <a:pPr algn="just" rtl="0"/>
            <a:r>
              <a:rPr lang="en-US" dirty="0" smtClean="0"/>
              <a:t> Freud believed </a:t>
            </a:r>
            <a:r>
              <a:rPr lang="en-US" dirty="0"/>
              <a:t>that such quick responses would be likely </a:t>
            </a:r>
            <a:r>
              <a:rPr lang="en-US" dirty="0" smtClean="0"/>
              <a:t>to uncover </a:t>
            </a:r>
            <a:r>
              <a:rPr lang="en-US" dirty="0"/>
              <a:t>subconscious or repressed thoughts or feelings.</a:t>
            </a:r>
            <a:endParaRPr lang="ar-IQ" dirty="0"/>
          </a:p>
        </p:txBody>
      </p:sp>
      <p:sp>
        <p:nvSpPr>
          <p:cNvPr id="4" name="Date Placeholder 3"/>
          <p:cNvSpPr>
            <a:spLocks noGrp="1"/>
          </p:cNvSpPr>
          <p:nvPr>
            <p:ph type="dt" sz="half" idx="10"/>
          </p:nvPr>
        </p:nvSpPr>
        <p:spPr/>
        <p:txBody>
          <a:bodyPr/>
          <a:lstStyle/>
          <a:p>
            <a:fld id="{2ED0FD95-0085-49FC-87EE-A42CA53B7B32}" type="datetime1">
              <a:rPr lang="en-US" smtClean="0"/>
              <a:t>5/1/2018</a:t>
            </a:fld>
            <a:endParaRPr lang="ar-IQ"/>
          </a:p>
        </p:txBody>
      </p:sp>
      <p:sp>
        <p:nvSpPr>
          <p:cNvPr id="5" name="Footer Placeholder 4"/>
          <p:cNvSpPr>
            <a:spLocks noGrp="1"/>
          </p:cNvSpPr>
          <p:nvPr>
            <p:ph type="ftr" sz="quarter" idx="11"/>
          </p:nvPr>
        </p:nvSpPr>
        <p:spPr/>
        <p:txBody>
          <a:bodyPr/>
          <a:lstStyle/>
          <a:p>
            <a:r>
              <a:rPr lang="en-US" smtClean="0"/>
              <a:t>SAFI DAKHIL NAWAM/ COLLEGE OF NURSING/ UNIVERSITY OF KARBALA </a:t>
            </a:r>
            <a:endParaRPr lang="ar-IQ"/>
          </a:p>
        </p:txBody>
      </p:sp>
      <p:sp>
        <p:nvSpPr>
          <p:cNvPr id="6" name="Slide Number Placeholder 5"/>
          <p:cNvSpPr>
            <a:spLocks noGrp="1"/>
          </p:cNvSpPr>
          <p:nvPr>
            <p:ph type="sldNum" sz="quarter" idx="12"/>
          </p:nvPr>
        </p:nvSpPr>
        <p:spPr/>
        <p:txBody>
          <a:bodyPr/>
          <a:lstStyle/>
          <a:p>
            <a:fld id="{E9DDE610-E3F6-4008-B7BB-18F4720CB67B}" type="slidenum">
              <a:rPr lang="ar-IQ" smtClean="0"/>
              <a:t>10</a:t>
            </a:fld>
            <a:endParaRPr lang="ar-IQ"/>
          </a:p>
        </p:txBody>
      </p:sp>
    </p:spTree>
    <p:extLst>
      <p:ext uri="{BB962C8B-B14F-4D97-AF65-F5344CB8AC3E}">
        <p14:creationId xmlns:p14="http://schemas.microsoft.com/office/powerpoint/2010/main" val="4116152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8" y="116632"/>
            <a:ext cx="4536505" cy="6264696"/>
          </a:xfrm>
        </p:spPr>
      </p:pic>
      <p:sp>
        <p:nvSpPr>
          <p:cNvPr id="4" name="Date Placeholder 3"/>
          <p:cNvSpPr>
            <a:spLocks noGrp="1"/>
          </p:cNvSpPr>
          <p:nvPr>
            <p:ph type="dt" sz="half" idx="10"/>
          </p:nvPr>
        </p:nvSpPr>
        <p:spPr/>
        <p:txBody>
          <a:bodyPr/>
          <a:lstStyle/>
          <a:p>
            <a:fld id="{0BA319BB-498A-46A6-ABBA-33E7D6280900}" type="datetime1">
              <a:rPr lang="en-US" smtClean="0"/>
              <a:t>5/1/2018</a:t>
            </a:fld>
            <a:endParaRPr lang="ar-IQ"/>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32040" y="116632"/>
            <a:ext cx="4211960" cy="6336703"/>
          </a:xfrm>
          <a:prstGeom prst="rect">
            <a:avLst/>
          </a:prstGeom>
        </p:spPr>
      </p:pic>
      <p:sp>
        <p:nvSpPr>
          <p:cNvPr id="2" name="Footer Placeholder 1"/>
          <p:cNvSpPr>
            <a:spLocks noGrp="1"/>
          </p:cNvSpPr>
          <p:nvPr>
            <p:ph type="ftr" sz="quarter" idx="11"/>
          </p:nvPr>
        </p:nvSpPr>
        <p:spPr/>
        <p:txBody>
          <a:bodyPr/>
          <a:lstStyle/>
          <a:p>
            <a:r>
              <a:rPr lang="en-US" smtClean="0"/>
              <a:t>SAFI DAKHIL NAWAM/ COLLEGE OF NURSING/ UNIVERSITY OF KARBALA </a:t>
            </a:r>
            <a:endParaRPr lang="ar-IQ"/>
          </a:p>
        </p:txBody>
      </p:sp>
      <p:sp>
        <p:nvSpPr>
          <p:cNvPr id="3" name="Slide Number Placeholder 2"/>
          <p:cNvSpPr>
            <a:spLocks noGrp="1"/>
          </p:cNvSpPr>
          <p:nvPr>
            <p:ph type="sldNum" sz="quarter" idx="12"/>
          </p:nvPr>
        </p:nvSpPr>
        <p:spPr/>
        <p:txBody>
          <a:bodyPr/>
          <a:lstStyle/>
          <a:p>
            <a:fld id="{E9DDE610-E3F6-4008-B7BB-18F4720CB67B}" type="slidenum">
              <a:rPr lang="ar-IQ" smtClean="0"/>
              <a:t>11</a:t>
            </a:fld>
            <a:endParaRPr lang="ar-IQ"/>
          </a:p>
        </p:txBody>
      </p:sp>
    </p:spTree>
    <p:extLst>
      <p:ext uri="{BB962C8B-B14F-4D97-AF65-F5344CB8AC3E}">
        <p14:creationId xmlns:p14="http://schemas.microsoft.com/office/powerpoint/2010/main" val="1388896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436910"/>
          </a:xfrm>
        </p:spPr>
        <p:txBody>
          <a:bodyPr>
            <a:normAutofit fontScale="90000"/>
          </a:bodyPr>
          <a:lstStyle/>
          <a:p>
            <a:pPr algn="l"/>
            <a:r>
              <a:rPr lang="en-US" sz="3200" b="1" dirty="0"/>
              <a:t>EGO DEFENSE MECHANISMS</a:t>
            </a:r>
            <a:endParaRPr lang="ar-IQ" sz="3200" dirty="0"/>
          </a:p>
        </p:txBody>
      </p:sp>
      <p:sp>
        <p:nvSpPr>
          <p:cNvPr id="3" name="Content Placeholder 2"/>
          <p:cNvSpPr>
            <a:spLocks noGrp="1"/>
          </p:cNvSpPr>
          <p:nvPr>
            <p:ph idx="1"/>
          </p:nvPr>
        </p:nvSpPr>
        <p:spPr>
          <a:xfrm>
            <a:off x="457200" y="620688"/>
            <a:ext cx="8229600" cy="5505475"/>
          </a:xfrm>
        </p:spPr>
        <p:txBody>
          <a:bodyPr>
            <a:normAutofit fontScale="55000" lnSpcReduction="20000"/>
          </a:bodyPr>
          <a:lstStyle/>
          <a:p>
            <a:pPr marL="514350" indent="-514350" algn="l" rtl="0">
              <a:buFont typeface="+mj-lt"/>
              <a:buAutoNum type="arabicPeriod"/>
            </a:pPr>
            <a:r>
              <a:rPr lang="en-US" b="1" u="sng" dirty="0" smtClean="0"/>
              <a:t>Compensation</a:t>
            </a:r>
          </a:p>
          <a:p>
            <a:pPr marL="514350" indent="-514350" algn="l" rtl="0">
              <a:buFont typeface="+mj-lt"/>
              <a:buAutoNum type="arabicPeriod"/>
            </a:pPr>
            <a:r>
              <a:rPr lang="en-US" b="1" u="sng" dirty="0" smtClean="0"/>
              <a:t>Conversion</a:t>
            </a:r>
          </a:p>
          <a:p>
            <a:pPr marL="514350" indent="-514350" algn="l" rtl="0">
              <a:buFont typeface="+mj-lt"/>
              <a:buAutoNum type="arabicPeriod"/>
            </a:pPr>
            <a:r>
              <a:rPr lang="en-US" b="1" u="sng" dirty="0" smtClean="0"/>
              <a:t>Denial</a:t>
            </a:r>
          </a:p>
          <a:p>
            <a:pPr marL="514350" indent="-514350" algn="l" rtl="0">
              <a:buFont typeface="+mj-lt"/>
              <a:buAutoNum type="arabicPeriod"/>
            </a:pPr>
            <a:r>
              <a:rPr lang="en-US" b="1" u="sng" dirty="0" smtClean="0"/>
              <a:t>Displacement</a:t>
            </a:r>
          </a:p>
          <a:p>
            <a:pPr marL="514350" indent="-514350" algn="l" rtl="0">
              <a:buFont typeface="+mj-lt"/>
              <a:buAutoNum type="arabicPeriod"/>
            </a:pPr>
            <a:r>
              <a:rPr lang="en-US" b="1" u="sng" dirty="0" smtClean="0"/>
              <a:t>Dissociation</a:t>
            </a:r>
          </a:p>
          <a:p>
            <a:pPr marL="514350" indent="-514350" algn="l" rtl="0">
              <a:buFont typeface="+mj-lt"/>
              <a:buAutoNum type="arabicPeriod"/>
            </a:pPr>
            <a:r>
              <a:rPr lang="en-US" b="1" u="sng" dirty="0" smtClean="0"/>
              <a:t>Fixation</a:t>
            </a:r>
          </a:p>
          <a:p>
            <a:pPr marL="514350" indent="-514350" algn="l" rtl="0">
              <a:buFont typeface="+mj-lt"/>
              <a:buAutoNum type="arabicPeriod"/>
            </a:pPr>
            <a:r>
              <a:rPr lang="en-US" b="1" u="sng" dirty="0" smtClean="0"/>
              <a:t>Identification</a:t>
            </a:r>
          </a:p>
          <a:p>
            <a:pPr marL="514350" indent="-514350" algn="l" rtl="0">
              <a:buFont typeface="+mj-lt"/>
              <a:buAutoNum type="arabicPeriod"/>
            </a:pPr>
            <a:r>
              <a:rPr lang="en-US" b="1" u="sng" dirty="0" smtClean="0"/>
              <a:t>Intellectualization</a:t>
            </a:r>
          </a:p>
          <a:p>
            <a:pPr marL="514350" indent="-514350" algn="l" rtl="0">
              <a:buFont typeface="+mj-lt"/>
              <a:buAutoNum type="arabicPeriod"/>
            </a:pPr>
            <a:r>
              <a:rPr lang="en-US" b="1" u="sng" dirty="0" smtClean="0"/>
              <a:t>Introjection</a:t>
            </a:r>
          </a:p>
          <a:p>
            <a:pPr marL="514350" indent="-514350" algn="l" rtl="0">
              <a:buFont typeface="+mj-lt"/>
              <a:buAutoNum type="arabicPeriod"/>
            </a:pPr>
            <a:r>
              <a:rPr lang="en-US" b="1" u="sng" dirty="0" smtClean="0"/>
              <a:t>Projection</a:t>
            </a:r>
          </a:p>
          <a:p>
            <a:pPr marL="514350" indent="-514350" algn="l" rtl="0">
              <a:buFont typeface="+mj-lt"/>
              <a:buAutoNum type="arabicPeriod"/>
            </a:pPr>
            <a:r>
              <a:rPr lang="en-US" b="1" u="sng" dirty="0" smtClean="0"/>
              <a:t>Rationalization</a:t>
            </a:r>
          </a:p>
          <a:p>
            <a:pPr marL="514350" indent="-514350" algn="l" rtl="0">
              <a:buFont typeface="+mj-lt"/>
              <a:buAutoNum type="arabicPeriod"/>
            </a:pPr>
            <a:r>
              <a:rPr lang="en-US" b="1" u="sng" dirty="0"/>
              <a:t>Reaction </a:t>
            </a:r>
            <a:r>
              <a:rPr lang="en-US" b="1" u="sng" dirty="0" smtClean="0"/>
              <a:t>formation</a:t>
            </a:r>
          </a:p>
          <a:p>
            <a:pPr marL="514350" indent="-514350" algn="l" rtl="0">
              <a:buFont typeface="+mj-lt"/>
              <a:buAutoNum type="arabicPeriod"/>
            </a:pPr>
            <a:r>
              <a:rPr lang="en-US" b="1" u="sng" dirty="0" smtClean="0"/>
              <a:t>Regression</a:t>
            </a:r>
          </a:p>
          <a:p>
            <a:pPr marL="514350" indent="-514350" algn="l" rtl="0">
              <a:buFont typeface="+mj-lt"/>
              <a:buAutoNum type="arabicPeriod"/>
            </a:pPr>
            <a:r>
              <a:rPr lang="en-US" b="1" u="sng" dirty="0"/>
              <a:t>Repression</a:t>
            </a:r>
            <a:endParaRPr lang="en-US" b="1" u="sng" dirty="0" smtClean="0"/>
          </a:p>
          <a:p>
            <a:pPr marL="514350" indent="-514350" algn="l" rtl="0">
              <a:buFont typeface="+mj-lt"/>
              <a:buAutoNum type="arabicPeriod"/>
            </a:pPr>
            <a:r>
              <a:rPr lang="en-US" b="1" u="sng" dirty="0" smtClean="0"/>
              <a:t>Resistance</a:t>
            </a:r>
          </a:p>
          <a:p>
            <a:pPr marL="514350" indent="-514350" algn="l" rtl="0">
              <a:buFont typeface="+mj-lt"/>
              <a:buAutoNum type="arabicPeriod"/>
            </a:pPr>
            <a:r>
              <a:rPr lang="en-US" b="1" u="sng" dirty="0" smtClean="0"/>
              <a:t>Sublimation</a:t>
            </a:r>
          </a:p>
          <a:p>
            <a:pPr marL="514350" indent="-514350" algn="l" rtl="0">
              <a:buFont typeface="+mj-lt"/>
              <a:buAutoNum type="arabicPeriod"/>
            </a:pPr>
            <a:r>
              <a:rPr lang="en-US" b="1" u="sng" dirty="0" smtClean="0"/>
              <a:t>Substitution</a:t>
            </a:r>
          </a:p>
          <a:p>
            <a:pPr marL="514350" indent="-514350" algn="l" rtl="0">
              <a:buFont typeface="+mj-lt"/>
              <a:buAutoNum type="arabicPeriod"/>
            </a:pPr>
            <a:r>
              <a:rPr lang="en-US" b="1" u="sng" dirty="0" smtClean="0"/>
              <a:t>Suppression</a:t>
            </a:r>
          </a:p>
          <a:p>
            <a:pPr marL="514350" indent="-514350" algn="l" rtl="0">
              <a:buFont typeface="+mj-lt"/>
              <a:buAutoNum type="arabicPeriod"/>
            </a:pPr>
            <a:r>
              <a:rPr lang="en-US" b="1" u="sng" dirty="0"/>
              <a:t>Undoing</a:t>
            </a:r>
            <a:endParaRPr lang="en-US" b="1" u="sng" dirty="0" smtClean="0"/>
          </a:p>
          <a:p>
            <a:pPr marL="514350" indent="-514350" algn="l" rtl="0">
              <a:buFont typeface="+mj-lt"/>
              <a:buAutoNum type="arabicPeriod"/>
            </a:pPr>
            <a:endParaRPr lang="en-US" b="1" u="sng" dirty="0" smtClean="0"/>
          </a:p>
          <a:p>
            <a:pPr marL="514350" indent="-514350" algn="l" rtl="0">
              <a:buFont typeface="+mj-lt"/>
              <a:buAutoNum type="arabicPeriod"/>
            </a:pPr>
            <a:endParaRPr lang="ar-IQ" dirty="0"/>
          </a:p>
        </p:txBody>
      </p:sp>
      <p:sp>
        <p:nvSpPr>
          <p:cNvPr id="4" name="Date Placeholder 3"/>
          <p:cNvSpPr>
            <a:spLocks noGrp="1"/>
          </p:cNvSpPr>
          <p:nvPr>
            <p:ph type="dt" sz="half" idx="10"/>
          </p:nvPr>
        </p:nvSpPr>
        <p:spPr/>
        <p:txBody>
          <a:bodyPr/>
          <a:lstStyle/>
          <a:p>
            <a:fld id="{9B1B4534-847D-41F0-9800-2EC6BA14CD90}" type="datetime1">
              <a:rPr lang="en-US" smtClean="0"/>
              <a:t>5/1/2018</a:t>
            </a:fld>
            <a:endParaRPr lang="ar-IQ"/>
          </a:p>
        </p:txBody>
      </p:sp>
      <p:sp>
        <p:nvSpPr>
          <p:cNvPr id="5" name="Footer Placeholder 4"/>
          <p:cNvSpPr>
            <a:spLocks noGrp="1"/>
          </p:cNvSpPr>
          <p:nvPr>
            <p:ph type="ftr" sz="quarter" idx="11"/>
          </p:nvPr>
        </p:nvSpPr>
        <p:spPr/>
        <p:txBody>
          <a:bodyPr/>
          <a:lstStyle/>
          <a:p>
            <a:r>
              <a:rPr lang="en-US" smtClean="0"/>
              <a:t>SAFI DAKHIL NAWAM/ COLLEGE OF NURSING/ UNIVERSITY OF KARBALA </a:t>
            </a:r>
            <a:endParaRPr lang="ar-IQ"/>
          </a:p>
        </p:txBody>
      </p:sp>
      <p:sp>
        <p:nvSpPr>
          <p:cNvPr id="6" name="Slide Number Placeholder 5"/>
          <p:cNvSpPr>
            <a:spLocks noGrp="1"/>
          </p:cNvSpPr>
          <p:nvPr>
            <p:ph type="sldNum" sz="quarter" idx="12"/>
          </p:nvPr>
        </p:nvSpPr>
        <p:spPr/>
        <p:txBody>
          <a:bodyPr/>
          <a:lstStyle/>
          <a:p>
            <a:fld id="{E9DDE610-E3F6-4008-B7BB-18F4720CB67B}" type="slidenum">
              <a:rPr lang="ar-IQ" smtClean="0"/>
              <a:t>12</a:t>
            </a:fld>
            <a:endParaRPr lang="ar-IQ"/>
          </a:p>
        </p:txBody>
      </p:sp>
    </p:spTree>
    <p:extLst>
      <p:ext uri="{BB962C8B-B14F-4D97-AF65-F5344CB8AC3E}">
        <p14:creationId xmlns:p14="http://schemas.microsoft.com/office/powerpoint/2010/main" val="285903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3">
                                            <p:txEl>
                                              <p:pRg st="16" end="16"/>
                                            </p:txEl>
                                          </p:spTgt>
                                        </p:tgtEl>
                                        <p:attrNameLst>
                                          <p:attrName>style.visibility</p:attrName>
                                        </p:attrNameLst>
                                      </p:cBhvr>
                                      <p:to>
                                        <p:strVal val="visible"/>
                                      </p:to>
                                    </p:set>
                                    <p:anim calcmode="lin" valueType="num">
                                      <p:cBhvr additive="base">
                                        <p:cTn id="103"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3">
                                            <p:txEl>
                                              <p:pRg st="17" end="17"/>
                                            </p:txEl>
                                          </p:spTgt>
                                        </p:tgtEl>
                                        <p:attrNameLst>
                                          <p:attrName>style.visibility</p:attrName>
                                        </p:attrNameLst>
                                      </p:cBhvr>
                                      <p:to>
                                        <p:strVal val="visible"/>
                                      </p:to>
                                    </p:set>
                                    <p:anim calcmode="lin" valueType="num">
                                      <p:cBhvr additive="base">
                                        <p:cTn id="109"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3">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3">
                                            <p:txEl>
                                              <p:pRg st="18" end="18"/>
                                            </p:txEl>
                                          </p:spTgt>
                                        </p:tgtEl>
                                        <p:attrNameLst>
                                          <p:attrName>style.visibility</p:attrName>
                                        </p:attrNameLst>
                                      </p:cBhvr>
                                      <p:to>
                                        <p:strVal val="visible"/>
                                      </p:to>
                                    </p:set>
                                    <p:anim calcmode="lin" valueType="num">
                                      <p:cBhvr additive="base">
                                        <p:cTn id="115" dur="500" fill="hold"/>
                                        <p:tgtEl>
                                          <p:spTgt spid="3">
                                            <p:txEl>
                                              <p:pRg st="18" end="18"/>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3">
                                            <p:txEl>
                                              <p:pRg st="18" end="1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576064"/>
          </a:xfrm>
        </p:spPr>
        <p:txBody>
          <a:bodyPr>
            <a:noAutofit/>
          </a:bodyPr>
          <a:lstStyle/>
          <a:p>
            <a:r>
              <a:rPr lang="en-US" sz="3200" b="1" dirty="0" smtClean="0"/>
              <a:t/>
            </a:r>
            <a:br>
              <a:rPr lang="en-US" sz="3200" b="1" dirty="0" smtClean="0"/>
            </a:br>
            <a:r>
              <a:rPr lang="en-US" sz="3200" b="1" dirty="0" smtClean="0"/>
              <a:t>Five Stages of Psychosexual Development. </a:t>
            </a:r>
            <a:br>
              <a:rPr lang="en-US" sz="3200" b="1" dirty="0" smtClean="0"/>
            </a:br>
            <a:endParaRPr lang="ar-IQ" sz="3200" dirty="0"/>
          </a:p>
        </p:txBody>
      </p:sp>
      <p:sp>
        <p:nvSpPr>
          <p:cNvPr id="3" name="Content Placeholder 2"/>
          <p:cNvSpPr>
            <a:spLocks noGrp="1"/>
          </p:cNvSpPr>
          <p:nvPr>
            <p:ph idx="1"/>
          </p:nvPr>
        </p:nvSpPr>
        <p:spPr>
          <a:xfrm>
            <a:off x="457200" y="836712"/>
            <a:ext cx="8229600" cy="5289451"/>
          </a:xfrm>
        </p:spPr>
        <p:txBody>
          <a:bodyPr>
            <a:normAutofit fontScale="92500"/>
          </a:bodyPr>
          <a:lstStyle/>
          <a:p>
            <a:pPr algn="just" rtl="0"/>
            <a:r>
              <a:rPr lang="en-US" dirty="0" smtClean="0"/>
              <a:t>Freud </a:t>
            </a:r>
            <a:r>
              <a:rPr lang="en-US" dirty="0"/>
              <a:t>based </a:t>
            </a:r>
            <a:r>
              <a:rPr lang="en-US" dirty="0" smtClean="0"/>
              <a:t>his theory </a:t>
            </a:r>
            <a:r>
              <a:rPr lang="en-US" dirty="0"/>
              <a:t>of childhood development on the belief that </a:t>
            </a:r>
            <a:r>
              <a:rPr lang="en-US" dirty="0" smtClean="0">
                <a:solidFill>
                  <a:srgbClr val="FF0000"/>
                </a:solidFill>
              </a:rPr>
              <a:t>sexual energy</a:t>
            </a:r>
            <a:r>
              <a:rPr lang="en-US" dirty="0">
                <a:solidFill>
                  <a:srgbClr val="FF0000"/>
                </a:solidFill>
              </a:rPr>
              <a:t>, termed </a:t>
            </a:r>
            <a:r>
              <a:rPr lang="en-US" b="1" i="1" u="sng" dirty="0">
                <a:solidFill>
                  <a:srgbClr val="FF0000"/>
                </a:solidFill>
              </a:rPr>
              <a:t>libido</a:t>
            </a:r>
            <a:r>
              <a:rPr lang="en-US" dirty="0"/>
              <a:t>, was the driving force of </a:t>
            </a:r>
            <a:r>
              <a:rPr lang="en-US" dirty="0" smtClean="0"/>
              <a:t>human behavior</a:t>
            </a:r>
            <a:r>
              <a:rPr lang="en-US" dirty="0"/>
              <a:t>. </a:t>
            </a:r>
            <a:endParaRPr lang="en-US" dirty="0" smtClean="0"/>
          </a:p>
          <a:p>
            <a:pPr algn="just" rtl="0"/>
            <a:r>
              <a:rPr lang="en-US" dirty="0" smtClean="0"/>
              <a:t>He </a:t>
            </a:r>
            <a:r>
              <a:rPr lang="en-US" dirty="0"/>
              <a:t>proposed that children progress </a:t>
            </a:r>
            <a:r>
              <a:rPr lang="en-US" dirty="0" smtClean="0"/>
              <a:t>through five </a:t>
            </a:r>
            <a:r>
              <a:rPr lang="en-US" dirty="0"/>
              <a:t>stages of psychosexual development: </a:t>
            </a:r>
            <a:endParaRPr lang="en-US" dirty="0" smtClean="0"/>
          </a:p>
          <a:p>
            <a:pPr marL="514350" indent="-514350" algn="just" rtl="0">
              <a:buFont typeface="+mj-lt"/>
              <a:buAutoNum type="arabicPeriod"/>
            </a:pPr>
            <a:r>
              <a:rPr lang="en-US" dirty="0" smtClean="0"/>
              <a:t>Oral (birth to 18 months)</a:t>
            </a:r>
          </a:p>
          <a:p>
            <a:pPr marL="514350" indent="-514350" algn="just" rtl="0">
              <a:buFont typeface="+mj-lt"/>
              <a:buAutoNum type="arabicPeriod"/>
            </a:pPr>
            <a:r>
              <a:rPr lang="en-US" dirty="0" smtClean="0"/>
              <a:t>Anal (18 to 36 months)</a:t>
            </a:r>
          </a:p>
          <a:p>
            <a:pPr marL="514350" indent="-514350" algn="just" rtl="0">
              <a:buFont typeface="+mj-lt"/>
              <a:buAutoNum type="arabicPeriod"/>
            </a:pPr>
            <a:r>
              <a:rPr lang="en-US" dirty="0" smtClean="0"/>
              <a:t>Phallic/oedipal (3 to 5 years)</a:t>
            </a:r>
          </a:p>
          <a:p>
            <a:pPr marL="514350" indent="-514350" algn="just" rtl="0">
              <a:buFont typeface="+mj-lt"/>
              <a:buAutoNum type="arabicPeriod"/>
            </a:pPr>
            <a:r>
              <a:rPr lang="en-US" dirty="0" smtClean="0"/>
              <a:t>Latency (5 to 11 or 13 years)</a:t>
            </a:r>
          </a:p>
          <a:p>
            <a:pPr marL="514350" indent="-514350" algn="just" rtl="0">
              <a:buFont typeface="+mj-lt"/>
              <a:buAutoNum type="arabicPeriod"/>
            </a:pPr>
            <a:r>
              <a:rPr lang="en-US" dirty="0" smtClean="0"/>
              <a:t>Genital (11 </a:t>
            </a:r>
            <a:r>
              <a:rPr lang="en-US" dirty="0"/>
              <a:t>to 13 years). </a:t>
            </a:r>
            <a:r>
              <a:rPr lang="en-US" dirty="0" smtClean="0"/>
              <a:t> </a:t>
            </a:r>
            <a:endParaRPr lang="ar-IQ" dirty="0"/>
          </a:p>
        </p:txBody>
      </p:sp>
      <p:sp>
        <p:nvSpPr>
          <p:cNvPr id="4" name="Date Placeholder 3"/>
          <p:cNvSpPr>
            <a:spLocks noGrp="1"/>
          </p:cNvSpPr>
          <p:nvPr>
            <p:ph type="dt" sz="half" idx="10"/>
          </p:nvPr>
        </p:nvSpPr>
        <p:spPr/>
        <p:txBody>
          <a:bodyPr/>
          <a:lstStyle/>
          <a:p>
            <a:fld id="{BD6468B0-8669-4D37-9030-B3E7A9857B89}" type="datetime1">
              <a:rPr lang="en-US" smtClean="0"/>
              <a:t>5/1/2018</a:t>
            </a:fld>
            <a:endParaRPr lang="ar-IQ"/>
          </a:p>
        </p:txBody>
      </p:sp>
      <p:sp>
        <p:nvSpPr>
          <p:cNvPr id="5" name="Footer Placeholder 4"/>
          <p:cNvSpPr>
            <a:spLocks noGrp="1"/>
          </p:cNvSpPr>
          <p:nvPr>
            <p:ph type="ftr" sz="quarter" idx="11"/>
          </p:nvPr>
        </p:nvSpPr>
        <p:spPr/>
        <p:txBody>
          <a:bodyPr/>
          <a:lstStyle/>
          <a:p>
            <a:r>
              <a:rPr lang="en-US" smtClean="0"/>
              <a:t>SAFI DAKHIL NAWAM/ COLLEGE OF NURSING/ UNIVERSITY OF KARBALA </a:t>
            </a:r>
            <a:endParaRPr lang="ar-IQ"/>
          </a:p>
        </p:txBody>
      </p:sp>
      <p:sp>
        <p:nvSpPr>
          <p:cNvPr id="6" name="Slide Number Placeholder 5"/>
          <p:cNvSpPr>
            <a:spLocks noGrp="1"/>
          </p:cNvSpPr>
          <p:nvPr>
            <p:ph type="sldNum" sz="quarter" idx="12"/>
          </p:nvPr>
        </p:nvSpPr>
        <p:spPr/>
        <p:txBody>
          <a:bodyPr/>
          <a:lstStyle/>
          <a:p>
            <a:fld id="{E9DDE610-E3F6-4008-B7BB-18F4720CB67B}" type="slidenum">
              <a:rPr lang="ar-IQ" smtClean="0"/>
              <a:t>13</a:t>
            </a:fld>
            <a:endParaRPr lang="ar-IQ"/>
          </a:p>
        </p:txBody>
      </p:sp>
    </p:spTree>
    <p:extLst>
      <p:ext uri="{BB962C8B-B14F-4D97-AF65-F5344CB8AC3E}">
        <p14:creationId xmlns:p14="http://schemas.microsoft.com/office/powerpoint/2010/main" val="509838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504" y="0"/>
            <a:ext cx="8928992" cy="6507342"/>
          </a:xfrm>
        </p:spPr>
      </p:pic>
      <p:sp>
        <p:nvSpPr>
          <p:cNvPr id="4" name="Date Placeholder 3"/>
          <p:cNvSpPr>
            <a:spLocks noGrp="1"/>
          </p:cNvSpPr>
          <p:nvPr>
            <p:ph type="dt" sz="half" idx="10"/>
          </p:nvPr>
        </p:nvSpPr>
        <p:spPr/>
        <p:txBody>
          <a:bodyPr/>
          <a:lstStyle/>
          <a:p>
            <a:fld id="{8A4EA508-7FFC-4B2B-89E5-42A6DB2BAB59}" type="datetime1">
              <a:rPr lang="en-US" smtClean="0"/>
              <a:t>5/1/2018</a:t>
            </a:fld>
            <a:endParaRPr lang="ar-IQ"/>
          </a:p>
        </p:txBody>
      </p:sp>
      <p:sp>
        <p:nvSpPr>
          <p:cNvPr id="2" name="Footer Placeholder 1"/>
          <p:cNvSpPr>
            <a:spLocks noGrp="1"/>
          </p:cNvSpPr>
          <p:nvPr>
            <p:ph type="ftr" sz="quarter" idx="11"/>
          </p:nvPr>
        </p:nvSpPr>
        <p:spPr/>
        <p:txBody>
          <a:bodyPr/>
          <a:lstStyle/>
          <a:p>
            <a:r>
              <a:rPr lang="en-US" smtClean="0"/>
              <a:t>SAFI DAKHIL NAWAM/ COLLEGE OF NURSING/ UNIVERSITY OF KARBALA </a:t>
            </a:r>
            <a:endParaRPr lang="ar-IQ"/>
          </a:p>
        </p:txBody>
      </p:sp>
      <p:sp>
        <p:nvSpPr>
          <p:cNvPr id="3" name="Slide Number Placeholder 2"/>
          <p:cNvSpPr>
            <a:spLocks noGrp="1"/>
          </p:cNvSpPr>
          <p:nvPr>
            <p:ph type="sldNum" sz="quarter" idx="12"/>
          </p:nvPr>
        </p:nvSpPr>
        <p:spPr/>
        <p:txBody>
          <a:bodyPr/>
          <a:lstStyle/>
          <a:p>
            <a:fld id="{E9DDE610-E3F6-4008-B7BB-18F4720CB67B}" type="slidenum">
              <a:rPr lang="ar-IQ" smtClean="0"/>
              <a:t>14</a:t>
            </a:fld>
            <a:endParaRPr lang="ar-IQ"/>
          </a:p>
        </p:txBody>
      </p:sp>
    </p:spTree>
    <p:extLst>
      <p:ext uri="{BB962C8B-B14F-4D97-AF65-F5344CB8AC3E}">
        <p14:creationId xmlns:p14="http://schemas.microsoft.com/office/powerpoint/2010/main" val="21525765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2" y="75358"/>
            <a:ext cx="8811823" cy="6377978"/>
          </a:xfrm>
        </p:spPr>
      </p:pic>
      <p:sp>
        <p:nvSpPr>
          <p:cNvPr id="4" name="Date Placeholder 3"/>
          <p:cNvSpPr>
            <a:spLocks noGrp="1"/>
          </p:cNvSpPr>
          <p:nvPr>
            <p:ph type="dt" sz="half" idx="10"/>
          </p:nvPr>
        </p:nvSpPr>
        <p:spPr/>
        <p:txBody>
          <a:bodyPr/>
          <a:lstStyle/>
          <a:p>
            <a:fld id="{E9C75550-9540-4456-ABB3-7C333AA29B97}" type="datetime1">
              <a:rPr lang="en-US" smtClean="0"/>
              <a:t>5/1/2018</a:t>
            </a:fld>
            <a:endParaRPr lang="ar-IQ"/>
          </a:p>
        </p:txBody>
      </p:sp>
      <p:sp>
        <p:nvSpPr>
          <p:cNvPr id="2" name="Footer Placeholder 1"/>
          <p:cNvSpPr>
            <a:spLocks noGrp="1"/>
          </p:cNvSpPr>
          <p:nvPr>
            <p:ph type="ftr" sz="quarter" idx="11"/>
          </p:nvPr>
        </p:nvSpPr>
        <p:spPr/>
        <p:txBody>
          <a:bodyPr/>
          <a:lstStyle/>
          <a:p>
            <a:r>
              <a:rPr lang="en-US" smtClean="0"/>
              <a:t>SAFI DAKHIL NAWAM/ COLLEGE OF NURSING/ UNIVERSITY OF KARBALA </a:t>
            </a:r>
            <a:endParaRPr lang="ar-IQ"/>
          </a:p>
        </p:txBody>
      </p:sp>
      <p:sp>
        <p:nvSpPr>
          <p:cNvPr id="3" name="Slide Number Placeholder 2"/>
          <p:cNvSpPr>
            <a:spLocks noGrp="1"/>
          </p:cNvSpPr>
          <p:nvPr>
            <p:ph type="sldNum" sz="quarter" idx="12"/>
          </p:nvPr>
        </p:nvSpPr>
        <p:spPr/>
        <p:txBody>
          <a:bodyPr/>
          <a:lstStyle/>
          <a:p>
            <a:fld id="{E9DDE610-E3F6-4008-B7BB-18F4720CB67B}" type="slidenum">
              <a:rPr lang="ar-IQ" smtClean="0"/>
              <a:t>15</a:t>
            </a:fld>
            <a:endParaRPr lang="ar-IQ"/>
          </a:p>
        </p:txBody>
      </p:sp>
    </p:spTree>
    <p:extLst>
      <p:ext uri="{BB962C8B-B14F-4D97-AF65-F5344CB8AC3E}">
        <p14:creationId xmlns:p14="http://schemas.microsoft.com/office/powerpoint/2010/main" val="29732717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noAutofit/>
          </a:bodyPr>
          <a:lstStyle/>
          <a:p>
            <a:r>
              <a:rPr lang="en-US" sz="4000" b="1" dirty="0">
                <a:solidFill>
                  <a:srgbClr val="00B050"/>
                </a:solidFill>
              </a:rPr>
              <a:t>Developmental Theories</a:t>
            </a:r>
            <a:r>
              <a:rPr lang="en-US" sz="2400" b="1" dirty="0"/>
              <a:t/>
            </a:r>
            <a:br>
              <a:rPr lang="en-US" sz="2400" b="1" dirty="0"/>
            </a:br>
            <a:r>
              <a:rPr lang="en-US" sz="2400" b="1" i="1" dirty="0">
                <a:solidFill>
                  <a:srgbClr val="FF0000"/>
                </a:solidFill>
              </a:rPr>
              <a:t>Erik Erikson and Psychosocial Stages of</a:t>
            </a:r>
            <a:br>
              <a:rPr lang="en-US" sz="2400" b="1" i="1" dirty="0">
                <a:solidFill>
                  <a:srgbClr val="FF0000"/>
                </a:solidFill>
              </a:rPr>
            </a:br>
            <a:r>
              <a:rPr lang="en-US" sz="2400" b="1" i="1" dirty="0">
                <a:solidFill>
                  <a:srgbClr val="FF0000"/>
                </a:solidFill>
              </a:rPr>
              <a:t>Development</a:t>
            </a:r>
            <a:endParaRPr lang="ar-IQ" sz="2400" dirty="0">
              <a:solidFill>
                <a:srgbClr val="FF0000"/>
              </a:solidFill>
            </a:endParaRPr>
          </a:p>
        </p:txBody>
      </p:sp>
      <p:sp>
        <p:nvSpPr>
          <p:cNvPr id="3" name="Content Placeholder 2"/>
          <p:cNvSpPr>
            <a:spLocks noGrp="1"/>
          </p:cNvSpPr>
          <p:nvPr>
            <p:ph idx="1"/>
          </p:nvPr>
        </p:nvSpPr>
        <p:spPr>
          <a:xfrm>
            <a:off x="457200" y="1412776"/>
            <a:ext cx="6707088" cy="4968552"/>
          </a:xfrm>
        </p:spPr>
        <p:txBody>
          <a:bodyPr>
            <a:normAutofit fontScale="77500" lnSpcReduction="20000"/>
          </a:bodyPr>
          <a:lstStyle/>
          <a:p>
            <a:pPr algn="just" rtl="0"/>
            <a:r>
              <a:rPr lang="de-DE" dirty="0"/>
              <a:t>Erik Erikson (1902–1994) was a German-born </a:t>
            </a:r>
            <a:r>
              <a:rPr lang="de-DE" dirty="0" smtClean="0"/>
              <a:t>psychoanalyst </a:t>
            </a:r>
            <a:r>
              <a:rPr lang="en-US" dirty="0" smtClean="0"/>
              <a:t>who </a:t>
            </a:r>
            <a:r>
              <a:rPr lang="en-US" dirty="0"/>
              <a:t>extended Freud’s work on personality </a:t>
            </a:r>
            <a:r>
              <a:rPr lang="en-US" dirty="0" smtClean="0"/>
              <a:t>development across </a:t>
            </a:r>
            <a:r>
              <a:rPr lang="en-US" dirty="0"/>
              <a:t>the life span while focusing on social </a:t>
            </a:r>
            <a:r>
              <a:rPr lang="en-US" dirty="0" smtClean="0"/>
              <a:t>and psychological </a:t>
            </a:r>
            <a:r>
              <a:rPr lang="en-US" dirty="0"/>
              <a:t>development in the life stages</a:t>
            </a:r>
            <a:r>
              <a:rPr lang="en-US" dirty="0" smtClean="0"/>
              <a:t>.</a:t>
            </a:r>
          </a:p>
          <a:p>
            <a:pPr algn="just" rtl="0"/>
            <a:r>
              <a:rPr lang="en-US" dirty="0" smtClean="0"/>
              <a:t> </a:t>
            </a:r>
            <a:r>
              <a:rPr lang="en-US" dirty="0"/>
              <a:t>In 1950</a:t>
            </a:r>
            <a:r>
              <a:rPr lang="en-US" dirty="0" smtClean="0"/>
              <a:t>,</a:t>
            </a:r>
            <a:r>
              <a:rPr lang="en-US" dirty="0"/>
              <a:t> Erikson published </a:t>
            </a:r>
            <a:r>
              <a:rPr lang="en-US" i="1" dirty="0"/>
              <a:t>Childhood and Society</a:t>
            </a:r>
            <a:r>
              <a:rPr lang="en-US" dirty="0"/>
              <a:t>, in which </a:t>
            </a:r>
            <a:r>
              <a:rPr lang="en-US" dirty="0" smtClean="0"/>
              <a:t>he described </a:t>
            </a:r>
            <a:r>
              <a:rPr lang="en-US" b="1" u="sng" dirty="0"/>
              <a:t>eight psychosocial stages </a:t>
            </a:r>
            <a:r>
              <a:rPr lang="en-US" dirty="0"/>
              <a:t>of development. </a:t>
            </a:r>
            <a:endParaRPr lang="en-US" dirty="0" smtClean="0"/>
          </a:p>
          <a:p>
            <a:pPr algn="just" rtl="0"/>
            <a:r>
              <a:rPr lang="en-US" dirty="0" smtClean="0"/>
              <a:t>In each </a:t>
            </a:r>
            <a:r>
              <a:rPr lang="en-US" dirty="0"/>
              <a:t>stage, the person must complete a life task that </a:t>
            </a:r>
            <a:r>
              <a:rPr lang="en-US" dirty="0" smtClean="0"/>
              <a:t>is essential </a:t>
            </a:r>
            <a:r>
              <a:rPr lang="en-US" dirty="0"/>
              <a:t>to his or her well-being and mental health. </a:t>
            </a:r>
            <a:endParaRPr lang="en-US" dirty="0" smtClean="0"/>
          </a:p>
          <a:p>
            <a:pPr algn="just" rtl="0"/>
            <a:r>
              <a:rPr lang="en-US" dirty="0" smtClean="0"/>
              <a:t>These tasks </a:t>
            </a:r>
            <a:r>
              <a:rPr lang="en-US" dirty="0"/>
              <a:t>allow the person to achieve life’s </a:t>
            </a:r>
            <a:r>
              <a:rPr lang="en-US" dirty="0" smtClean="0"/>
              <a:t>qualities: </a:t>
            </a:r>
            <a:r>
              <a:rPr lang="en-US" dirty="0"/>
              <a:t>hope, </a:t>
            </a:r>
            <a:r>
              <a:rPr lang="en-US" dirty="0" smtClean="0"/>
              <a:t>purpose, fidelity</a:t>
            </a:r>
            <a:r>
              <a:rPr lang="en-US" dirty="0"/>
              <a:t>, love, caring, and wisdom. </a:t>
            </a:r>
            <a:endParaRPr lang="en-US" dirty="0" smtClean="0"/>
          </a:p>
        </p:txBody>
      </p:sp>
      <p:sp>
        <p:nvSpPr>
          <p:cNvPr id="4" name="Date Placeholder 3"/>
          <p:cNvSpPr>
            <a:spLocks noGrp="1"/>
          </p:cNvSpPr>
          <p:nvPr>
            <p:ph type="dt" sz="half" idx="10"/>
          </p:nvPr>
        </p:nvSpPr>
        <p:spPr/>
        <p:txBody>
          <a:bodyPr/>
          <a:lstStyle/>
          <a:p>
            <a:fld id="{1DFC57D9-7AA3-443C-8800-DA155CAC324D}" type="datetime1">
              <a:rPr lang="en-US" smtClean="0"/>
              <a:t>5/1/2018</a:t>
            </a:fld>
            <a:endParaRPr lang="ar-IQ"/>
          </a:p>
        </p:txBody>
      </p:sp>
      <p:sp>
        <p:nvSpPr>
          <p:cNvPr id="5" name="Footer Placeholder 4"/>
          <p:cNvSpPr>
            <a:spLocks noGrp="1"/>
          </p:cNvSpPr>
          <p:nvPr>
            <p:ph type="ftr" sz="quarter" idx="11"/>
          </p:nvPr>
        </p:nvSpPr>
        <p:spPr/>
        <p:txBody>
          <a:bodyPr/>
          <a:lstStyle/>
          <a:p>
            <a:r>
              <a:rPr lang="en-US" smtClean="0"/>
              <a:t>SAFI DAKHIL NAWAM/ COLLEGE OF NURSING/ UNIVERSITY OF KARBALA </a:t>
            </a:r>
            <a:endParaRPr lang="ar-IQ"/>
          </a:p>
        </p:txBody>
      </p:sp>
      <p:sp>
        <p:nvSpPr>
          <p:cNvPr id="6" name="Slide Number Placeholder 5"/>
          <p:cNvSpPr>
            <a:spLocks noGrp="1"/>
          </p:cNvSpPr>
          <p:nvPr>
            <p:ph type="sldNum" sz="quarter" idx="12"/>
          </p:nvPr>
        </p:nvSpPr>
        <p:spPr/>
        <p:txBody>
          <a:bodyPr/>
          <a:lstStyle/>
          <a:p>
            <a:fld id="{E9DDE610-E3F6-4008-B7BB-18F4720CB67B}" type="slidenum">
              <a:rPr lang="ar-IQ" smtClean="0"/>
              <a:t>16</a:t>
            </a:fld>
            <a:endParaRPr lang="ar-IQ"/>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0312" y="1556792"/>
            <a:ext cx="1737164" cy="3528392"/>
          </a:xfrm>
          <a:prstGeom prst="rect">
            <a:avLst/>
          </a:prstGeom>
        </p:spPr>
      </p:pic>
    </p:spTree>
    <p:extLst>
      <p:ext uri="{BB962C8B-B14F-4D97-AF65-F5344CB8AC3E}">
        <p14:creationId xmlns:p14="http://schemas.microsoft.com/office/powerpoint/2010/main" val="3911177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0"/>
            <a:r>
              <a:rPr lang="en-US" sz="3200" b="1" i="1" dirty="0" smtClean="0">
                <a:solidFill>
                  <a:srgbClr val="FF0000"/>
                </a:solidFill>
              </a:rPr>
              <a:t>Erik Erikson and Psychosocial Stages of Development cont. </a:t>
            </a:r>
            <a:endParaRPr lang="ar-IQ" sz="3200" dirty="0"/>
          </a:p>
        </p:txBody>
      </p:sp>
      <p:sp>
        <p:nvSpPr>
          <p:cNvPr id="3" name="Content Placeholder 2"/>
          <p:cNvSpPr>
            <a:spLocks noGrp="1"/>
          </p:cNvSpPr>
          <p:nvPr>
            <p:ph idx="1"/>
          </p:nvPr>
        </p:nvSpPr>
        <p:spPr/>
        <p:txBody>
          <a:bodyPr>
            <a:normAutofit fontScale="92500"/>
          </a:bodyPr>
          <a:lstStyle/>
          <a:p>
            <a:pPr algn="just" rtl="0"/>
            <a:r>
              <a:rPr lang="en-US" dirty="0" smtClean="0"/>
              <a:t>The stages, life tasks, and qualities are described in this slide . </a:t>
            </a:r>
          </a:p>
          <a:p>
            <a:pPr algn="just" rtl="0"/>
            <a:r>
              <a:rPr lang="en-US" dirty="0" smtClean="0"/>
              <a:t>In the infant stage (birth to 18 months), </a:t>
            </a:r>
            <a:r>
              <a:rPr lang="en-US" u="sng" dirty="0" smtClean="0">
                <a:solidFill>
                  <a:srgbClr val="00B050"/>
                </a:solidFill>
              </a:rPr>
              <a:t>trust versus mistrust,</a:t>
            </a:r>
            <a:r>
              <a:rPr lang="en-US" dirty="0" smtClean="0"/>
              <a:t> the infant must learn to develop basic trust (the positive outcome) such as that he or she will be fed and taken care. </a:t>
            </a:r>
          </a:p>
          <a:p>
            <a:pPr algn="just" rtl="0"/>
            <a:r>
              <a:rPr lang="en-US" dirty="0" smtClean="0"/>
              <a:t>The formation of trust is essential: mistrust, the negative outcome of this stage, will impair the person’s development throughout his or her life.</a:t>
            </a:r>
            <a:endParaRPr lang="ar-IQ" dirty="0" smtClean="0"/>
          </a:p>
          <a:p>
            <a:pPr algn="just" rtl="0"/>
            <a:endParaRPr lang="ar-IQ" dirty="0"/>
          </a:p>
        </p:txBody>
      </p:sp>
      <p:sp>
        <p:nvSpPr>
          <p:cNvPr id="4" name="Date Placeholder 3"/>
          <p:cNvSpPr>
            <a:spLocks noGrp="1"/>
          </p:cNvSpPr>
          <p:nvPr>
            <p:ph type="dt" sz="half" idx="10"/>
          </p:nvPr>
        </p:nvSpPr>
        <p:spPr/>
        <p:txBody>
          <a:bodyPr/>
          <a:lstStyle/>
          <a:p>
            <a:fld id="{1F32B467-3F40-4729-8FE0-02BF28C09FF4}" type="datetime1">
              <a:rPr lang="en-US" smtClean="0"/>
              <a:t>5/1/2018</a:t>
            </a:fld>
            <a:endParaRPr lang="ar-IQ"/>
          </a:p>
        </p:txBody>
      </p:sp>
      <p:sp>
        <p:nvSpPr>
          <p:cNvPr id="5" name="Footer Placeholder 4"/>
          <p:cNvSpPr>
            <a:spLocks noGrp="1"/>
          </p:cNvSpPr>
          <p:nvPr>
            <p:ph type="ftr" sz="quarter" idx="11"/>
          </p:nvPr>
        </p:nvSpPr>
        <p:spPr/>
        <p:txBody>
          <a:bodyPr/>
          <a:lstStyle/>
          <a:p>
            <a:r>
              <a:rPr lang="en-US" smtClean="0"/>
              <a:t>SAFI DAKHIL NAWAM/ COLLEGE OF NURSING/ UNIVERSITY OF KARBALA </a:t>
            </a:r>
            <a:endParaRPr lang="ar-IQ"/>
          </a:p>
        </p:txBody>
      </p:sp>
      <p:sp>
        <p:nvSpPr>
          <p:cNvPr id="6" name="Slide Number Placeholder 5"/>
          <p:cNvSpPr>
            <a:spLocks noGrp="1"/>
          </p:cNvSpPr>
          <p:nvPr>
            <p:ph type="sldNum" sz="quarter" idx="12"/>
          </p:nvPr>
        </p:nvSpPr>
        <p:spPr/>
        <p:txBody>
          <a:bodyPr/>
          <a:lstStyle/>
          <a:p>
            <a:fld id="{E9DDE610-E3F6-4008-B7BB-18F4720CB67B}" type="slidenum">
              <a:rPr lang="ar-IQ" smtClean="0"/>
              <a:t>17</a:t>
            </a:fld>
            <a:endParaRPr lang="ar-IQ"/>
          </a:p>
        </p:txBody>
      </p:sp>
    </p:spTree>
    <p:extLst>
      <p:ext uri="{BB962C8B-B14F-4D97-AF65-F5344CB8AC3E}">
        <p14:creationId xmlns:p14="http://schemas.microsoft.com/office/powerpoint/2010/main" val="1519659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2" y="188641"/>
            <a:ext cx="8712968" cy="4392487"/>
          </a:xfrm>
        </p:spPr>
      </p:pic>
      <p:sp>
        <p:nvSpPr>
          <p:cNvPr id="4" name="Date Placeholder 3"/>
          <p:cNvSpPr>
            <a:spLocks noGrp="1"/>
          </p:cNvSpPr>
          <p:nvPr>
            <p:ph type="dt" sz="half" idx="10"/>
          </p:nvPr>
        </p:nvSpPr>
        <p:spPr/>
        <p:txBody>
          <a:bodyPr/>
          <a:lstStyle/>
          <a:p>
            <a:fld id="{339137EB-5396-4D4B-A8AD-A56A4D39E9BC}" type="datetime1">
              <a:rPr lang="en-US" smtClean="0"/>
              <a:t>5/1/2018</a:t>
            </a:fld>
            <a:endParaRPr lang="ar-IQ"/>
          </a:p>
        </p:txBody>
      </p:sp>
      <p:graphicFrame>
        <p:nvGraphicFramePr>
          <p:cNvPr id="7" name="Table 6"/>
          <p:cNvGraphicFramePr>
            <a:graphicFrameLocks noGrp="1"/>
          </p:cNvGraphicFramePr>
          <p:nvPr>
            <p:extLst>
              <p:ext uri="{D42A27DB-BD31-4B8C-83A1-F6EECF244321}">
                <p14:modId xmlns:p14="http://schemas.microsoft.com/office/powerpoint/2010/main" val="578679911"/>
              </p:ext>
            </p:extLst>
          </p:nvPr>
        </p:nvGraphicFramePr>
        <p:xfrm>
          <a:off x="539552" y="4365104"/>
          <a:ext cx="7488832" cy="2011680"/>
        </p:xfrm>
        <a:graphic>
          <a:graphicData uri="http://schemas.openxmlformats.org/drawingml/2006/table">
            <a:tbl>
              <a:tblPr rtl="1" firstRow="1" bandRow="1">
                <a:tableStyleId>{5C22544A-7EE6-4342-B048-85BDC9FD1C3A}</a:tableStyleId>
              </a:tblPr>
              <a:tblGrid>
                <a:gridCol w="936104"/>
                <a:gridCol w="936104"/>
                <a:gridCol w="936104"/>
                <a:gridCol w="936104"/>
                <a:gridCol w="936104"/>
                <a:gridCol w="936104"/>
                <a:gridCol w="936104"/>
                <a:gridCol w="936104"/>
              </a:tblGrid>
              <a:tr h="1728192">
                <a:tc>
                  <a:txBody>
                    <a:bodyPr/>
                    <a:lstStyle/>
                    <a:p>
                      <a:pPr rtl="1"/>
                      <a:r>
                        <a:rPr lang="ar-SA" sz="1800" dirty="0" smtClean="0">
                          <a:solidFill>
                            <a:schemeClr val="tx1"/>
                          </a:solidFill>
                        </a:rPr>
                        <a:t>مرحلة التكامل مقابل اليأس</a:t>
                      </a:r>
                      <a:r>
                        <a:rPr lang="ar-IQ" sz="1800" dirty="0" smtClean="0">
                          <a:solidFill>
                            <a:schemeClr val="tx1"/>
                          </a:solidFill>
                        </a:rPr>
                        <a:t/>
                      </a:r>
                      <a:br>
                        <a:rPr lang="ar-IQ" sz="1800" dirty="0" smtClean="0">
                          <a:solidFill>
                            <a:schemeClr val="tx1"/>
                          </a:solidFill>
                        </a:rPr>
                      </a:br>
                      <a:endParaRPr lang="ar-IQ"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ar-SA" sz="1800" dirty="0" smtClean="0">
                          <a:solidFill>
                            <a:schemeClr val="tx1"/>
                          </a:solidFill>
                        </a:rPr>
                        <a:t>مرحلة الإنتاج مقابل الركود</a:t>
                      </a:r>
                      <a:r>
                        <a:rPr lang="ar-IQ" sz="1800" dirty="0" smtClean="0">
                          <a:solidFill>
                            <a:schemeClr val="tx1"/>
                          </a:solidFill>
                        </a:rPr>
                        <a:t/>
                      </a:r>
                      <a:br>
                        <a:rPr lang="ar-IQ" sz="1800" dirty="0" smtClean="0">
                          <a:solidFill>
                            <a:schemeClr val="tx1"/>
                          </a:solidFill>
                        </a:rPr>
                      </a:br>
                      <a:endParaRPr lang="ar-IQ"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ar-SA" sz="1800" dirty="0" smtClean="0">
                          <a:solidFill>
                            <a:schemeClr val="tx1"/>
                          </a:solidFill>
                        </a:rPr>
                        <a:t>مرحلة الألفة مقابل العزلة</a:t>
                      </a:r>
                      <a:r>
                        <a:rPr lang="ar-IQ" sz="1800" dirty="0" smtClean="0">
                          <a:solidFill>
                            <a:schemeClr val="tx1"/>
                          </a:solidFill>
                        </a:rPr>
                        <a:t/>
                      </a:r>
                      <a:br>
                        <a:rPr lang="ar-IQ" sz="1800" dirty="0" smtClean="0">
                          <a:solidFill>
                            <a:schemeClr val="tx1"/>
                          </a:solidFill>
                        </a:rPr>
                      </a:br>
                      <a:endParaRPr lang="ar-IQ"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ar-SA" sz="1800" dirty="0" smtClean="0">
                          <a:solidFill>
                            <a:schemeClr val="tx1"/>
                          </a:solidFill>
                        </a:rPr>
                        <a:t>مرحلة تحديد الهوية مقابل اضطراب الهوية</a:t>
                      </a:r>
                      <a:r>
                        <a:rPr lang="ar-IQ" sz="1800" dirty="0" smtClean="0">
                          <a:solidFill>
                            <a:schemeClr val="tx1"/>
                          </a:solidFill>
                        </a:rPr>
                        <a:t/>
                      </a:r>
                      <a:br>
                        <a:rPr lang="ar-IQ" sz="1800" dirty="0" smtClean="0">
                          <a:solidFill>
                            <a:schemeClr val="tx1"/>
                          </a:solidFill>
                        </a:rPr>
                      </a:br>
                      <a:endParaRPr lang="ar-IQ"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ar-SA" sz="1800" dirty="0" smtClean="0">
                          <a:solidFill>
                            <a:schemeClr val="tx1"/>
                          </a:solidFill>
                        </a:rPr>
                        <a:t>مرحلة الانجاز مقابل الشعور بالنقص</a:t>
                      </a:r>
                      <a:r>
                        <a:rPr lang="ar-IQ" sz="1800" dirty="0" smtClean="0">
                          <a:solidFill>
                            <a:schemeClr val="tx1"/>
                          </a:solidFill>
                        </a:rPr>
                        <a:t/>
                      </a:r>
                      <a:br>
                        <a:rPr lang="ar-IQ" sz="1800" dirty="0" smtClean="0">
                          <a:solidFill>
                            <a:schemeClr val="tx1"/>
                          </a:solidFill>
                        </a:rPr>
                      </a:br>
                      <a:endParaRPr lang="ar-IQ"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ar-SA" sz="1800" dirty="0" smtClean="0">
                          <a:solidFill>
                            <a:schemeClr val="tx1"/>
                          </a:solidFill>
                        </a:rPr>
                        <a:t>مرحلة المبادرة مقابل الشعور بالذنب</a:t>
                      </a:r>
                      <a:r>
                        <a:rPr lang="ar-IQ" sz="1800" dirty="0" smtClean="0">
                          <a:solidFill>
                            <a:schemeClr val="tx1"/>
                          </a:solidFill>
                        </a:rPr>
                        <a:t/>
                      </a:r>
                      <a:br>
                        <a:rPr lang="ar-IQ" sz="1800" dirty="0" smtClean="0">
                          <a:solidFill>
                            <a:schemeClr val="tx1"/>
                          </a:solidFill>
                        </a:rPr>
                      </a:br>
                      <a:endParaRPr lang="ar-IQ"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ar-SA" sz="1800" dirty="0" smtClean="0">
                          <a:solidFill>
                            <a:schemeClr val="tx1"/>
                          </a:solidFill>
                        </a:rPr>
                        <a:t>مرحلة الاستقلال مقابل الشعور بالخجل والشك</a:t>
                      </a:r>
                      <a:endParaRPr lang="ar-IQ"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ar-SA" sz="1800" dirty="0" smtClean="0">
                          <a:solidFill>
                            <a:schemeClr val="tx1"/>
                          </a:solidFill>
                        </a:rPr>
                        <a:t>مرحلة الثقة مقابل عدم الثقة</a:t>
                      </a:r>
                      <a:endParaRPr lang="ar-IQ"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 name="Footer Placeholder 1"/>
          <p:cNvSpPr>
            <a:spLocks noGrp="1"/>
          </p:cNvSpPr>
          <p:nvPr>
            <p:ph type="ftr" sz="quarter" idx="11"/>
          </p:nvPr>
        </p:nvSpPr>
        <p:spPr/>
        <p:txBody>
          <a:bodyPr/>
          <a:lstStyle/>
          <a:p>
            <a:r>
              <a:rPr lang="en-US" smtClean="0"/>
              <a:t>SAFI DAKHIL NAWAM/ COLLEGE OF NURSING/ UNIVERSITY OF KARBALA </a:t>
            </a:r>
            <a:endParaRPr lang="ar-IQ"/>
          </a:p>
        </p:txBody>
      </p:sp>
      <p:sp>
        <p:nvSpPr>
          <p:cNvPr id="3" name="Slide Number Placeholder 2"/>
          <p:cNvSpPr>
            <a:spLocks noGrp="1"/>
          </p:cNvSpPr>
          <p:nvPr>
            <p:ph type="sldNum" sz="quarter" idx="12"/>
          </p:nvPr>
        </p:nvSpPr>
        <p:spPr/>
        <p:txBody>
          <a:bodyPr/>
          <a:lstStyle/>
          <a:p>
            <a:fld id="{E9DDE610-E3F6-4008-B7BB-18F4720CB67B}" type="slidenum">
              <a:rPr lang="ar-IQ" smtClean="0"/>
              <a:t>18</a:t>
            </a:fld>
            <a:endParaRPr lang="ar-IQ"/>
          </a:p>
        </p:txBody>
      </p:sp>
    </p:spTree>
    <p:extLst>
      <p:ext uri="{BB962C8B-B14F-4D97-AF65-F5344CB8AC3E}">
        <p14:creationId xmlns:p14="http://schemas.microsoft.com/office/powerpoint/2010/main" val="14144304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5786"/>
            <a:ext cx="8229600" cy="652934"/>
          </a:xfrm>
        </p:spPr>
        <p:txBody>
          <a:bodyPr>
            <a:noAutofit/>
          </a:bodyPr>
          <a:lstStyle/>
          <a:p>
            <a:pPr rtl="0"/>
            <a:r>
              <a:rPr lang="en-US" sz="3600" b="1" i="1" dirty="0" smtClean="0"/>
              <a:t/>
            </a:r>
            <a:br>
              <a:rPr lang="en-US" sz="3600" b="1" i="1" dirty="0" smtClean="0"/>
            </a:br>
            <a:r>
              <a:rPr lang="en-US" sz="3600" b="1" i="1" dirty="0" smtClean="0"/>
              <a:t>Jean Piaget and Cognitive Stages of Development</a:t>
            </a:r>
            <a:br>
              <a:rPr lang="en-US" sz="3600" b="1" i="1" dirty="0" smtClean="0"/>
            </a:br>
            <a:endParaRPr lang="ar-IQ" sz="3600" dirty="0"/>
          </a:p>
        </p:txBody>
      </p:sp>
      <p:sp>
        <p:nvSpPr>
          <p:cNvPr id="3" name="Content Placeholder 2"/>
          <p:cNvSpPr>
            <a:spLocks noGrp="1"/>
          </p:cNvSpPr>
          <p:nvPr>
            <p:ph idx="1"/>
          </p:nvPr>
        </p:nvSpPr>
        <p:spPr>
          <a:xfrm>
            <a:off x="323528" y="1412777"/>
            <a:ext cx="6346552" cy="4680520"/>
          </a:xfrm>
        </p:spPr>
        <p:txBody>
          <a:bodyPr>
            <a:normAutofit fontScale="92500"/>
          </a:bodyPr>
          <a:lstStyle/>
          <a:p>
            <a:pPr algn="just" rtl="0"/>
            <a:r>
              <a:rPr lang="en-US" sz="2800" dirty="0" smtClean="0"/>
              <a:t>Jean </a:t>
            </a:r>
            <a:r>
              <a:rPr lang="en-US" sz="2800" dirty="0"/>
              <a:t>Piaget (1896–1980) explored how intelligence </a:t>
            </a:r>
            <a:r>
              <a:rPr lang="en-US" sz="2800" dirty="0" smtClean="0"/>
              <a:t>and cognitive </a:t>
            </a:r>
            <a:r>
              <a:rPr lang="en-US" sz="2800" dirty="0"/>
              <a:t>functioning develop in children. </a:t>
            </a:r>
            <a:endParaRPr lang="en-US" sz="2800" dirty="0" smtClean="0"/>
          </a:p>
          <a:p>
            <a:pPr algn="just" rtl="0"/>
            <a:r>
              <a:rPr lang="en-US" sz="2800" dirty="0" smtClean="0"/>
              <a:t>He believed that </a:t>
            </a:r>
            <a:r>
              <a:rPr lang="en-US" sz="2800" dirty="0"/>
              <a:t>human intelligence progresses through a series </a:t>
            </a:r>
            <a:r>
              <a:rPr lang="en-US" sz="2800" dirty="0" smtClean="0"/>
              <a:t>of stages </a:t>
            </a:r>
            <a:r>
              <a:rPr lang="en-US" sz="2800" dirty="0"/>
              <a:t>based on age, with the child at each successive </a:t>
            </a:r>
            <a:r>
              <a:rPr lang="en-US" sz="2800" dirty="0" smtClean="0"/>
              <a:t>stage demonstrating </a:t>
            </a:r>
            <a:r>
              <a:rPr lang="en-US" sz="2800" dirty="0"/>
              <a:t>a higher level of functioning than at </a:t>
            </a:r>
            <a:r>
              <a:rPr lang="en-US" sz="2800" dirty="0" smtClean="0"/>
              <a:t>previous stages.</a:t>
            </a:r>
          </a:p>
          <a:p>
            <a:pPr algn="just" rtl="0"/>
            <a:r>
              <a:rPr lang="en-US" sz="2800" dirty="0" smtClean="0"/>
              <a:t> </a:t>
            </a:r>
            <a:r>
              <a:rPr lang="en-US" sz="2800" dirty="0"/>
              <a:t>In his schema, Piaget strongly believed </a:t>
            </a:r>
            <a:r>
              <a:rPr lang="en-US" sz="2800" dirty="0" smtClean="0"/>
              <a:t>that </a:t>
            </a:r>
            <a:r>
              <a:rPr lang="en-US" sz="2800" u="sng" dirty="0" smtClean="0">
                <a:solidFill>
                  <a:srgbClr val="FF0000"/>
                </a:solidFill>
              </a:rPr>
              <a:t>biologic </a:t>
            </a:r>
            <a:r>
              <a:rPr lang="en-US" sz="2800" u="sng" dirty="0">
                <a:solidFill>
                  <a:srgbClr val="FF0000"/>
                </a:solidFill>
              </a:rPr>
              <a:t>changes and maturation</a:t>
            </a:r>
            <a:r>
              <a:rPr lang="en-US" sz="2800" dirty="0"/>
              <a:t> were responsible for </a:t>
            </a:r>
            <a:r>
              <a:rPr lang="en-US" sz="2800" dirty="0" smtClean="0"/>
              <a:t>cognitive development. </a:t>
            </a:r>
          </a:p>
        </p:txBody>
      </p:sp>
      <p:sp>
        <p:nvSpPr>
          <p:cNvPr id="4" name="Date Placeholder 3"/>
          <p:cNvSpPr>
            <a:spLocks noGrp="1"/>
          </p:cNvSpPr>
          <p:nvPr>
            <p:ph type="dt" sz="half" idx="10"/>
          </p:nvPr>
        </p:nvSpPr>
        <p:spPr/>
        <p:txBody>
          <a:bodyPr/>
          <a:lstStyle/>
          <a:p>
            <a:fld id="{AC23A6A3-9A75-4A57-8412-0E209AC874FC}" type="datetime1">
              <a:rPr lang="en-US" smtClean="0"/>
              <a:t>5/1/2018</a:t>
            </a:fld>
            <a:endParaRPr lang="ar-IQ"/>
          </a:p>
        </p:txBody>
      </p:sp>
      <p:sp>
        <p:nvSpPr>
          <p:cNvPr id="5" name="Footer Placeholder 4"/>
          <p:cNvSpPr>
            <a:spLocks noGrp="1"/>
          </p:cNvSpPr>
          <p:nvPr>
            <p:ph type="ftr" sz="quarter" idx="11"/>
          </p:nvPr>
        </p:nvSpPr>
        <p:spPr/>
        <p:txBody>
          <a:bodyPr/>
          <a:lstStyle/>
          <a:p>
            <a:r>
              <a:rPr lang="en-US" smtClean="0"/>
              <a:t>SAFI DAKHIL NAWAM/ COLLEGE OF NURSING/ UNIVERSITY OF KARBALA </a:t>
            </a:r>
            <a:endParaRPr lang="ar-IQ"/>
          </a:p>
        </p:txBody>
      </p:sp>
      <p:sp>
        <p:nvSpPr>
          <p:cNvPr id="6" name="Slide Number Placeholder 5"/>
          <p:cNvSpPr>
            <a:spLocks noGrp="1"/>
          </p:cNvSpPr>
          <p:nvPr>
            <p:ph type="sldNum" sz="quarter" idx="12"/>
          </p:nvPr>
        </p:nvSpPr>
        <p:spPr/>
        <p:txBody>
          <a:bodyPr/>
          <a:lstStyle/>
          <a:p>
            <a:fld id="{E9DDE610-E3F6-4008-B7BB-18F4720CB67B}" type="slidenum">
              <a:rPr lang="ar-IQ" smtClean="0"/>
              <a:t>19</a:t>
            </a:fld>
            <a:endParaRPr lang="ar-IQ"/>
          </a:p>
        </p:txBody>
      </p:sp>
      <p:pic>
        <p:nvPicPr>
          <p:cNvPr id="7" name="Picture 4" descr="http://upload.wikimedia.org/wikipedia/en/thumb/6/67/Jean_Piaget_in_Ann_Arbor.png/190px-Jean_Piaget_in_Ann_Arbor.png"/>
          <p:cNvPicPr>
            <a:picLocks noChangeAspect="1" noChangeArrowheads="1"/>
          </p:cNvPicPr>
          <p:nvPr/>
        </p:nvPicPr>
        <p:blipFill>
          <a:blip r:embed="rId2" cstate="print"/>
          <a:srcRect/>
          <a:stretch>
            <a:fillRect/>
          </a:stretch>
        </p:blipFill>
        <p:spPr bwMode="auto">
          <a:xfrm>
            <a:off x="6670080" y="1268760"/>
            <a:ext cx="2438400" cy="5010150"/>
          </a:xfrm>
          <a:prstGeom prst="rect">
            <a:avLst/>
          </a:prstGeom>
          <a:noFill/>
        </p:spPr>
      </p:pic>
    </p:spTree>
    <p:extLst>
      <p:ext uri="{BB962C8B-B14F-4D97-AF65-F5344CB8AC3E}">
        <p14:creationId xmlns:p14="http://schemas.microsoft.com/office/powerpoint/2010/main" val="385354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Learning Objectives</a:t>
            </a:r>
            <a:br>
              <a:rPr lang="en-US" b="1" dirty="0" smtClean="0"/>
            </a:br>
            <a:endParaRPr lang="ar-IQ" dirty="0"/>
          </a:p>
        </p:txBody>
      </p:sp>
      <p:sp>
        <p:nvSpPr>
          <p:cNvPr id="3" name="Content Placeholder 2"/>
          <p:cNvSpPr>
            <a:spLocks noGrp="1"/>
          </p:cNvSpPr>
          <p:nvPr>
            <p:ph idx="1"/>
          </p:nvPr>
        </p:nvSpPr>
        <p:spPr>
          <a:xfrm>
            <a:off x="457200" y="980728"/>
            <a:ext cx="8229600" cy="5145435"/>
          </a:xfrm>
        </p:spPr>
        <p:txBody>
          <a:bodyPr>
            <a:normAutofit fontScale="85000" lnSpcReduction="10000"/>
          </a:bodyPr>
          <a:lstStyle/>
          <a:p>
            <a:pPr marL="0" indent="0" algn="just" rtl="0">
              <a:buNone/>
            </a:pPr>
            <a:r>
              <a:rPr lang="en-US" b="1" dirty="0" smtClean="0">
                <a:latin typeface="Arabic Typesetting" pitchFamily="66" charset="-78"/>
                <a:cs typeface="Arabic Typesetting" pitchFamily="66" charset="-78"/>
              </a:rPr>
              <a:t>After </a:t>
            </a:r>
            <a:r>
              <a:rPr lang="en-US" b="1" dirty="0">
                <a:latin typeface="Arabic Typesetting" pitchFamily="66" charset="-78"/>
                <a:cs typeface="Arabic Typesetting" pitchFamily="66" charset="-78"/>
              </a:rPr>
              <a:t>reading this chapter, you should be able to</a:t>
            </a:r>
          </a:p>
          <a:p>
            <a:pPr marL="514350" indent="-514350" algn="just" rtl="0">
              <a:buFont typeface="+mj-lt"/>
              <a:buAutoNum type="arabicPeriod"/>
            </a:pPr>
            <a:r>
              <a:rPr lang="en-US" dirty="0" smtClean="0">
                <a:latin typeface="Arabic Typesetting" pitchFamily="66" charset="-78"/>
                <a:cs typeface="Arabic Typesetting" pitchFamily="66" charset="-78"/>
              </a:rPr>
              <a:t>Explain </a:t>
            </a:r>
            <a:r>
              <a:rPr lang="en-US" dirty="0">
                <a:latin typeface="Arabic Typesetting" pitchFamily="66" charset="-78"/>
                <a:cs typeface="Arabic Typesetting" pitchFamily="66" charset="-78"/>
              </a:rPr>
              <a:t>the basic beliefs and approaches of the following </a:t>
            </a:r>
            <a:r>
              <a:rPr lang="en-US" dirty="0" smtClean="0">
                <a:latin typeface="Arabic Typesetting" pitchFamily="66" charset="-78"/>
                <a:cs typeface="Arabic Typesetting" pitchFamily="66" charset="-78"/>
              </a:rPr>
              <a:t>psychosocial theories</a:t>
            </a:r>
            <a:r>
              <a:rPr lang="en-US" dirty="0">
                <a:latin typeface="Arabic Typesetting" pitchFamily="66" charset="-78"/>
                <a:cs typeface="Arabic Typesetting" pitchFamily="66" charset="-78"/>
              </a:rPr>
              <a:t>: psychoanalytic, developmental, interpersonal, </a:t>
            </a:r>
            <a:r>
              <a:rPr lang="en-US" dirty="0" smtClean="0">
                <a:latin typeface="Arabic Typesetting" pitchFamily="66" charset="-78"/>
                <a:cs typeface="Arabic Typesetting" pitchFamily="66" charset="-78"/>
              </a:rPr>
              <a:t>humanistic, behavioral</a:t>
            </a:r>
            <a:r>
              <a:rPr lang="en-US" dirty="0">
                <a:latin typeface="Arabic Typesetting" pitchFamily="66" charset="-78"/>
                <a:cs typeface="Arabic Typesetting" pitchFamily="66" charset="-78"/>
              </a:rPr>
              <a:t>, existential, and crisis intervention.</a:t>
            </a:r>
          </a:p>
          <a:p>
            <a:pPr marL="514350" indent="-514350" algn="just" rtl="0">
              <a:buFont typeface="+mj-lt"/>
              <a:buAutoNum type="arabicPeriod"/>
            </a:pPr>
            <a:r>
              <a:rPr lang="en-US" dirty="0" smtClean="0">
                <a:latin typeface="Arabic Typesetting" pitchFamily="66" charset="-78"/>
                <a:cs typeface="Arabic Typesetting" pitchFamily="66" charset="-78"/>
              </a:rPr>
              <a:t>Describe </a:t>
            </a:r>
            <a:r>
              <a:rPr lang="en-US" dirty="0">
                <a:latin typeface="Arabic Typesetting" pitchFamily="66" charset="-78"/>
                <a:cs typeface="Arabic Typesetting" pitchFamily="66" charset="-78"/>
              </a:rPr>
              <a:t>the following psychosocial treatment modalities: </a:t>
            </a:r>
            <a:r>
              <a:rPr lang="en-US" dirty="0" smtClean="0">
                <a:latin typeface="Arabic Typesetting" pitchFamily="66" charset="-78"/>
                <a:cs typeface="Arabic Typesetting" pitchFamily="66" charset="-78"/>
              </a:rPr>
              <a:t>individual psychotherapy, group psychotherapy, family therapy, behavior modification, systematic </a:t>
            </a:r>
            <a:r>
              <a:rPr lang="en-US" dirty="0">
                <a:latin typeface="Arabic Typesetting" pitchFamily="66" charset="-78"/>
                <a:cs typeface="Arabic Typesetting" pitchFamily="66" charset="-78"/>
              </a:rPr>
              <a:t>desensitization, token economy, self-help groups, </a:t>
            </a:r>
            <a:r>
              <a:rPr lang="en-US" dirty="0" smtClean="0">
                <a:latin typeface="Arabic Typesetting" pitchFamily="66" charset="-78"/>
                <a:cs typeface="Arabic Typesetting" pitchFamily="66" charset="-78"/>
              </a:rPr>
              <a:t>support groups</a:t>
            </a:r>
            <a:r>
              <a:rPr lang="en-US" dirty="0">
                <a:latin typeface="Arabic Typesetting" pitchFamily="66" charset="-78"/>
                <a:cs typeface="Arabic Typesetting" pitchFamily="66" charset="-78"/>
              </a:rPr>
              <a:t>, education groups, cognitive therapy, milieu therapy, and </a:t>
            </a:r>
            <a:r>
              <a:rPr lang="en-US" dirty="0" smtClean="0">
                <a:latin typeface="Arabic Typesetting" pitchFamily="66" charset="-78"/>
                <a:cs typeface="Arabic Typesetting" pitchFamily="66" charset="-78"/>
              </a:rPr>
              <a:t>psychiatric rehabilitation</a:t>
            </a:r>
            <a:r>
              <a:rPr lang="en-US" dirty="0">
                <a:latin typeface="Arabic Typesetting" pitchFamily="66" charset="-78"/>
                <a:cs typeface="Arabic Typesetting" pitchFamily="66" charset="-78"/>
              </a:rPr>
              <a:t>.</a:t>
            </a:r>
          </a:p>
          <a:p>
            <a:pPr marL="514350" indent="-514350" algn="just" rtl="0">
              <a:buFont typeface="+mj-lt"/>
              <a:buAutoNum type="arabicPeriod"/>
            </a:pPr>
            <a:r>
              <a:rPr lang="en-US" dirty="0" smtClean="0">
                <a:latin typeface="Arabic Typesetting" pitchFamily="66" charset="-78"/>
                <a:cs typeface="Arabic Typesetting" pitchFamily="66" charset="-78"/>
              </a:rPr>
              <a:t>Identify </a:t>
            </a:r>
            <a:r>
              <a:rPr lang="en-US" dirty="0">
                <a:latin typeface="Arabic Typesetting" pitchFamily="66" charset="-78"/>
                <a:cs typeface="Arabic Typesetting" pitchFamily="66" charset="-78"/>
              </a:rPr>
              <a:t>the psychosocial theory on which each treatment strategy is based.</a:t>
            </a:r>
          </a:p>
          <a:p>
            <a:pPr marL="514350" indent="-514350" algn="just" rtl="0">
              <a:buFont typeface="+mj-lt"/>
              <a:buAutoNum type="arabicPeriod"/>
            </a:pPr>
            <a:r>
              <a:rPr lang="en-US" dirty="0" smtClean="0">
                <a:latin typeface="Arabic Typesetting" pitchFamily="66" charset="-78"/>
                <a:cs typeface="Arabic Typesetting" pitchFamily="66" charset="-78"/>
              </a:rPr>
              <a:t>Identify </a:t>
            </a:r>
            <a:r>
              <a:rPr lang="en-US" dirty="0">
                <a:latin typeface="Arabic Typesetting" pitchFamily="66" charset="-78"/>
                <a:cs typeface="Arabic Typesetting" pitchFamily="66" charset="-78"/>
              </a:rPr>
              <a:t>how several of the theoretical perspectives have influenced </a:t>
            </a:r>
            <a:r>
              <a:rPr lang="en-US" dirty="0" smtClean="0">
                <a:latin typeface="Arabic Typesetting" pitchFamily="66" charset="-78"/>
                <a:cs typeface="Arabic Typesetting" pitchFamily="66" charset="-78"/>
              </a:rPr>
              <a:t>current nursing </a:t>
            </a:r>
            <a:r>
              <a:rPr lang="en-US" dirty="0">
                <a:latin typeface="Arabic Typesetting" pitchFamily="66" charset="-78"/>
                <a:cs typeface="Arabic Typesetting" pitchFamily="66" charset="-78"/>
              </a:rPr>
              <a:t>practice.</a:t>
            </a:r>
            <a:endParaRPr lang="ar-IQ" dirty="0">
              <a:latin typeface="Arabic Typesetting" pitchFamily="66" charset="-78"/>
              <a:cs typeface="Arabic Typesetting" pitchFamily="66" charset="-78"/>
            </a:endParaRPr>
          </a:p>
        </p:txBody>
      </p:sp>
      <p:sp>
        <p:nvSpPr>
          <p:cNvPr id="4" name="Date Placeholder 3"/>
          <p:cNvSpPr>
            <a:spLocks noGrp="1"/>
          </p:cNvSpPr>
          <p:nvPr>
            <p:ph type="dt" sz="half" idx="10"/>
          </p:nvPr>
        </p:nvSpPr>
        <p:spPr/>
        <p:txBody>
          <a:bodyPr/>
          <a:lstStyle/>
          <a:p>
            <a:fld id="{7F4ED7AC-A115-4713-A79C-A1FB2E5BF4BB}" type="datetime1">
              <a:rPr lang="en-US" smtClean="0"/>
              <a:t>5/1/2018</a:t>
            </a:fld>
            <a:endParaRPr lang="ar-IQ"/>
          </a:p>
        </p:txBody>
      </p:sp>
      <p:sp>
        <p:nvSpPr>
          <p:cNvPr id="5" name="Footer Placeholder 4"/>
          <p:cNvSpPr>
            <a:spLocks noGrp="1"/>
          </p:cNvSpPr>
          <p:nvPr>
            <p:ph type="ftr" sz="quarter" idx="11"/>
          </p:nvPr>
        </p:nvSpPr>
        <p:spPr/>
        <p:txBody>
          <a:bodyPr/>
          <a:lstStyle/>
          <a:p>
            <a:r>
              <a:rPr lang="en-US" smtClean="0"/>
              <a:t>SAFI DAKHIL NAWAM/ COLLEGE OF NURSING/ UNIVERSITY OF KARBALA </a:t>
            </a:r>
            <a:endParaRPr lang="ar-IQ"/>
          </a:p>
        </p:txBody>
      </p:sp>
      <p:sp>
        <p:nvSpPr>
          <p:cNvPr id="6" name="Slide Number Placeholder 5"/>
          <p:cNvSpPr>
            <a:spLocks noGrp="1"/>
          </p:cNvSpPr>
          <p:nvPr>
            <p:ph type="sldNum" sz="quarter" idx="12"/>
          </p:nvPr>
        </p:nvSpPr>
        <p:spPr/>
        <p:txBody>
          <a:bodyPr/>
          <a:lstStyle/>
          <a:p>
            <a:fld id="{E9DDE610-E3F6-4008-B7BB-18F4720CB67B}" type="slidenum">
              <a:rPr lang="ar-IQ" smtClean="0"/>
              <a:t>2</a:t>
            </a:fld>
            <a:endParaRPr lang="ar-IQ"/>
          </a:p>
        </p:txBody>
      </p:sp>
    </p:spTree>
    <p:extLst>
      <p:ext uri="{BB962C8B-B14F-4D97-AF65-F5344CB8AC3E}">
        <p14:creationId xmlns:p14="http://schemas.microsoft.com/office/powerpoint/2010/main" val="3585665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t>Piaget’s four stages of cognitive development are as follows:</a:t>
            </a:r>
            <a:r>
              <a:rPr lang="ar-IQ" sz="2800" b="1" dirty="0"/>
              <a:t/>
            </a:r>
            <a:br>
              <a:rPr lang="ar-IQ" sz="2800" b="1" dirty="0"/>
            </a:br>
            <a:endParaRPr lang="ar-IQ" sz="2800" b="1" dirty="0"/>
          </a:p>
        </p:txBody>
      </p:sp>
      <p:sp>
        <p:nvSpPr>
          <p:cNvPr id="3" name="Content Placeholder 2"/>
          <p:cNvSpPr>
            <a:spLocks noGrp="1"/>
          </p:cNvSpPr>
          <p:nvPr>
            <p:ph idx="1"/>
          </p:nvPr>
        </p:nvSpPr>
        <p:spPr>
          <a:xfrm>
            <a:off x="457200" y="1196752"/>
            <a:ext cx="8229600" cy="4929411"/>
          </a:xfrm>
        </p:spPr>
        <p:txBody>
          <a:bodyPr>
            <a:normAutofit fontScale="70000" lnSpcReduction="20000"/>
          </a:bodyPr>
          <a:lstStyle/>
          <a:p>
            <a:pPr algn="just" rtl="0"/>
            <a:r>
              <a:rPr lang="en-US" b="1" i="1" dirty="0" smtClean="0">
                <a:solidFill>
                  <a:srgbClr val="FF0000"/>
                </a:solidFill>
              </a:rPr>
              <a:t>Sensorimotor</a:t>
            </a:r>
            <a:r>
              <a:rPr lang="en-US" b="1" dirty="0" smtClean="0">
                <a:solidFill>
                  <a:srgbClr val="FF0000"/>
                </a:solidFill>
              </a:rPr>
              <a:t>—birth </a:t>
            </a:r>
            <a:r>
              <a:rPr lang="en-US" b="1" dirty="0">
                <a:solidFill>
                  <a:srgbClr val="FF0000"/>
                </a:solidFill>
              </a:rPr>
              <a:t>to 2 years: </a:t>
            </a:r>
            <a:endParaRPr lang="en-US" b="1" dirty="0" smtClean="0">
              <a:solidFill>
                <a:srgbClr val="FF0000"/>
              </a:solidFill>
            </a:endParaRPr>
          </a:p>
          <a:p>
            <a:pPr marL="0" indent="0" algn="just" rtl="0">
              <a:buNone/>
            </a:pPr>
            <a:r>
              <a:rPr lang="en-US" dirty="0" smtClean="0"/>
              <a:t>The </a:t>
            </a:r>
            <a:r>
              <a:rPr lang="en-US" dirty="0"/>
              <a:t>child develops </a:t>
            </a:r>
            <a:r>
              <a:rPr lang="en-US" dirty="0" smtClean="0"/>
              <a:t>a sense </a:t>
            </a:r>
            <a:r>
              <a:rPr lang="en-US" dirty="0"/>
              <a:t>of self as separate from the environment and </a:t>
            </a:r>
            <a:r>
              <a:rPr lang="en-US" dirty="0" smtClean="0"/>
              <a:t>the concept </a:t>
            </a:r>
            <a:r>
              <a:rPr lang="en-US" dirty="0"/>
              <a:t>of object permanence; that is, tangible </a:t>
            </a:r>
            <a:r>
              <a:rPr lang="en-US" dirty="0" smtClean="0"/>
              <a:t>objects do </a:t>
            </a:r>
            <a:r>
              <a:rPr lang="en-US" dirty="0"/>
              <a:t>not cease to exist just because they are out of </a:t>
            </a:r>
            <a:r>
              <a:rPr lang="en-US" dirty="0" smtClean="0"/>
              <a:t>sight. He </a:t>
            </a:r>
            <a:r>
              <a:rPr lang="en-US" dirty="0"/>
              <a:t>or she begins to form mental images.</a:t>
            </a:r>
          </a:p>
          <a:p>
            <a:pPr algn="just" rtl="0"/>
            <a:r>
              <a:rPr lang="en-US" b="1" i="1" dirty="0" smtClean="0">
                <a:solidFill>
                  <a:srgbClr val="FF0000"/>
                </a:solidFill>
              </a:rPr>
              <a:t>Preoperational</a:t>
            </a:r>
            <a:r>
              <a:rPr lang="en-US" b="1" dirty="0" smtClean="0">
                <a:solidFill>
                  <a:srgbClr val="FF0000"/>
                </a:solidFill>
              </a:rPr>
              <a:t>—2 </a:t>
            </a:r>
            <a:r>
              <a:rPr lang="en-US" b="1" dirty="0">
                <a:solidFill>
                  <a:srgbClr val="FF0000"/>
                </a:solidFill>
              </a:rPr>
              <a:t>to 6 years: </a:t>
            </a:r>
            <a:endParaRPr lang="en-US" b="1" dirty="0" smtClean="0">
              <a:solidFill>
                <a:srgbClr val="FF0000"/>
              </a:solidFill>
            </a:endParaRPr>
          </a:p>
          <a:p>
            <a:pPr marL="0" indent="0" algn="just" rtl="0">
              <a:buNone/>
            </a:pPr>
            <a:r>
              <a:rPr lang="en-US" dirty="0" smtClean="0"/>
              <a:t>The </a:t>
            </a:r>
            <a:r>
              <a:rPr lang="en-US" dirty="0"/>
              <a:t>child develops </a:t>
            </a:r>
            <a:r>
              <a:rPr lang="en-US" dirty="0" smtClean="0"/>
              <a:t>the ability </a:t>
            </a:r>
            <a:r>
              <a:rPr lang="en-US" dirty="0"/>
              <a:t>to express self with language, understands </a:t>
            </a:r>
            <a:r>
              <a:rPr lang="en-US" dirty="0" smtClean="0"/>
              <a:t>the meaning </a:t>
            </a:r>
            <a:r>
              <a:rPr lang="en-US" dirty="0"/>
              <a:t>of symbolic gestures, and begins to </a:t>
            </a:r>
            <a:r>
              <a:rPr lang="en-US" dirty="0" smtClean="0"/>
              <a:t>classify objects</a:t>
            </a:r>
            <a:r>
              <a:rPr lang="en-US" dirty="0"/>
              <a:t>.</a:t>
            </a:r>
          </a:p>
          <a:p>
            <a:pPr algn="just" rtl="0"/>
            <a:r>
              <a:rPr lang="en-US" b="1" i="1" dirty="0" smtClean="0">
                <a:solidFill>
                  <a:srgbClr val="FF0000"/>
                </a:solidFill>
              </a:rPr>
              <a:t>Concrete </a:t>
            </a:r>
            <a:r>
              <a:rPr lang="en-US" b="1" i="1" dirty="0">
                <a:solidFill>
                  <a:srgbClr val="FF0000"/>
                </a:solidFill>
              </a:rPr>
              <a:t>operations</a:t>
            </a:r>
            <a:r>
              <a:rPr lang="en-US" b="1" dirty="0">
                <a:solidFill>
                  <a:srgbClr val="FF0000"/>
                </a:solidFill>
              </a:rPr>
              <a:t>—6 to 12 years</a:t>
            </a:r>
            <a:r>
              <a:rPr lang="en-US" b="1" dirty="0" smtClean="0">
                <a:solidFill>
                  <a:srgbClr val="FF0000"/>
                </a:solidFill>
              </a:rPr>
              <a:t>:</a:t>
            </a:r>
          </a:p>
          <a:p>
            <a:pPr marL="0" indent="0" algn="just" rtl="0">
              <a:buNone/>
            </a:pPr>
            <a:r>
              <a:rPr lang="en-US" b="1" dirty="0" smtClean="0">
                <a:solidFill>
                  <a:srgbClr val="FF0000"/>
                </a:solidFill>
              </a:rPr>
              <a:t> </a:t>
            </a:r>
            <a:r>
              <a:rPr lang="en-US" dirty="0"/>
              <a:t>The child begins </a:t>
            </a:r>
            <a:r>
              <a:rPr lang="en-US" dirty="0" smtClean="0"/>
              <a:t>to apply </a:t>
            </a:r>
            <a:r>
              <a:rPr lang="en-US" dirty="0"/>
              <a:t>logic to thinking, understands spatiality and </a:t>
            </a:r>
            <a:r>
              <a:rPr lang="en-US" dirty="0" smtClean="0"/>
              <a:t>reversibility, and </a:t>
            </a:r>
            <a:r>
              <a:rPr lang="en-US" dirty="0"/>
              <a:t>is increasingly social and able to </a:t>
            </a:r>
            <a:r>
              <a:rPr lang="en-US" dirty="0" smtClean="0"/>
              <a:t>apply rules</a:t>
            </a:r>
            <a:r>
              <a:rPr lang="en-US" dirty="0"/>
              <a:t>; however, thinking is still concrete.</a:t>
            </a:r>
            <a:endParaRPr lang="en-US" b="1" dirty="0">
              <a:solidFill>
                <a:srgbClr val="FF0000"/>
              </a:solidFill>
            </a:endParaRPr>
          </a:p>
          <a:p>
            <a:pPr algn="just" rtl="0"/>
            <a:r>
              <a:rPr lang="en-US" b="1" i="1" dirty="0" smtClean="0">
                <a:solidFill>
                  <a:srgbClr val="FF0000"/>
                </a:solidFill>
              </a:rPr>
              <a:t>Formal </a:t>
            </a:r>
            <a:r>
              <a:rPr lang="en-US" b="1" i="1" dirty="0">
                <a:solidFill>
                  <a:srgbClr val="FF0000"/>
                </a:solidFill>
              </a:rPr>
              <a:t>operations</a:t>
            </a:r>
            <a:r>
              <a:rPr lang="en-US" b="1" dirty="0">
                <a:solidFill>
                  <a:srgbClr val="FF0000"/>
                </a:solidFill>
              </a:rPr>
              <a:t>—12 to 15 years and beyond: </a:t>
            </a:r>
            <a:endParaRPr lang="en-US" b="1" dirty="0" smtClean="0">
              <a:solidFill>
                <a:srgbClr val="FF0000"/>
              </a:solidFill>
            </a:endParaRPr>
          </a:p>
          <a:p>
            <a:pPr marL="0" indent="0" algn="just" rtl="0">
              <a:buNone/>
            </a:pPr>
            <a:r>
              <a:rPr lang="en-US" dirty="0" smtClean="0"/>
              <a:t>The child </a:t>
            </a:r>
            <a:r>
              <a:rPr lang="en-US" dirty="0"/>
              <a:t>learns to think and reason in abstract terms, </a:t>
            </a:r>
            <a:r>
              <a:rPr lang="en-US" dirty="0" smtClean="0"/>
              <a:t>further develops </a:t>
            </a:r>
            <a:r>
              <a:rPr lang="en-US" dirty="0"/>
              <a:t>logical thinking and reasoning, </a:t>
            </a:r>
            <a:r>
              <a:rPr lang="en-US" dirty="0" smtClean="0"/>
              <a:t>and achieves </a:t>
            </a:r>
            <a:r>
              <a:rPr lang="en-US" dirty="0"/>
              <a:t>cognitive maturity.</a:t>
            </a:r>
            <a:endParaRPr lang="ar-IQ" dirty="0"/>
          </a:p>
        </p:txBody>
      </p:sp>
      <p:sp>
        <p:nvSpPr>
          <p:cNvPr id="4" name="Date Placeholder 3"/>
          <p:cNvSpPr>
            <a:spLocks noGrp="1"/>
          </p:cNvSpPr>
          <p:nvPr>
            <p:ph type="dt" sz="half" idx="10"/>
          </p:nvPr>
        </p:nvSpPr>
        <p:spPr/>
        <p:txBody>
          <a:bodyPr/>
          <a:lstStyle/>
          <a:p>
            <a:fld id="{24336CB7-28AF-464D-B4A2-AC9C3C067DAB}" type="datetime1">
              <a:rPr lang="en-US" smtClean="0"/>
              <a:t>5/1/2018</a:t>
            </a:fld>
            <a:endParaRPr lang="ar-IQ"/>
          </a:p>
        </p:txBody>
      </p:sp>
      <p:sp>
        <p:nvSpPr>
          <p:cNvPr id="5" name="Footer Placeholder 4"/>
          <p:cNvSpPr>
            <a:spLocks noGrp="1"/>
          </p:cNvSpPr>
          <p:nvPr>
            <p:ph type="ftr" sz="quarter" idx="11"/>
          </p:nvPr>
        </p:nvSpPr>
        <p:spPr/>
        <p:txBody>
          <a:bodyPr/>
          <a:lstStyle/>
          <a:p>
            <a:r>
              <a:rPr lang="en-US" smtClean="0"/>
              <a:t>SAFI DAKHIL NAWAM/ COLLEGE OF NURSING/ UNIVERSITY OF KARBALA </a:t>
            </a:r>
            <a:endParaRPr lang="ar-IQ"/>
          </a:p>
        </p:txBody>
      </p:sp>
      <p:sp>
        <p:nvSpPr>
          <p:cNvPr id="6" name="Slide Number Placeholder 5"/>
          <p:cNvSpPr>
            <a:spLocks noGrp="1"/>
          </p:cNvSpPr>
          <p:nvPr>
            <p:ph type="sldNum" sz="quarter" idx="12"/>
          </p:nvPr>
        </p:nvSpPr>
        <p:spPr/>
        <p:txBody>
          <a:bodyPr/>
          <a:lstStyle/>
          <a:p>
            <a:fld id="{E9DDE610-E3F6-4008-B7BB-18F4720CB67B}" type="slidenum">
              <a:rPr lang="ar-IQ" smtClean="0"/>
              <a:t>20</a:t>
            </a:fld>
            <a:endParaRPr lang="ar-IQ"/>
          </a:p>
        </p:txBody>
      </p:sp>
    </p:spTree>
    <p:extLst>
      <p:ext uri="{BB962C8B-B14F-4D97-AF65-F5344CB8AC3E}">
        <p14:creationId xmlns:p14="http://schemas.microsoft.com/office/powerpoint/2010/main" val="3064878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Suggests of Piaget’s Theory</a:t>
            </a:r>
            <a:endParaRPr lang="ar-IQ" b="1" dirty="0"/>
          </a:p>
        </p:txBody>
      </p:sp>
      <p:sp>
        <p:nvSpPr>
          <p:cNvPr id="3" name="Content Placeholder 2"/>
          <p:cNvSpPr>
            <a:spLocks noGrp="1"/>
          </p:cNvSpPr>
          <p:nvPr>
            <p:ph idx="1"/>
          </p:nvPr>
        </p:nvSpPr>
        <p:spPr>
          <a:xfrm>
            <a:off x="457200" y="1600200"/>
            <a:ext cx="8435280" cy="4525963"/>
          </a:xfrm>
        </p:spPr>
        <p:txBody>
          <a:bodyPr>
            <a:normAutofit fontScale="85000" lnSpcReduction="10000"/>
          </a:bodyPr>
          <a:lstStyle/>
          <a:p>
            <a:pPr algn="just" rtl="0"/>
            <a:r>
              <a:rPr lang="en-US" dirty="0">
                <a:solidFill>
                  <a:srgbClr val="FF0000"/>
                </a:solidFill>
              </a:rPr>
              <a:t>Piaget’s theory </a:t>
            </a:r>
            <a:r>
              <a:rPr lang="en-US" dirty="0"/>
              <a:t>suggests that individuals reach </a:t>
            </a:r>
            <a:r>
              <a:rPr lang="en-US" dirty="0" smtClean="0"/>
              <a:t>cognitive maturity </a:t>
            </a:r>
            <a:r>
              <a:rPr lang="en-US" dirty="0"/>
              <a:t>by middle to late adolescence</a:t>
            </a:r>
            <a:r>
              <a:rPr lang="en-US" dirty="0" smtClean="0"/>
              <a:t>.</a:t>
            </a:r>
          </a:p>
          <a:p>
            <a:pPr algn="just" rtl="0"/>
            <a:r>
              <a:rPr lang="en-US" dirty="0" smtClean="0"/>
              <a:t> </a:t>
            </a:r>
            <a:r>
              <a:rPr lang="en-US" dirty="0"/>
              <a:t>Some critics </a:t>
            </a:r>
            <a:r>
              <a:rPr lang="en-US" dirty="0" smtClean="0"/>
              <a:t>of Piaget </a:t>
            </a:r>
            <a:r>
              <a:rPr lang="en-US" dirty="0"/>
              <a:t>believe that </a:t>
            </a:r>
            <a:r>
              <a:rPr lang="en-US" dirty="0" smtClean="0"/>
              <a:t>cognitive </a:t>
            </a:r>
            <a:r>
              <a:rPr lang="en-US" dirty="0"/>
              <a:t>development is less rigid </a:t>
            </a:r>
            <a:r>
              <a:rPr lang="en-US" dirty="0" smtClean="0"/>
              <a:t>and more </a:t>
            </a:r>
            <a:r>
              <a:rPr lang="en-US" dirty="0"/>
              <a:t>individualized than his theory suggests</a:t>
            </a:r>
            <a:r>
              <a:rPr lang="en-US" dirty="0" smtClean="0"/>
              <a:t>.</a:t>
            </a:r>
          </a:p>
          <a:p>
            <a:pPr algn="just" rtl="0"/>
            <a:r>
              <a:rPr lang="en-US" dirty="0" smtClean="0"/>
              <a:t> </a:t>
            </a:r>
            <a:r>
              <a:rPr lang="en-US" dirty="0"/>
              <a:t>Piaget’s </a:t>
            </a:r>
            <a:r>
              <a:rPr lang="en-US" dirty="0" smtClean="0"/>
              <a:t>theory is </a:t>
            </a:r>
            <a:r>
              <a:rPr lang="en-US" dirty="0"/>
              <a:t>useful when working with children. </a:t>
            </a:r>
            <a:endParaRPr lang="en-US" dirty="0" smtClean="0"/>
          </a:p>
          <a:p>
            <a:pPr algn="just" rtl="0"/>
            <a:r>
              <a:rPr lang="en-US" dirty="0" smtClean="0"/>
              <a:t>The </a:t>
            </a:r>
            <a:r>
              <a:rPr lang="en-US" dirty="0"/>
              <a:t>nurse </a:t>
            </a:r>
            <a:r>
              <a:rPr lang="en-US" dirty="0" smtClean="0"/>
              <a:t>may better </a:t>
            </a:r>
            <a:r>
              <a:rPr lang="en-US" dirty="0"/>
              <a:t>understand what the child means if the nurse </a:t>
            </a:r>
            <a:r>
              <a:rPr lang="en-US" dirty="0" smtClean="0"/>
              <a:t>is aware </a:t>
            </a:r>
            <a:r>
              <a:rPr lang="en-US" dirty="0"/>
              <a:t>of his or her level of cognitive development</a:t>
            </a:r>
            <a:r>
              <a:rPr lang="en-US" dirty="0" smtClean="0"/>
              <a:t>.</a:t>
            </a:r>
          </a:p>
          <a:p>
            <a:pPr algn="just" rtl="0"/>
            <a:r>
              <a:rPr lang="en-US" dirty="0" smtClean="0"/>
              <a:t> Also, teaching </a:t>
            </a:r>
            <a:r>
              <a:rPr lang="en-US" dirty="0"/>
              <a:t>for children is often structured with their </a:t>
            </a:r>
            <a:r>
              <a:rPr lang="en-US" dirty="0" smtClean="0"/>
              <a:t>cognitive development </a:t>
            </a:r>
            <a:r>
              <a:rPr lang="en-US" dirty="0"/>
              <a:t>in mind.</a:t>
            </a:r>
            <a:endParaRPr lang="ar-IQ" dirty="0"/>
          </a:p>
        </p:txBody>
      </p:sp>
      <p:sp>
        <p:nvSpPr>
          <p:cNvPr id="4" name="Date Placeholder 3"/>
          <p:cNvSpPr>
            <a:spLocks noGrp="1"/>
          </p:cNvSpPr>
          <p:nvPr>
            <p:ph type="dt" sz="half" idx="10"/>
          </p:nvPr>
        </p:nvSpPr>
        <p:spPr/>
        <p:txBody>
          <a:bodyPr/>
          <a:lstStyle/>
          <a:p>
            <a:fld id="{29EFD998-5D04-4A18-A613-0068427B062A}" type="datetime1">
              <a:rPr lang="en-US" smtClean="0"/>
              <a:t>5/1/2018</a:t>
            </a:fld>
            <a:endParaRPr lang="ar-IQ"/>
          </a:p>
        </p:txBody>
      </p:sp>
      <p:sp>
        <p:nvSpPr>
          <p:cNvPr id="5" name="Footer Placeholder 4"/>
          <p:cNvSpPr>
            <a:spLocks noGrp="1"/>
          </p:cNvSpPr>
          <p:nvPr>
            <p:ph type="ftr" sz="quarter" idx="11"/>
          </p:nvPr>
        </p:nvSpPr>
        <p:spPr/>
        <p:txBody>
          <a:bodyPr/>
          <a:lstStyle/>
          <a:p>
            <a:r>
              <a:rPr lang="en-US" smtClean="0"/>
              <a:t>SAFI DAKHIL NAWAM/ COLLEGE OF NURSING/ UNIVERSITY OF KARBALA </a:t>
            </a:r>
            <a:endParaRPr lang="ar-IQ"/>
          </a:p>
        </p:txBody>
      </p:sp>
      <p:sp>
        <p:nvSpPr>
          <p:cNvPr id="6" name="Slide Number Placeholder 5"/>
          <p:cNvSpPr>
            <a:spLocks noGrp="1"/>
          </p:cNvSpPr>
          <p:nvPr>
            <p:ph type="sldNum" sz="quarter" idx="12"/>
          </p:nvPr>
        </p:nvSpPr>
        <p:spPr/>
        <p:txBody>
          <a:bodyPr/>
          <a:lstStyle/>
          <a:p>
            <a:fld id="{E9DDE610-E3F6-4008-B7BB-18F4720CB67B}" type="slidenum">
              <a:rPr lang="ar-IQ" smtClean="0"/>
              <a:t>21</a:t>
            </a:fld>
            <a:endParaRPr lang="ar-IQ"/>
          </a:p>
        </p:txBody>
      </p:sp>
    </p:spTree>
    <p:extLst>
      <p:ext uri="{BB962C8B-B14F-4D97-AF65-F5344CB8AC3E}">
        <p14:creationId xmlns:p14="http://schemas.microsoft.com/office/powerpoint/2010/main" val="881449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noAutofit/>
          </a:bodyPr>
          <a:lstStyle/>
          <a:p>
            <a:r>
              <a:rPr lang="en-US" sz="4000" b="1" dirty="0">
                <a:solidFill>
                  <a:srgbClr val="FF0000"/>
                </a:solidFill>
              </a:rPr>
              <a:t>Interpersonal Theories</a:t>
            </a:r>
            <a:r>
              <a:rPr lang="en-US" sz="2400" b="1" dirty="0"/>
              <a:t/>
            </a:r>
            <a:br>
              <a:rPr lang="en-US" sz="2400" b="1" dirty="0"/>
            </a:br>
            <a:r>
              <a:rPr lang="en-US" sz="2400" b="1" i="1" dirty="0"/>
              <a:t>Harry Stack Sullivan: Interpersonal Relationships</a:t>
            </a:r>
            <a:br>
              <a:rPr lang="en-US" sz="2400" b="1" i="1" dirty="0"/>
            </a:br>
            <a:r>
              <a:rPr lang="en-US" sz="2400" b="1" i="1" dirty="0"/>
              <a:t>and Milieu Therapy</a:t>
            </a:r>
            <a:endParaRPr lang="ar-IQ" sz="2400" dirty="0"/>
          </a:p>
        </p:txBody>
      </p:sp>
      <p:sp>
        <p:nvSpPr>
          <p:cNvPr id="3" name="Content Placeholder 2"/>
          <p:cNvSpPr>
            <a:spLocks noGrp="1"/>
          </p:cNvSpPr>
          <p:nvPr>
            <p:ph idx="1"/>
          </p:nvPr>
        </p:nvSpPr>
        <p:spPr>
          <a:xfrm>
            <a:off x="457200" y="1600200"/>
            <a:ext cx="6707088" cy="4525963"/>
          </a:xfrm>
        </p:spPr>
        <p:txBody>
          <a:bodyPr>
            <a:normAutofit fontScale="70000" lnSpcReduction="20000"/>
          </a:bodyPr>
          <a:lstStyle/>
          <a:p>
            <a:pPr algn="just" rtl="0"/>
            <a:r>
              <a:rPr lang="en-US" dirty="0" smtClean="0"/>
              <a:t>Harry </a:t>
            </a:r>
            <a:r>
              <a:rPr lang="en-US" dirty="0"/>
              <a:t>Stack Sullivan (1892–1949) was an American psychiatrist who extended the theory of personality development to include the significance of interpersonal relationships</a:t>
            </a:r>
            <a:r>
              <a:rPr lang="en-US" dirty="0" smtClean="0"/>
              <a:t>.</a:t>
            </a:r>
          </a:p>
          <a:p>
            <a:pPr algn="just" rtl="0"/>
            <a:r>
              <a:rPr lang="en-US" dirty="0" smtClean="0"/>
              <a:t> </a:t>
            </a:r>
            <a:r>
              <a:rPr lang="en-US" dirty="0"/>
              <a:t>Sullivan believed that one’s personality involves more than individual characteristics, particularly how one interacts with others</a:t>
            </a:r>
            <a:r>
              <a:rPr lang="en-US" dirty="0" smtClean="0"/>
              <a:t>.</a:t>
            </a:r>
          </a:p>
          <a:p>
            <a:pPr algn="just" rtl="0"/>
            <a:r>
              <a:rPr lang="en-US" dirty="0" smtClean="0"/>
              <a:t> </a:t>
            </a:r>
            <a:r>
              <a:rPr lang="en-US" dirty="0"/>
              <a:t>He thought that inadequate or no satisfying relationships produce anxiety, which he saw as the basis for all emotional problems (Sullivan, 1953</a:t>
            </a:r>
            <a:r>
              <a:rPr lang="en-US" dirty="0" smtClean="0"/>
              <a:t>).</a:t>
            </a:r>
          </a:p>
          <a:p>
            <a:pPr algn="just" rtl="0"/>
            <a:r>
              <a:rPr lang="en-US" dirty="0" smtClean="0"/>
              <a:t> </a:t>
            </a:r>
            <a:r>
              <a:rPr lang="en-US" dirty="0"/>
              <a:t>The importance and significance of interpersonal relationships in one’s life is </a:t>
            </a:r>
            <a:r>
              <a:rPr lang="en-US" dirty="0" smtClean="0"/>
              <a:t>probably </a:t>
            </a:r>
            <a:r>
              <a:rPr lang="en-US" dirty="0"/>
              <a:t>Sullivan’s greatest contribution to the field of mental health.</a:t>
            </a:r>
          </a:p>
          <a:p>
            <a:pPr algn="just" rtl="0"/>
            <a:endParaRPr lang="ar-IQ" dirty="0"/>
          </a:p>
        </p:txBody>
      </p:sp>
      <p:sp>
        <p:nvSpPr>
          <p:cNvPr id="4" name="Date Placeholder 3"/>
          <p:cNvSpPr>
            <a:spLocks noGrp="1"/>
          </p:cNvSpPr>
          <p:nvPr>
            <p:ph type="dt" sz="half" idx="10"/>
          </p:nvPr>
        </p:nvSpPr>
        <p:spPr/>
        <p:txBody>
          <a:bodyPr/>
          <a:lstStyle/>
          <a:p>
            <a:fld id="{1370BFE6-6DEC-4410-93C4-51A8A9F388A6}" type="datetime1">
              <a:rPr lang="en-US" smtClean="0"/>
              <a:t>5/1/2018</a:t>
            </a:fld>
            <a:endParaRPr lang="ar-IQ"/>
          </a:p>
        </p:txBody>
      </p:sp>
      <p:sp>
        <p:nvSpPr>
          <p:cNvPr id="5" name="Footer Placeholder 4"/>
          <p:cNvSpPr>
            <a:spLocks noGrp="1"/>
          </p:cNvSpPr>
          <p:nvPr>
            <p:ph type="ftr" sz="quarter" idx="11"/>
          </p:nvPr>
        </p:nvSpPr>
        <p:spPr/>
        <p:txBody>
          <a:bodyPr/>
          <a:lstStyle/>
          <a:p>
            <a:r>
              <a:rPr lang="en-US" smtClean="0"/>
              <a:t>SAFI DAKHIL NAWAM/ COLLEGE OF NURSING/ UNIVERSITY OF KARBALA </a:t>
            </a:r>
            <a:endParaRPr lang="ar-IQ"/>
          </a:p>
        </p:txBody>
      </p:sp>
      <p:sp>
        <p:nvSpPr>
          <p:cNvPr id="6" name="Slide Number Placeholder 5"/>
          <p:cNvSpPr>
            <a:spLocks noGrp="1"/>
          </p:cNvSpPr>
          <p:nvPr>
            <p:ph type="sldNum" sz="quarter" idx="12"/>
          </p:nvPr>
        </p:nvSpPr>
        <p:spPr/>
        <p:txBody>
          <a:bodyPr/>
          <a:lstStyle/>
          <a:p>
            <a:fld id="{E9DDE610-E3F6-4008-B7BB-18F4720CB67B}" type="slidenum">
              <a:rPr lang="ar-IQ" smtClean="0"/>
              <a:t>22</a:t>
            </a:fld>
            <a:endParaRPr lang="ar-IQ"/>
          </a:p>
        </p:txBody>
      </p:sp>
    </p:spTree>
    <p:extLst>
      <p:ext uri="{BB962C8B-B14F-4D97-AF65-F5344CB8AC3E}">
        <p14:creationId xmlns:p14="http://schemas.microsoft.com/office/powerpoint/2010/main" val="37569410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Five Life Stages. </a:t>
            </a:r>
            <a:r>
              <a:rPr lang="en-US" dirty="0"/>
              <a:t/>
            </a:r>
            <a:br>
              <a:rPr lang="en-US" dirty="0"/>
            </a:br>
            <a:endParaRPr lang="ar-IQ" dirty="0"/>
          </a:p>
        </p:txBody>
      </p:sp>
      <p:sp>
        <p:nvSpPr>
          <p:cNvPr id="3" name="Content Placeholder 2"/>
          <p:cNvSpPr>
            <a:spLocks noGrp="1"/>
          </p:cNvSpPr>
          <p:nvPr>
            <p:ph idx="1"/>
          </p:nvPr>
        </p:nvSpPr>
        <p:spPr>
          <a:xfrm>
            <a:off x="457200" y="1052736"/>
            <a:ext cx="8229600" cy="5073427"/>
          </a:xfrm>
        </p:spPr>
        <p:txBody>
          <a:bodyPr>
            <a:normAutofit fontScale="85000" lnSpcReduction="20000"/>
          </a:bodyPr>
          <a:lstStyle/>
          <a:p>
            <a:pPr algn="just" rtl="0"/>
            <a:r>
              <a:rPr lang="en-US" dirty="0"/>
              <a:t>Sullivan e</a:t>
            </a:r>
            <a:r>
              <a:rPr lang="en-US" dirty="0" smtClean="0"/>
              <a:t>stablished five </a:t>
            </a:r>
            <a:r>
              <a:rPr lang="en-US" dirty="0"/>
              <a:t>life stages of development—</a:t>
            </a:r>
            <a:r>
              <a:rPr lang="en-US" b="1" dirty="0"/>
              <a:t>infancy, childhood, juvenile, preadolescence, and adolescence</a:t>
            </a:r>
            <a:r>
              <a:rPr lang="en-US" dirty="0"/>
              <a:t>, each focusing on various interpersonal </a:t>
            </a:r>
            <a:r>
              <a:rPr lang="en-US" dirty="0" smtClean="0"/>
              <a:t>relationships. </a:t>
            </a:r>
          </a:p>
          <a:p>
            <a:pPr algn="just" rtl="0"/>
            <a:r>
              <a:rPr lang="en-US" dirty="0"/>
              <a:t>Sullivan also described three developmental cognitive methods of experience and believed that mental disorders are related to the persistence of one of the early methods. </a:t>
            </a:r>
          </a:p>
          <a:p>
            <a:pPr lvl="0" algn="just" rtl="0"/>
            <a:r>
              <a:rPr lang="en-US" b="1" dirty="0"/>
              <a:t>The </a:t>
            </a:r>
            <a:r>
              <a:rPr lang="en-US" b="1" dirty="0" err="1"/>
              <a:t>prototaxic</a:t>
            </a:r>
            <a:r>
              <a:rPr lang="en-US" b="1" dirty="0"/>
              <a:t> mode, </a:t>
            </a:r>
            <a:r>
              <a:rPr lang="en-US" dirty="0"/>
              <a:t>characteristic o infancy and childhood, involves brief, unconnected experiences that have no relationship to one another. Adults with Schizophrenia exhibit persistent </a:t>
            </a:r>
            <a:r>
              <a:rPr lang="en-US" dirty="0" err="1"/>
              <a:t>prototaxic</a:t>
            </a:r>
            <a:r>
              <a:rPr lang="en-US" dirty="0"/>
              <a:t> experiences. </a:t>
            </a:r>
          </a:p>
          <a:p>
            <a:pPr algn="just" rtl="0"/>
            <a:r>
              <a:rPr lang="en-US" dirty="0" smtClean="0"/>
              <a:t> </a:t>
            </a:r>
          </a:p>
          <a:p>
            <a:pPr marL="0" indent="0" algn="just">
              <a:buNone/>
            </a:pPr>
            <a:endParaRPr lang="ar-IQ" dirty="0"/>
          </a:p>
        </p:txBody>
      </p:sp>
      <p:sp>
        <p:nvSpPr>
          <p:cNvPr id="4" name="Date Placeholder 3"/>
          <p:cNvSpPr>
            <a:spLocks noGrp="1"/>
          </p:cNvSpPr>
          <p:nvPr>
            <p:ph type="dt" sz="half" idx="10"/>
          </p:nvPr>
        </p:nvSpPr>
        <p:spPr/>
        <p:txBody>
          <a:bodyPr/>
          <a:lstStyle/>
          <a:p>
            <a:fld id="{9399A08B-0DB1-4E3B-84CF-BE65748FFB5A}" type="datetime1">
              <a:rPr lang="en-US" smtClean="0"/>
              <a:t>5/1/2018</a:t>
            </a:fld>
            <a:endParaRPr lang="ar-IQ"/>
          </a:p>
        </p:txBody>
      </p:sp>
      <p:sp>
        <p:nvSpPr>
          <p:cNvPr id="5" name="Footer Placeholder 4"/>
          <p:cNvSpPr>
            <a:spLocks noGrp="1"/>
          </p:cNvSpPr>
          <p:nvPr>
            <p:ph type="ftr" sz="quarter" idx="11"/>
          </p:nvPr>
        </p:nvSpPr>
        <p:spPr/>
        <p:txBody>
          <a:bodyPr/>
          <a:lstStyle/>
          <a:p>
            <a:r>
              <a:rPr lang="en-US" smtClean="0"/>
              <a:t>SAFI DAKHIL NAWAM/ COLLEGE OF NURSING/ UNIVERSITY OF KARBALA </a:t>
            </a:r>
            <a:endParaRPr lang="ar-IQ"/>
          </a:p>
        </p:txBody>
      </p:sp>
      <p:sp>
        <p:nvSpPr>
          <p:cNvPr id="6" name="Slide Number Placeholder 5"/>
          <p:cNvSpPr>
            <a:spLocks noGrp="1"/>
          </p:cNvSpPr>
          <p:nvPr>
            <p:ph type="sldNum" sz="quarter" idx="12"/>
          </p:nvPr>
        </p:nvSpPr>
        <p:spPr/>
        <p:txBody>
          <a:bodyPr/>
          <a:lstStyle/>
          <a:p>
            <a:fld id="{E9DDE610-E3F6-4008-B7BB-18F4720CB67B}" type="slidenum">
              <a:rPr lang="ar-IQ" smtClean="0"/>
              <a:t>23</a:t>
            </a:fld>
            <a:endParaRPr lang="ar-IQ"/>
          </a:p>
        </p:txBody>
      </p:sp>
    </p:spTree>
    <p:extLst>
      <p:ext uri="{BB962C8B-B14F-4D97-AF65-F5344CB8AC3E}">
        <p14:creationId xmlns:p14="http://schemas.microsoft.com/office/powerpoint/2010/main" val="2177450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364902"/>
          </a:xfrm>
        </p:spPr>
        <p:txBody>
          <a:bodyPr>
            <a:normAutofit fontScale="90000"/>
          </a:bodyPr>
          <a:lstStyle/>
          <a:p>
            <a:pPr algn="l"/>
            <a:r>
              <a:rPr lang="en-US" sz="2800" b="1" dirty="0" smtClean="0"/>
              <a:t>Three developmental </a:t>
            </a:r>
            <a:r>
              <a:rPr lang="en-US" sz="2800" b="1" dirty="0"/>
              <a:t>cognitive methods</a:t>
            </a:r>
            <a:endParaRPr lang="ar-IQ" sz="2800" b="1" dirty="0"/>
          </a:p>
        </p:txBody>
      </p:sp>
      <p:sp>
        <p:nvSpPr>
          <p:cNvPr id="3" name="Content Placeholder 2"/>
          <p:cNvSpPr>
            <a:spLocks noGrp="1"/>
          </p:cNvSpPr>
          <p:nvPr>
            <p:ph idx="1"/>
          </p:nvPr>
        </p:nvSpPr>
        <p:spPr>
          <a:xfrm>
            <a:off x="457200" y="764704"/>
            <a:ext cx="8229600" cy="5688632"/>
          </a:xfrm>
        </p:spPr>
        <p:txBody>
          <a:bodyPr>
            <a:normAutofit fontScale="85000" lnSpcReduction="20000"/>
          </a:bodyPr>
          <a:lstStyle/>
          <a:p>
            <a:pPr lvl="0" algn="just" rtl="0"/>
            <a:r>
              <a:rPr lang="en-US" b="1" dirty="0" smtClean="0"/>
              <a:t>The </a:t>
            </a:r>
            <a:r>
              <a:rPr lang="en-US" b="1" dirty="0" err="1"/>
              <a:t>parataxic</a:t>
            </a:r>
            <a:r>
              <a:rPr lang="en-US" b="1" dirty="0"/>
              <a:t> mode </a:t>
            </a:r>
            <a:r>
              <a:rPr lang="en-US" dirty="0"/>
              <a:t>begins in early childhood as the child begins to connect experiences in sequence. The child may not make logical sense of the experiences and may see them </a:t>
            </a:r>
            <a:r>
              <a:rPr lang="en-US" dirty="0" smtClean="0"/>
              <a:t>as a </a:t>
            </a:r>
            <a:r>
              <a:rPr lang="en-US" dirty="0"/>
              <a:t>chance events. The child seeks to relieve anxiety by repeating familiar experiences, although he or she may not understand what he or she is doing. Sullivan explained paranoid ideas and slips of the tongue as a person operating in the </a:t>
            </a:r>
            <a:r>
              <a:rPr lang="en-US" dirty="0" err="1"/>
              <a:t>parataxic</a:t>
            </a:r>
            <a:r>
              <a:rPr lang="en-US" dirty="0"/>
              <a:t> mode.</a:t>
            </a:r>
          </a:p>
          <a:p>
            <a:pPr lvl="0" algn="just" rtl="0"/>
            <a:r>
              <a:rPr lang="en-US" b="1" dirty="0"/>
              <a:t>In the </a:t>
            </a:r>
            <a:r>
              <a:rPr lang="en-US" b="1" dirty="0" err="1"/>
              <a:t>syntaxic</a:t>
            </a:r>
            <a:r>
              <a:rPr lang="en-US" b="1" dirty="0"/>
              <a:t> mode,</a:t>
            </a:r>
            <a:r>
              <a:rPr lang="en-US" dirty="0"/>
              <a:t> which begins to appear in school-aged children and becomes more predominant in preadolescence, the person begins to perceive himself or herself and the world within the context of the environment and can analyze experiences in a variety of settings. Maturity may be  defined as predominance of the </a:t>
            </a:r>
            <a:r>
              <a:rPr lang="en-US" dirty="0" err="1"/>
              <a:t>syntaxic</a:t>
            </a:r>
            <a:r>
              <a:rPr lang="en-US" dirty="0"/>
              <a:t> mode (Sullivan, 1953).  </a:t>
            </a:r>
          </a:p>
          <a:p>
            <a:pPr algn="just" rtl="0"/>
            <a:endParaRPr lang="en-US" dirty="0"/>
          </a:p>
          <a:p>
            <a:pPr algn="just" rtl="0"/>
            <a:endParaRPr lang="ar-IQ" dirty="0"/>
          </a:p>
        </p:txBody>
      </p:sp>
      <p:sp>
        <p:nvSpPr>
          <p:cNvPr id="4" name="Date Placeholder 3"/>
          <p:cNvSpPr>
            <a:spLocks noGrp="1"/>
          </p:cNvSpPr>
          <p:nvPr>
            <p:ph type="dt" sz="half" idx="10"/>
          </p:nvPr>
        </p:nvSpPr>
        <p:spPr/>
        <p:txBody>
          <a:bodyPr/>
          <a:lstStyle/>
          <a:p>
            <a:fld id="{3D9AF367-C481-4B94-95C9-50B7A20AB24C}" type="datetime1">
              <a:rPr lang="en-US" smtClean="0"/>
              <a:t>5/1/2018</a:t>
            </a:fld>
            <a:endParaRPr lang="ar-IQ"/>
          </a:p>
        </p:txBody>
      </p:sp>
      <p:sp>
        <p:nvSpPr>
          <p:cNvPr id="5" name="Footer Placeholder 4"/>
          <p:cNvSpPr>
            <a:spLocks noGrp="1"/>
          </p:cNvSpPr>
          <p:nvPr>
            <p:ph type="ftr" sz="quarter" idx="11"/>
          </p:nvPr>
        </p:nvSpPr>
        <p:spPr/>
        <p:txBody>
          <a:bodyPr/>
          <a:lstStyle/>
          <a:p>
            <a:r>
              <a:rPr lang="en-US" smtClean="0"/>
              <a:t>SAFI DAKHIL NAWAM/ COLLEGE OF NURSING/ UNIVERSITY OF KARBALA </a:t>
            </a:r>
            <a:endParaRPr lang="ar-IQ"/>
          </a:p>
        </p:txBody>
      </p:sp>
      <p:sp>
        <p:nvSpPr>
          <p:cNvPr id="6" name="Slide Number Placeholder 5"/>
          <p:cNvSpPr>
            <a:spLocks noGrp="1"/>
          </p:cNvSpPr>
          <p:nvPr>
            <p:ph type="sldNum" sz="quarter" idx="12"/>
          </p:nvPr>
        </p:nvSpPr>
        <p:spPr/>
        <p:txBody>
          <a:bodyPr/>
          <a:lstStyle/>
          <a:p>
            <a:fld id="{E9DDE610-E3F6-4008-B7BB-18F4720CB67B}" type="slidenum">
              <a:rPr lang="ar-IQ" smtClean="0"/>
              <a:t>24</a:t>
            </a:fld>
            <a:endParaRPr lang="ar-IQ"/>
          </a:p>
        </p:txBody>
      </p:sp>
    </p:spTree>
    <p:extLst>
      <p:ext uri="{BB962C8B-B14F-4D97-AF65-F5344CB8AC3E}">
        <p14:creationId xmlns:p14="http://schemas.microsoft.com/office/powerpoint/2010/main" val="2294964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652934"/>
          </a:xfrm>
        </p:spPr>
        <p:txBody>
          <a:bodyPr>
            <a:normAutofit/>
          </a:bodyPr>
          <a:lstStyle/>
          <a:p>
            <a:pPr algn="l"/>
            <a:r>
              <a:rPr lang="en-US" sz="3600" dirty="0" smtClean="0"/>
              <a:t>Sullivan's five </a:t>
            </a:r>
            <a:r>
              <a:rPr lang="en-US" sz="3600" dirty="0"/>
              <a:t>life stages </a:t>
            </a:r>
            <a:r>
              <a:rPr lang="en-US" sz="3600" dirty="0" smtClean="0"/>
              <a:t>of development</a:t>
            </a:r>
            <a:endParaRPr lang="ar-IQ" sz="36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0" y="836712"/>
            <a:ext cx="8712968" cy="5472608"/>
          </a:xfrm>
        </p:spPr>
      </p:pic>
      <p:sp>
        <p:nvSpPr>
          <p:cNvPr id="4" name="Date Placeholder 3"/>
          <p:cNvSpPr>
            <a:spLocks noGrp="1"/>
          </p:cNvSpPr>
          <p:nvPr>
            <p:ph type="dt" sz="half" idx="10"/>
          </p:nvPr>
        </p:nvSpPr>
        <p:spPr/>
        <p:txBody>
          <a:bodyPr/>
          <a:lstStyle/>
          <a:p>
            <a:fld id="{ED21347D-AC1C-4884-8A5F-E1F99A60E47B}" type="datetime1">
              <a:rPr lang="en-US" smtClean="0"/>
              <a:t>5/1/2018</a:t>
            </a:fld>
            <a:endParaRPr lang="ar-IQ"/>
          </a:p>
        </p:txBody>
      </p:sp>
      <p:sp>
        <p:nvSpPr>
          <p:cNvPr id="3" name="Footer Placeholder 2"/>
          <p:cNvSpPr>
            <a:spLocks noGrp="1"/>
          </p:cNvSpPr>
          <p:nvPr>
            <p:ph type="ftr" sz="quarter" idx="11"/>
          </p:nvPr>
        </p:nvSpPr>
        <p:spPr/>
        <p:txBody>
          <a:bodyPr/>
          <a:lstStyle/>
          <a:p>
            <a:r>
              <a:rPr lang="en-US" smtClean="0"/>
              <a:t>SAFI DAKHIL NAWAM/ COLLEGE OF NURSING/ UNIVERSITY OF KARBALA </a:t>
            </a:r>
            <a:endParaRPr lang="ar-IQ"/>
          </a:p>
        </p:txBody>
      </p:sp>
      <p:sp>
        <p:nvSpPr>
          <p:cNvPr id="6" name="Slide Number Placeholder 5"/>
          <p:cNvSpPr>
            <a:spLocks noGrp="1"/>
          </p:cNvSpPr>
          <p:nvPr>
            <p:ph type="sldNum" sz="quarter" idx="12"/>
          </p:nvPr>
        </p:nvSpPr>
        <p:spPr/>
        <p:txBody>
          <a:bodyPr/>
          <a:lstStyle/>
          <a:p>
            <a:fld id="{E9DDE610-E3F6-4008-B7BB-18F4720CB67B}" type="slidenum">
              <a:rPr lang="ar-IQ" smtClean="0"/>
              <a:t>25</a:t>
            </a:fld>
            <a:endParaRPr lang="ar-IQ"/>
          </a:p>
        </p:txBody>
      </p:sp>
    </p:spTree>
    <p:extLst>
      <p:ext uri="{BB962C8B-B14F-4D97-AF65-F5344CB8AC3E}">
        <p14:creationId xmlns:p14="http://schemas.microsoft.com/office/powerpoint/2010/main" val="5478535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508918"/>
          </a:xfrm>
        </p:spPr>
        <p:txBody>
          <a:bodyPr>
            <a:noAutofit/>
          </a:bodyPr>
          <a:lstStyle/>
          <a:p>
            <a:pPr algn="l"/>
            <a:r>
              <a:rPr lang="en-US" sz="3200" b="1" dirty="0" smtClean="0"/>
              <a:t/>
            </a:r>
            <a:br>
              <a:rPr lang="en-US" sz="3200" b="1" dirty="0" smtClean="0"/>
            </a:br>
            <a:r>
              <a:rPr lang="en-US" sz="3200" b="1" dirty="0" smtClean="0"/>
              <a:t>Therapeutic </a:t>
            </a:r>
            <a:r>
              <a:rPr lang="en-US" sz="3200" b="1" dirty="0"/>
              <a:t>Community or Milieu. </a:t>
            </a:r>
            <a:br>
              <a:rPr lang="en-US" sz="3200" b="1" dirty="0"/>
            </a:br>
            <a:endParaRPr lang="ar-IQ" sz="3200" dirty="0"/>
          </a:p>
        </p:txBody>
      </p:sp>
      <p:sp>
        <p:nvSpPr>
          <p:cNvPr id="3" name="Content Placeholder 2"/>
          <p:cNvSpPr>
            <a:spLocks noGrp="1"/>
          </p:cNvSpPr>
          <p:nvPr>
            <p:ph idx="1"/>
          </p:nvPr>
        </p:nvSpPr>
        <p:spPr>
          <a:xfrm>
            <a:off x="457200" y="692696"/>
            <a:ext cx="8435280" cy="5760640"/>
          </a:xfrm>
        </p:spPr>
        <p:txBody>
          <a:bodyPr>
            <a:normAutofit fontScale="55000" lnSpcReduction="20000"/>
          </a:bodyPr>
          <a:lstStyle/>
          <a:p>
            <a:pPr marL="0" indent="0" algn="just" rtl="0">
              <a:buNone/>
            </a:pPr>
            <a:r>
              <a:rPr lang="en-US" i="1" dirty="0"/>
              <a:t>Sullivan envisioned the:</a:t>
            </a:r>
            <a:endParaRPr lang="en-US" dirty="0"/>
          </a:p>
          <a:p>
            <a:pPr lvl="0" algn="just" rtl="0"/>
            <a:r>
              <a:rPr lang="en-US" dirty="0"/>
              <a:t>Goal of treatment as the establishment of satisfying interpersonal relationships.</a:t>
            </a:r>
          </a:p>
          <a:p>
            <a:pPr lvl="0" algn="just" rtl="0"/>
            <a:r>
              <a:rPr lang="en-US" dirty="0"/>
              <a:t>The therapist provides a corrective interpersonal relationship for the client.</a:t>
            </a:r>
          </a:p>
          <a:p>
            <a:pPr lvl="0" algn="just" rtl="0"/>
            <a:r>
              <a:rPr lang="en-US" dirty="0"/>
              <a:t>Sullivan created the term </a:t>
            </a:r>
            <a:r>
              <a:rPr lang="en-US" b="1" u="sng" dirty="0"/>
              <a:t>participant observer</a:t>
            </a:r>
            <a:r>
              <a:rPr lang="en-US" b="1" dirty="0"/>
              <a:t> </a:t>
            </a:r>
            <a:r>
              <a:rPr lang="en-US" dirty="0"/>
              <a:t>for the therapist’s role, meaning that the therapist </a:t>
            </a:r>
            <a:r>
              <a:rPr lang="en-US" b="1" u="sng" dirty="0"/>
              <a:t>both participates in and observes</a:t>
            </a:r>
            <a:r>
              <a:rPr lang="en-US" dirty="0"/>
              <a:t> the progress of the relationship.</a:t>
            </a:r>
          </a:p>
          <a:p>
            <a:pPr lvl="0" algn="just" rtl="0"/>
            <a:r>
              <a:rPr lang="en-US" dirty="0"/>
              <a:t>Sullivan is also credited with developing the first </a:t>
            </a:r>
            <a:r>
              <a:rPr lang="en-US" b="1" dirty="0"/>
              <a:t>therapeutic community or milieu </a:t>
            </a:r>
            <a:r>
              <a:rPr lang="en-US" dirty="0"/>
              <a:t>with young men with schizophrenia in 1929  </a:t>
            </a:r>
          </a:p>
          <a:p>
            <a:pPr lvl="0" algn="just" rtl="0"/>
            <a:r>
              <a:rPr lang="en-US" dirty="0"/>
              <a:t>In the concept of therapeutic community or milieu, the interaction among clients is seen as beneficial, and </a:t>
            </a:r>
            <a:r>
              <a:rPr lang="en-US" b="1" u="sng" dirty="0"/>
              <a:t>treatment emphasizes the role of this client-to-client interaction.</a:t>
            </a:r>
            <a:r>
              <a:rPr lang="en-US" dirty="0"/>
              <a:t> </a:t>
            </a:r>
          </a:p>
          <a:p>
            <a:pPr lvl="0" algn="just" rtl="0"/>
            <a:r>
              <a:rPr lang="en-US" dirty="0"/>
              <a:t>Until this time, it was believed that the interaction between the client and the psychiatrist was the one essential component to the client’s treatment. </a:t>
            </a:r>
          </a:p>
          <a:p>
            <a:pPr lvl="0" algn="just" rtl="0"/>
            <a:r>
              <a:rPr lang="en-US" dirty="0" smtClean="0"/>
              <a:t>The </a:t>
            </a:r>
            <a:r>
              <a:rPr lang="en-US" dirty="0"/>
              <a:t>concept of </a:t>
            </a:r>
            <a:r>
              <a:rPr lang="en-US" b="1" dirty="0"/>
              <a:t>milieu therapy, </a:t>
            </a:r>
            <a:r>
              <a:rPr lang="en-US" dirty="0"/>
              <a:t>originally developed by Sullivan, involved clients’ interactions with one another</a:t>
            </a:r>
            <a:r>
              <a:rPr lang="en-US" b="1" dirty="0"/>
              <a:t> including</a:t>
            </a:r>
            <a:r>
              <a:rPr lang="en-US" dirty="0"/>
              <a:t>:</a:t>
            </a:r>
          </a:p>
          <a:p>
            <a:pPr marL="514350" lvl="0" indent="-514350" algn="just" rtl="0">
              <a:buFont typeface="+mj-lt"/>
              <a:buAutoNum type="arabicPeriod"/>
            </a:pPr>
            <a:r>
              <a:rPr lang="en-US" b="1" dirty="0"/>
              <a:t>Practicing interpersonal relationship skills</a:t>
            </a:r>
            <a:endParaRPr lang="en-US" dirty="0"/>
          </a:p>
          <a:p>
            <a:pPr marL="514350" lvl="0" indent="-514350" algn="just" rtl="0">
              <a:buFont typeface="+mj-lt"/>
              <a:buAutoNum type="arabicPeriod"/>
            </a:pPr>
            <a:r>
              <a:rPr lang="en-US" b="1" dirty="0"/>
              <a:t>Giving one another feedback about behavior</a:t>
            </a:r>
            <a:endParaRPr lang="en-US" dirty="0"/>
          </a:p>
          <a:p>
            <a:pPr marL="514350" lvl="0" indent="-514350" algn="just" rtl="0">
              <a:buFont typeface="+mj-lt"/>
              <a:buAutoNum type="arabicPeriod"/>
            </a:pPr>
            <a:r>
              <a:rPr lang="en-US" b="1" dirty="0"/>
              <a:t>Working cooperatively as a group to solve day-to-day problems.</a:t>
            </a:r>
            <a:endParaRPr lang="en-US" dirty="0"/>
          </a:p>
          <a:p>
            <a:pPr lvl="0" algn="just" rtl="0"/>
            <a:r>
              <a:rPr lang="en-US" dirty="0"/>
              <a:t>Management of the milieu, or environment, is still a primary role for the nurse in terms of providing safety and protection for all clients and promoting social interaction.</a:t>
            </a:r>
          </a:p>
          <a:p>
            <a:pPr algn="just" rtl="0"/>
            <a:endParaRPr lang="ar-IQ" dirty="0"/>
          </a:p>
        </p:txBody>
      </p:sp>
      <p:sp>
        <p:nvSpPr>
          <p:cNvPr id="4" name="Date Placeholder 3"/>
          <p:cNvSpPr>
            <a:spLocks noGrp="1"/>
          </p:cNvSpPr>
          <p:nvPr>
            <p:ph type="dt" sz="half" idx="10"/>
          </p:nvPr>
        </p:nvSpPr>
        <p:spPr/>
        <p:txBody>
          <a:bodyPr/>
          <a:lstStyle/>
          <a:p>
            <a:fld id="{6ACE3FCD-F841-4DB2-A2D5-FEF2E174E5EB}" type="datetime1">
              <a:rPr lang="en-US" smtClean="0"/>
              <a:t>5/1/2018</a:t>
            </a:fld>
            <a:endParaRPr lang="ar-IQ"/>
          </a:p>
        </p:txBody>
      </p:sp>
      <p:sp>
        <p:nvSpPr>
          <p:cNvPr id="5" name="Footer Placeholder 4"/>
          <p:cNvSpPr>
            <a:spLocks noGrp="1"/>
          </p:cNvSpPr>
          <p:nvPr>
            <p:ph type="ftr" sz="quarter" idx="11"/>
          </p:nvPr>
        </p:nvSpPr>
        <p:spPr/>
        <p:txBody>
          <a:bodyPr/>
          <a:lstStyle/>
          <a:p>
            <a:r>
              <a:rPr lang="en-US" smtClean="0"/>
              <a:t>SAFI DAKHIL NAWAM/ COLLEGE OF NURSING/ UNIVERSITY OF KARBALA </a:t>
            </a:r>
            <a:endParaRPr lang="ar-IQ"/>
          </a:p>
        </p:txBody>
      </p:sp>
      <p:sp>
        <p:nvSpPr>
          <p:cNvPr id="6" name="Slide Number Placeholder 5"/>
          <p:cNvSpPr>
            <a:spLocks noGrp="1"/>
          </p:cNvSpPr>
          <p:nvPr>
            <p:ph type="sldNum" sz="quarter" idx="12"/>
          </p:nvPr>
        </p:nvSpPr>
        <p:spPr/>
        <p:txBody>
          <a:bodyPr/>
          <a:lstStyle/>
          <a:p>
            <a:fld id="{E9DDE610-E3F6-4008-B7BB-18F4720CB67B}" type="slidenum">
              <a:rPr lang="ar-IQ" smtClean="0"/>
              <a:t>26</a:t>
            </a:fld>
            <a:endParaRPr lang="ar-IQ"/>
          </a:p>
        </p:txBody>
      </p:sp>
    </p:spTree>
    <p:extLst>
      <p:ext uri="{BB962C8B-B14F-4D97-AF65-F5344CB8AC3E}">
        <p14:creationId xmlns:p14="http://schemas.microsoft.com/office/powerpoint/2010/main" val="1933672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712968" cy="508918"/>
          </a:xfrm>
        </p:spPr>
        <p:txBody>
          <a:bodyPr>
            <a:noAutofit/>
          </a:bodyPr>
          <a:lstStyle/>
          <a:p>
            <a:pPr algn="l"/>
            <a:r>
              <a:rPr lang="en-US" sz="2400" b="1" i="1" dirty="0" smtClean="0"/>
              <a:t/>
            </a:r>
            <a:br>
              <a:rPr lang="en-US" sz="2400" b="1" i="1" dirty="0" smtClean="0"/>
            </a:br>
            <a:r>
              <a:rPr lang="en-US" sz="2400" b="1" i="1" dirty="0" smtClean="0"/>
              <a:t>Hildegard </a:t>
            </a:r>
            <a:r>
              <a:rPr lang="en-US" sz="2400" b="1" i="1" dirty="0" err="1"/>
              <a:t>Peplau</a:t>
            </a:r>
            <a:r>
              <a:rPr lang="en-US" sz="2400" b="1" i="1" dirty="0"/>
              <a:t>: Therapeutic </a:t>
            </a:r>
            <a:r>
              <a:rPr lang="en-US" sz="2400" b="1" i="1" dirty="0" smtClean="0"/>
              <a:t>Nurse–Patient Relationship</a:t>
            </a:r>
            <a:r>
              <a:rPr lang="en-US" sz="2400" dirty="0"/>
              <a:t/>
            </a:r>
            <a:br>
              <a:rPr lang="en-US" sz="2400" dirty="0"/>
            </a:br>
            <a:endParaRPr lang="ar-IQ" sz="2400" dirty="0"/>
          </a:p>
        </p:txBody>
      </p:sp>
      <p:sp>
        <p:nvSpPr>
          <p:cNvPr id="3" name="Content Placeholder 2"/>
          <p:cNvSpPr>
            <a:spLocks noGrp="1"/>
          </p:cNvSpPr>
          <p:nvPr>
            <p:ph idx="1"/>
          </p:nvPr>
        </p:nvSpPr>
        <p:spPr>
          <a:xfrm>
            <a:off x="457199" y="836712"/>
            <a:ext cx="6995121" cy="5289451"/>
          </a:xfrm>
        </p:spPr>
        <p:txBody>
          <a:bodyPr>
            <a:normAutofit fontScale="77500" lnSpcReduction="20000"/>
          </a:bodyPr>
          <a:lstStyle/>
          <a:p>
            <a:pPr algn="just" rtl="0"/>
            <a:r>
              <a:rPr lang="en-US" dirty="0" smtClean="0"/>
              <a:t>Hildegard </a:t>
            </a:r>
            <a:r>
              <a:rPr lang="en-US" dirty="0" err="1"/>
              <a:t>Peplau</a:t>
            </a:r>
            <a:r>
              <a:rPr lang="en-US" dirty="0"/>
              <a:t> was a nursing theorist</a:t>
            </a:r>
            <a:r>
              <a:rPr lang="en-US" b="1" i="1" dirty="0"/>
              <a:t> </a:t>
            </a:r>
            <a:r>
              <a:rPr lang="en-US" dirty="0"/>
              <a:t>and clinician who built on Sullivan’s interpersonal</a:t>
            </a:r>
            <a:r>
              <a:rPr lang="en-US" b="1" dirty="0"/>
              <a:t>. </a:t>
            </a:r>
            <a:endParaRPr lang="en-US" dirty="0"/>
          </a:p>
          <a:p>
            <a:pPr lvl="0" algn="just" rtl="0"/>
            <a:r>
              <a:rPr lang="en-US" dirty="0"/>
              <a:t>Hildegard </a:t>
            </a:r>
            <a:r>
              <a:rPr lang="en-US" dirty="0" err="1"/>
              <a:t>Peplau</a:t>
            </a:r>
            <a:r>
              <a:rPr lang="en-US" dirty="0"/>
              <a:t>, who developed the phases of</a:t>
            </a:r>
            <a:r>
              <a:rPr lang="en-US" b="1" i="1" dirty="0"/>
              <a:t> </a:t>
            </a:r>
            <a:r>
              <a:rPr lang="en-US" dirty="0"/>
              <a:t>the nurse–client therapeutic relationship, which has made</a:t>
            </a:r>
            <a:r>
              <a:rPr lang="en-US" b="1" i="1" dirty="0"/>
              <a:t> </a:t>
            </a:r>
            <a:r>
              <a:rPr lang="en-US" dirty="0"/>
              <a:t>great contributions to the foundation of nursing practice</a:t>
            </a:r>
            <a:r>
              <a:rPr lang="en-US" b="1" i="1" dirty="0"/>
              <a:t> </a:t>
            </a:r>
            <a:r>
              <a:rPr lang="en-US" dirty="0"/>
              <a:t>today.</a:t>
            </a:r>
          </a:p>
          <a:p>
            <a:pPr lvl="0" algn="just" rtl="0"/>
            <a:r>
              <a:rPr lang="en-US" dirty="0"/>
              <a:t>Theories and also saw the role of the nurse as a participant observer. </a:t>
            </a:r>
          </a:p>
          <a:p>
            <a:pPr lvl="0" algn="just" rtl="0"/>
            <a:r>
              <a:rPr lang="en-US" dirty="0" err="1"/>
              <a:t>Peplau</a:t>
            </a:r>
            <a:r>
              <a:rPr lang="en-US" dirty="0"/>
              <a:t> developed the concept of the </a:t>
            </a:r>
            <a:r>
              <a:rPr lang="en-US" b="1" u="sng" dirty="0"/>
              <a:t>therapeutic</a:t>
            </a:r>
            <a:r>
              <a:rPr lang="en-US" u="sng" dirty="0"/>
              <a:t> </a:t>
            </a:r>
            <a:r>
              <a:rPr lang="en-US" b="1" u="sng" dirty="0"/>
              <a:t>nurse– patient relationship,</a:t>
            </a:r>
            <a:r>
              <a:rPr lang="en-US" b="1" dirty="0"/>
              <a:t> </a:t>
            </a:r>
            <a:r>
              <a:rPr lang="en-US" dirty="0"/>
              <a:t>which includes four phases: </a:t>
            </a:r>
            <a:r>
              <a:rPr lang="en-US" i="1" u="sng" dirty="0"/>
              <a:t>orientation, identification, exploitation, and resolution</a:t>
            </a:r>
            <a:endParaRPr lang="en-US" dirty="0"/>
          </a:p>
          <a:p>
            <a:pPr algn="just" rtl="0"/>
            <a:r>
              <a:rPr lang="en-US" dirty="0"/>
              <a:t>During these phases, the client accomplishes certain tasks and makes relationship changes that help the healing process (</a:t>
            </a:r>
            <a:r>
              <a:rPr lang="en-US" dirty="0" err="1"/>
              <a:t>Peplau</a:t>
            </a:r>
            <a:r>
              <a:rPr lang="en-US" dirty="0"/>
              <a:t>, 1952).</a:t>
            </a:r>
          </a:p>
          <a:p>
            <a:pPr algn="just"/>
            <a:endParaRPr lang="ar-IQ" dirty="0"/>
          </a:p>
        </p:txBody>
      </p:sp>
      <p:sp>
        <p:nvSpPr>
          <p:cNvPr id="4" name="Date Placeholder 3"/>
          <p:cNvSpPr>
            <a:spLocks noGrp="1"/>
          </p:cNvSpPr>
          <p:nvPr>
            <p:ph type="dt" sz="half" idx="10"/>
          </p:nvPr>
        </p:nvSpPr>
        <p:spPr/>
        <p:txBody>
          <a:bodyPr/>
          <a:lstStyle/>
          <a:p>
            <a:fld id="{3013027E-1F76-4B8C-8E89-170C0F29C8DE}" type="datetime1">
              <a:rPr lang="en-US" smtClean="0"/>
              <a:t>5/1/2018</a:t>
            </a:fld>
            <a:endParaRPr lang="ar-IQ"/>
          </a:p>
        </p:txBody>
      </p:sp>
      <p:sp>
        <p:nvSpPr>
          <p:cNvPr id="5" name="Footer Placeholder 4"/>
          <p:cNvSpPr>
            <a:spLocks noGrp="1"/>
          </p:cNvSpPr>
          <p:nvPr>
            <p:ph type="ftr" sz="quarter" idx="11"/>
          </p:nvPr>
        </p:nvSpPr>
        <p:spPr/>
        <p:txBody>
          <a:bodyPr/>
          <a:lstStyle/>
          <a:p>
            <a:r>
              <a:rPr lang="en-US" smtClean="0"/>
              <a:t>SAFI DAKHIL NAWAM/ COLLEGE OF NURSING/ UNIVERSITY OF KARBALA </a:t>
            </a:r>
            <a:endParaRPr lang="ar-IQ"/>
          </a:p>
        </p:txBody>
      </p:sp>
      <p:sp>
        <p:nvSpPr>
          <p:cNvPr id="6" name="Slide Number Placeholder 5"/>
          <p:cNvSpPr>
            <a:spLocks noGrp="1"/>
          </p:cNvSpPr>
          <p:nvPr>
            <p:ph type="sldNum" sz="quarter" idx="12"/>
          </p:nvPr>
        </p:nvSpPr>
        <p:spPr/>
        <p:txBody>
          <a:bodyPr/>
          <a:lstStyle/>
          <a:p>
            <a:fld id="{E9DDE610-E3F6-4008-B7BB-18F4720CB67B}" type="slidenum">
              <a:rPr lang="ar-IQ" smtClean="0"/>
              <a:t>27</a:t>
            </a:fld>
            <a:endParaRPr lang="ar-IQ"/>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2321" y="857250"/>
            <a:ext cx="1648136" cy="2859782"/>
          </a:xfrm>
          <a:prstGeom prst="rect">
            <a:avLst/>
          </a:prstGeom>
        </p:spPr>
      </p:pic>
    </p:spTree>
    <p:extLst>
      <p:ext uri="{BB962C8B-B14F-4D97-AF65-F5344CB8AC3E}">
        <p14:creationId xmlns:p14="http://schemas.microsoft.com/office/powerpoint/2010/main" val="3230340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580926"/>
          </a:xfrm>
        </p:spPr>
        <p:txBody>
          <a:bodyPr>
            <a:noAutofit/>
          </a:bodyPr>
          <a:lstStyle/>
          <a:p>
            <a:pPr algn="l"/>
            <a:r>
              <a:rPr lang="en-US" sz="2800" b="1" dirty="0"/>
              <a:t>PEPLAU’S STAGES AND TASKS OF RELATIONSHIPS</a:t>
            </a:r>
            <a:endParaRPr lang="ar-IQ" sz="28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90510708"/>
              </p:ext>
            </p:extLst>
          </p:nvPr>
        </p:nvGraphicFramePr>
        <p:xfrm>
          <a:off x="467544" y="764704"/>
          <a:ext cx="8280920" cy="5658522"/>
        </p:xfrm>
        <a:graphic>
          <a:graphicData uri="http://schemas.openxmlformats.org/drawingml/2006/table">
            <a:tbl>
              <a:tblPr firstRow="1" firstCol="1" bandRow="1">
                <a:tableStyleId>{5C22544A-7EE6-4342-B048-85BDC9FD1C3A}</a:tableStyleId>
              </a:tblPr>
              <a:tblGrid>
                <a:gridCol w="1368152"/>
                <a:gridCol w="6912768"/>
              </a:tblGrid>
              <a:tr h="372260">
                <a:tc>
                  <a:txBody>
                    <a:bodyPr/>
                    <a:lstStyle/>
                    <a:p>
                      <a:pPr marL="90170" algn="l" rtl="1">
                        <a:lnSpc>
                          <a:spcPct val="150000"/>
                        </a:lnSpc>
                        <a:spcAft>
                          <a:spcPts val="0"/>
                        </a:spcAft>
                      </a:pPr>
                      <a:r>
                        <a:rPr lang="en-US" sz="2800" b="1" dirty="0">
                          <a:solidFill>
                            <a:schemeClr val="tx1"/>
                          </a:solidFill>
                          <a:effectLst/>
                        </a:rPr>
                        <a:t>Stage  </a:t>
                      </a:r>
                      <a:endParaRPr lang="en-US" sz="2400" b="1" dirty="0">
                        <a:solidFill>
                          <a:schemeClr val="tx1"/>
                        </a:solidFill>
                        <a:effectLst/>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lvl="0" indent="-342900" algn="l" rtl="1">
                        <a:lnSpc>
                          <a:spcPct val="150000"/>
                        </a:lnSpc>
                        <a:spcAft>
                          <a:spcPts val="0"/>
                        </a:spcAft>
                        <a:buFont typeface="Symbol"/>
                        <a:buChar char=""/>
                      </a:pPr>
                      <a:r>
                        <a:rPr lang="en-US" sz="2800" b="1" dirty="0">
                          <a:solidFill>
                            <a:schemeClr val="tx1"/>
                          </a:solidFill>
                          <a:effectLst/>
                        </a:rPr>
                        <a:t>Tasks</a:t>
                      </a:r>
                      <a:endParaRPr lang="en-US" sz="2400" b="1" dirty="0">
                        <a:solidFill>
                          <a:schemeClr val="tx1"/>
                        </a:solidFill>
                        <a:effectLst/>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572949">
                <a:tc>
                  <a:txBody>
                    <a:bodyPr/>
                    <a:lstStyle/>
                    <a:p>
                      <a:pPr marL="90170" algn="l" rtl="0">
                        <a:lnSpc>
                          <a:spcPct val="150000"/>
                        </a:lnSpc>
                        <a:spcAft>
                          <a:spcPts val="0"/>
                        </a:spcAft>
                      </a:pPr>
                      <a:r>
                        <a:rPr lang="en-US" sz="1600" b="1">
                          <a:solidFill>
                            <a:schemeClr val="tx1"/>
                          </a:solidFill>
                          <a:effectLst/>
                        </a:rPr>
                        <a:t>Orientation</a:t>
                      </a:r>
                      <a:endParaRPr lang="en-US" sz="1400" b="1">
                        <a:solidFill>
                          <a:schemeClr val="tx1"/>
                        </a:solidFill>
                        <a:effectLst/>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lvl="0" indent="-342900" algn="l" rtl="0">
                        <a:lnSpc>
                          <a:spcPct val="115000"/>
                        </a:lnSpc>
                        <a:spcAft>
                          <a:spcPts val="0"/>
                        </a:spcAft>
                        <a:buFont typeface="Symbol"/>
                        <a:buChar char=""/>
                      </a:pPr>
                      <a:r>
                        <a:rPr lang="en-US" sz="1600" b="1" dirty="0">
                          <a:solidFill>
                            <a:schemeClr val="tx1"/>
                          </a:solidFill>
                          <a:effectLst/>
                        </a:rPr>
                        <a:t>Patient’s problems and needs are clarified.</a:t>
                      </a:r>
                      <a:endParaRPr lang="en-US" sz="1400" b="1" dirty="0">
                        <a:solidFill>
                          <a:schemeClr val="tx1"/>
                        </a:solidFill>
                        <a:effectLst/>
                      </a:endParaRPr>
                    </a:p>
                    <a:p>
                      <a:pPr marL="342900" lvl="0" indent="-342900" algn="l" rtl="0">
                        <a:lnSpc>
                          <a:spcPct val="115000"/>
                        </a:lnSpc>
                        <a:spcAft>
                          <a:spcPts val="0"/>
                        </a:spcAft>
                        <a:buFont typeface="Symbol"/>
                        <a:buChar char=""/>
                      </a:pPr>
                      <a:r>
                        <a:rPr lang="en-US" sz="1600" b="1" dirty="0">
                          <a:solidFill>
                            <a:schemeClr val="tx1"/>
                          </a:solidFill>
                          <a:effectLst/>
                        </a:rPr>
                        <a:t>Patient asks questions.</a:t>
                      </a:r>
                      <a:endParaRPr lang="en-US" sz="1400" b="1" dirty="0">
                        <a:solidFill>
                          <a:schemeClr val="tx1"/>
                        </a:solidFill>
                        <a:effectLst/>
                      </a:endParaRPr>
                    </a:p>
                    <a:p>
                      <a:pPr marL="342900" lvl="0" indent="-342900" algn="l" rtl="0">
                        <a:lnSpc>
                          <a:spcPct val="115000"/>
                        </a:lnSpc>
                        <a:spcAft>
                          <a:spcPts val="0"/>
                        </a:spcAft>
                        <a:buFont typeface="Symbol"/>
                        <a:buChar char=""/>
                      </a:pPr>
                      <a:r>
                        <a:rPr lang="en-US" sz="1600" b="1" dirty="0">
                          <a:solidFill>
                            <a:schemeClr val="tx1"/>
                          </a:solidFill>
                          <a:effectLst/>
                        </a:rPr>
                        <a:t>Hospital routines and expectations are explained.</a:t>
                      </a:r>
                      <a:endParaRPr lang="en-US" sz="1400" b="1" dirty="0">
                        <a:solidFill>
                          <a:schemeClr val="tx1"/>
                        </a:solidFill>
                        <a:effectLst/>
                      </a:endParaRPr>
                    </a:p>
                    <a:p>
                      <a:pPr marL="342900" lvl="0" indent="-342900" algn="l" rtl="0">
                        <a:lnSpc>
                          <a:spcPct val="115000"/>
                        </a:lnSpc>
                        <a:spcAft>
                          <a:spcPts val="0"/>
                        </a:spcAft>
                        <a:buFont typeface="Symbol"/>
                        <a:buChar char=""/>
                      </a:pPr>
                      <a:r>
                        <a:rPr lang="en-US" sz="1600" b="1" dirty="0">
                          <a:solidFill>
                            <a:schemeClr val="tx1"/>
                          </a:solidFill>
                          <a:effectLst/>
                        </a:rPr>
                        <a:t>Patient </a:t>
                      </a:r>
                      <a:r>
                        <a:rPr lang="en-US" sz="1600" b="1" dirty="0" smtClean="0">
                          <a:solidFill>
                            <a:schemeClr val="tx1"/>
                          </a:solidFill>
                          <a:effectLst/>
                        </a:rPr>
                        <a:t>connects </a:t>
                      </a:r>
                      <a:r>
                        <a:rPr lang="en-US" sz="1600" b="1" dirty="0">
                          <a:solidFill>
                            <a:schemeClr val="tx1"/>
                          </a:solidFill>
                          <a:effectLst/>
                        </a:rPr>
                        <a:t>energy toward meeting problems.</a:t>
                      </a:r>
                      <a:endParaRPr lang="en-US" sz="1400" b="1" dirty="0">
                        <a:solidFill>
                          <a:schemeClr val="tx1"/>
                        </a:solidFill>
                        <a:effectLst/>
                      </a:endParaRPr>
                    </a:p>
                    <a:p>
                      <a:pPr marL="342900" lvl="0" indent="-342900" algn="l" rtl="0">
                        <a:lnSpc>
                          <a:spcPct val="115000"/>
                        </a:lnSpc>
                        <a:spcAft>
                          <a:spcPts val="0"/>
                        </a:spcAft>
                        <a:buFont typeface="Symbol"/>
                        <a:buChar char=""/>
                      </a:pPr>
                      <a:r>
                        <a:rPr lang="en-US" sz="1600" b="1" dirty="0">
                          <a:solidFill>
                            <a:schemeClr val="tx1"/>
                          </a:solidFill>
                          <a:effectLst/>
                        </a:rPr>
                        <a:t>Patient’s full participation is </a:t>
                      </a:r>
                      <a:r>
                        <a:rPr lang="en-US" sz="1600" b="1" dirty="0" smtClean="0">
                          <a:solidFill>
                            <a:schemeClr val="tx1"/>
                          </a:solidFill>
                          <a:effectLst/>
                        </a:rPr>
                        <a:t>prompted.</a:t>
                      </a:r>
                      <a:endParaRPr lang="en-US" sz="1400" b="1" dirty="0">
                        <a:solidFill>
                          <a:schemeClr val="tx1"/>
                        </a:solidFill>
                        <a:effectLst/>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572949">
                <a:tc>
                  <a:txBody>
                    <a:bodyPr/>
                    <a:lstStyle/>
                    <a:p>
                      <a:pPr marL="90170" algn="l" rtl="0">
                        <a:lnSpc>
                          <a:spcPct val="150000"/>
                        </a:lnSpc>
                        <a:spcAft>
                          <a:spcPts val="0"/>
                        </a:spcAft>
                      </a:pPr>
                      <a:r>
                        <a:rPr lang="en-US" sz="1600" b="1">
                          <a:solidFill>
                            <a:schemeClr val="tx1"/>
                          </a:solidFill>
                          <a:effectLst/>
                        </a:rPr>
                        <a:t>Identification</a:t>
                      </a:r>
                      <a:endParaRPr lang="en-US" sz="1400" b="1">
                        <a:solidFill>
                          <a:schemeClr val="tx1"/>
                        </a:solidFill>
                        <a:effectLst/>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lvl="0" indent="-342900" algn="l" rtl="0">
                        <a:lnSpc>
                          <a:spcPct val="115000"/>
                        </a:lnSpc>
                        <a:spcAft>
                          <a:spcPts val="0"/>
                        </a:spcAft>
                        <a:buFont typeface="Symbol"/>
                        <a:buChar char=""/>
                      </a:pPr>
                      <a:r>
                        <a:rPr lang="en-US" sz="1600" b="1" dirty="0">
                          <a:solidFill>
                            <a:schemeClr val="tx1"/>
                          </a:solidFill>
                          <a:effectLst/>
                        </a:rPr>
                        <a:t>Patient responds to persons he or she </a:t>
                      </a:r>
                      <a:r>
                        <a:rPr lang="en-US" sz="1600" b="1" dirty="0" smtClean="0">
                          <a:solidFill>
                            <a:schemeClr val="tx1"/>
                          </a:solidFill>
                          <a:effectLst/>
                        </a:rPr>
                        <a:t>notices </a:t>
                      </a:r>
                      <a:r>
                        <a:rPr lang="en-US" sz="1600" b="1" dirty="0">
                          <a:solidFill>
                            <a:schemeClr val="tx1"/>
                          </a:solidFill>
                          <a:effectLst/>
                        </a:rPr>
                        <a:t>as helpful.</a:t>
                      </a:r>
                      <a:endParaRPr lang="en-US" sz="1400" b="1" dirty="0">
                        <a:solidFill>
                          <a:schemeClr val="tx1"/>
                        </a:solidFill>
                        <a:effectLst/>
                      </a:endParaRPr>
                    </a:p>
                    <a:p>
                      <a:pPr marL="342900" lvl="0" indent="-342900" algn="l" rtl="0">
                        <a:lnSpc>
                          <a:spcPct val="115000"/>
                        </a:lnSpc>
                        <a:spcAft>
                          <a:spcPts val="0"/>
                        </a:spcAft>
                        <a:buFont typeface="Symbol"/>
                        <a:buChar char=""/>
                      </a:pPr>
                      <a:r>
                        <a:rPr lang="en-US" sz="1600" b="1" dirty="0">
                          <a:solidFill>
                            <a:schemeClr val="tx1"/>
                          </a:solidFill>
                          <a:effectLst/>
                        </a:rPr>
                        <a:t>Patient feels stronger.</a:t>
                      </a:r>
                      <a:endParaRPr lang="en-US" sz="1400" b="1" dirty="0">
                        <a:solidFill>
                          <a:schemeClr val="tx1"/>
                        </a:solidFill>
                        <a:effectLst/>
                      </a:endParaRPr>
                    </a:p>
                    <a:p>
                      <a:pPr marL="342900" lvl="0" indent="-342900" algn="l" rtl="0">
                        <a:lnSpc>
                          <a:spcPct val="115000"/>
                        </a:lnSpc>
                        <a:spcAft>
                          <a:spcPts val="0"/>
                        </a:spcAft>
                        <a:buFont typeface="Symbol"/>
                        <a:buChar char=""/>
                      </a:pPr>
                      <a:r>
                        <a:rPr lang="en-US" sz="1600" b="1" dirty="0">
                          <a:solidFill>
                            <a:schemeClr val="tx1"/>
                          </a:solidFill>
                          <a:effectLst/>
                        </a:rPr>
                        <a:t>Patient expresses feelings.</a:t>
                      </a:r>
                      <a:endParaRPr lang="en-US" sz="1400" b="1" dirty="0">
                        <a:solidFill>
                          <a:schemeClr val="tx1"/>
                        </a:solidFill>
                        <a:effectLst/>
                      </a:endParaRPr>
                    </a:p>
                    <a:p>
                      <a:pPr marL="342900" lvl="0" indent="-342900" algn="l" rtl="0">
                        <a:lnSpc>
                          <a:spcPct val="115000"/>
                        </a:lnSpc>
                        <a:spcAft>
                          <a:spcPts val="0"/>
                        </a:spcAft>
                        <a:buFont typeface="Symbol"/>
                        <a:buChar char=""/>
                      </a:pPr>
                      <a:r>
                        <a:rPr lang="en-US" sz="1600" b="1" dirty="0">
                          <a:solidFill>
                            <a:schemeClr val="tx1"/>
                          </a:solidFill>
                          <a:effectLst/>
                        </a:rPr>
                        <a:t>Interdependent work with the nurse occurs.</a:t>
                      </a:r>
                      <a:endParaRPr lang="en-US" sz="1400" b="1" dirty="0">
                        <a:solidFill>
                          <a:schemeClr val="tx1"/>
                        </a:solidFill>
                        <a:effectLst/>
                      </a:endParaRPr>
                    </a:p>
                    <a:p>
                      <a:pPr marL="342900" lvl="0" indent="-342900" algn="l" rtl="0">
                        <a:lnSpc>
                          <a:spcPct val="115000"/>
                        </a:lnSpc>
                        <a:spcAft>
                          <a:spcPts val="0"/>
                        </a:spcAft>
                        <a:buFont typeface="Symbol"/>
                        <a:buChar char=""/>
                      </a:pPr>
                      <a:r>
                        <a:rPr lang="en-US" sz="1600" b="1" dirty="0">
                          <a:solidFill>
                            <a:schemeClr val="tx1"/>
                          </a:solidFill>
                          <a:effectLst/>
                        </a:rPr>
                        <a:t>Roles of both patient and nurse are clarified.</a:t>
                      </a:r>
                      <a:endParaRPr lang="en-US" sz="1400" b="1" dirty="0">
                        <a:solidFill>
                          <a:schemeClr val="tx1"/>
                        </a:solidFill>
                        <a:effectLst/>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36272">
                <a:tc>
                  <a:txBody>
                    <a:bodyPr/>
                    <a:lstStyle/>
                    <a:p>
                      <a:pPr marL="90170" algn="l" rtl="0">
                        <a:lnSpc>
                          <a:spcPct val="150000"/>
                        </a:lnSpc>
                        <a:spcAft>
                          <a:spcPts val="0"/>
                        </a:spcAft>
                      </a:pPr>
                      <a:r>
                        <a:rPr lang="en-US" sz="1600" b="1">
                          <a:solidFill>
                            <a:schemeClr val="tx1"/>
                          </a:solidFill>
                          <a:effectLst/>
                        </a:rPr>
                        <a:t>Exploitation</a:t>
                      </a:r>
                      <a:endParaRPr lang="en-US" sz="1400" b="1">
                        <a:solidFill>
                          <a:schemeClr val="tx1"/>
                        </a:solidFill>
                        <a:effectLst/>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lvl="0" indent="-342900" algn="l" rtl="0">
                        <a:lnSpc>
                          <a:spcPct val="115000"/>
                        </a:lnSpc>
                        <a:spcAft>
                          <a:spcPts val="0"/>
                        </a:spcAft>
                        <a:buFont typeface="Symbol"/>
                        <a:buChar char=""/>
                      </a:pPr>
                      <a:r>
                        <a:rPr lang="en-US" sz="1600" b="1" dirty="0">
                          <a:solidFill>
                            <a:schemeClr val="tx1"/>
                          </a:solidFill>
                          <a:effectLst/>
                        </a:rPr>
                        <a:t>Patient makes full use of available services.</a:t>
                      </a:r>
                      <a:endParaRPr lang="en-US" sz="1400" b="1" dirty="0">
                        <a:solidFill>
                          <a:schemeClr val="tx1"/>
                        </a:solidFill>
                        <a:effectLst/>
                      </a:endParaRPr>
                    </a:p>
                    <a:p>
                      <a:pPr marL="342900" lvl="0" indent="-342900" algn="l" rtl="0">
                        <a:lnSpc>
                          <a:spcPct val="115000"/>
                        </a:lnSpc>
                        <a:spcAft>
                          <a:spcPts val="0"/>
                        </a:spcAft>
                        <a:buFont typeface="Symbol"/>
                        <a:buChar char=""/>
                      </a:pPr>
                      <a:r>
                        <a:rPr lang="en-US" sz="1600" b="1" dirty="0">
                          <a:solidFill>
                            <a:schemeClr val="tx1"/>
                          </a:solidFill>
                          <a:effectLst/>
                        </a:rPr>
                        <a:t>Goals such as going home and returning to work </a:t>
                      </a:r>
                      <a:r>
                        <a:rPr lang="en-US" sz="1600" b="1" dirty="0" smtClean="0">
                          <a:solidFill>
                            <a:schemeClr val="tx1"/>
                          </a:solidFill>
                          <a:effectLst/>
                        </a:rPr>
                        <a:t>arise.</a:t>
                      </a:r>
                      <a:endParaRPr lang="en-US" sz="1400" b="1" dirty="0">
                        <a:solidFill>
                          <a:schemeClr val="tx1"/>
                        </a:solidFill>
                        <a:effectLst/>
                      </a:endParaRPr>
                    </a:p>
                    <a:p>
                      <a:pPr marL="342900" lvl="0" indent="-342900" algn="l" rtl="0">
                        <a:lnSpc>
                          <a:spcPct val="115000"/>
                        </a:lnSpc>
                        <a:spcAft>
                          <a:spcPts val="0"/>
                        </a:spcAft>
                        <a:buFont typeface="Symbol"/>
                        <a:buChar char=""/>
                      </a:pPr>
                      <a:r>
                        <a:rPr lang="en-US" sz="1600" b="1" dirty="0">
                          <a:solidFill>
                            <a:schemeClr val="tx1"/>
                          </a:solidFill>
                          <a:effectLst/>
                        </a:rPr>
                        <a:t>Patient’s behaviors fluctuate between dependence and independence.</a:t>
                      </a:r>
                      <a:endParaRPr lang="en-US" sz="1400" b="1" dirty="0">
                        <a:solidFill>
                          <a:schemeClr val="tx1"/>
                        </a:solidFill>
                        <a:effectLst/>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36272">
                <a:tc>
                  <a:txBody>
                    <a:bodyPr/>
                    <a:lstStyle/>
                    <a:p>
                      <a:pPr marL="90170" algn="l" rtl="0">
                        <a:lnSpc>
                          <a:spcPct val="150000"/>
                        </a:lnSpc>
                        <a:spcAft>
                          <a:spcPts val="0"/>
                        </a:spcAft>
                      </a:pPr>
                      <a:r>
                        <a:rPr lang="en-US" sz="1600" b="1">
                          <a:solidFill>
                            <a:schemeClr val="tx1"/>
                          </a:solidFill>
                          <a:effectLst/>
                        </a:rPr>
                        <a:t>Resolution</a:t>
                      </a:r>
                      <a:endParaRPr lang="en-US" sz="1400" b="1">
                        <a:solidFill>
                          <a:schemeClr val="tx1"/>
                        </a:solidFill>
                        <a:effectLst/>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lvl="0" indent="-342900" algn="l" rtl="0">
                        <a:lnSpc>
                          <a:spcPct val="115000"/>
                        </a:lnSpc>
                        <a:spcAft>
                          <a:spcPts val="0"/>
                        </a:spcAft>
                        <a:buFont typeface="Symbol"/>
                        <a:buChar char=""/>
                      </a:pPr>
                      <a:r>
                        <a:rPr lang="en-US" sz="1600" b="1" dirty="0">
                          <a:solidFill>
                            <a:schemeClr val="tx1"/>
                          </a:solidFill>
                          <a:effectLst/>
                        </a:rPr>
                        <a:t>Patient gives up dependent behavior.</a:t>
                      </a:r>
                      <a:endParaRPr lang="en-US" sz="1400" b="1" dirty="0">
                        <a:solidFill>
                          <a:schemeClr val="tx1"/>
                        </a:solidFill>
                        <a:effectLst/>
                      </a:endParaRPr>
                    </a:p>
                    <a:p>
                      <a:pPr marL="342900" lvl="0" indent="-342900" algn="l" rtl="0">
                        <a:lnSpc>
                          <a:spcPct val="115000"/>
                        </a:lnSpc>
                        <a:spcAft>
                          <a:spcPts val="0"/>
                        </a:spcAft>
                        <a:buFont typeface="Symbol"/>
                        <a:buChar char=""/>
                      </a:pPr>
                      <a:r>
                        <a:rPr lang="en-US" sz="1600" b="1" dirty="0">
                          <a:solidFill>
                            <a:schemeClr val="tx1"/>
                          </a:solidFill>
                          <a:effectLst/>
                        </a:rPr>
                        <a:t>Services are no longer needed by patient.</a:t>
                      </a:r>
                      <a:endParaRPr lang="en-US" sz="1400" b="1" dirty="0">
                        <a:solidFill>
                          <a:schemeClr val="tx1"/>
                        </a:solidFill>
                        <a:effectLst/>
                      </a:endParaRPr>
                    </a:p>
                    <a:p>
                      <a:pPr marL="342900" lvl="0" indent="-342900" algn="l" rtl="0">
                        <a:lnSpc>
                          <a:spcPct val="115000"/>
                        </a:lnSpc>
                        <a:spcAft>
                          <a:spcPts val="0"/>
                        </a:spcAft>
                        <a:buFont typeface="Symbol"/>
                        <a:buChar char=""/>
                      </a:pPr>
                      <a:r>
                        <a:rPr lang="en-US" sz="1600" b="1" dirty="0">
                          <a:solidFill>
                            <a:schemeClr val="tx1"/>
                          </a:solidFill>
                          <a:effectLst/>
                        </a:rPr>
                        <a:t>Patient assumes power to meet own needs, set new goals, and so forth.</a:t>
                      </a:r>
                      <a:endParaRPr lang="en-US" sz="1400" b="1" dirty="0">
                        <a:solidFill>
                          <a:schemeClr val="tx1"/>
                        </a:solidFill>
                        <a:effectLst/>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4" name="Date Placeholder 3"/>
          <p:cNvSpPr>
            <a:spLocks noGrp="1"/>
          </p:cNvSpPr>
          <p:nvPr>
            <p:ph type="dt" sz="half" idx="10"/>
          </p:nvPr>
        </p:nvSpPr>
        <p:spPr/>
        <p:txBody>
          <a:bodyPr/>
          <a:lstStyle/>
          <a:p>
            <a:fld id="{402A7629-608A-47BC-B68A-7A4C9D8E7857}" type="datetime1">
              <a:rPr lang="en-US" smtClean="0"/>
              <a:t>5/1/2018</a:t>
            </a:fld>
            <a:endParaRPr lang="ar-IQ"/>
          </a:p>
        </p:txBody>
      </p:sp>
      <p:sp>
        <p:nvSpPr>
          <p:cNvPr id="3" name="Footer Placeholder 2"/>
          <p:cNvSpPr>
            <a:spLocks noGrp="1"/>
          </p:cNvSpPr>
          <p:nvPr>
            <p:ph type="ftr" sz="quarter" idx="11"/>
          </p:nvPr>
        </p:nvSpPr>
        <p:spPr/>
        <p:txBody>
          <a:bodyPr/>
          <a:lstStyle/>
          <a:p>
            <a:r>
              <a:rPr lang="en-US" smtClean="0"/>
              <a:t>SAFI DAKHIL NAWAM/ COLLEGE OF NURSING/ UNIVERSITY OF KARBALA </a:t>
            </a:r>
            <a:endParaRPr lang="ar-IQ"/>
          </a:p>
        </p:txBody>
      </p:sp>
      <p:sp>
        <p:nvSpPr>
          <p:cNvPr id="6" name="Slide Number Placeholder 5"/>
          <p:cNvSpPr>
            <a:spLocks noGrp="1"/>
          </p:cNvSpPr>
          <p:nvPr>
            <p:ph type="sldNum" sz="quarter" idx="12"/>
          </p:nvPr>
        </p:nvSpPr>
        <p:spPr/>
        <p:txBody>
          <a:bodyPr/>
          <a:lstStyle/>
          <a:p>
            <a:fld id="{E9DDE610-E3F6-4008-B7BB-18F4720CB67B}" type="slidenum">
              <a:rPr lang="ar-IQ" smtClean="0"/>
              <a:t>28</a:t>
            </a:fld>
            <a:endParaRPr lang="ar-IQ"/>
          </a:p>
        </p:txBody>
      </p:sp>
    </p:spTree>
    <p:extLst>
      <p:ext uri="{BB962C8B-B14F-4D97-AF65-F5344CB8AC3E}">
        <p14:creationId xmlns:p14="http://schemas.microsoft.com/office/powerpoint/2010/main" val="31353621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508918"/>
          </a:xfrm>
        </p:spPr>
        <p:txBody>
          <a:bodyPr>
            <a:noAutofit/>
          </a:bodyPr>
          <a:lstStyle/>
          <a:p>
            <a:r>
              <a:rPr lang="en-US" sz="2800" b="1" dirty="0" smtClean="0"/>
              <a:t/>
            </a:r>
            <a:br>
              <a:rPr lang="en-US" sz="2800" b="1" dirty="0" smtClean="0"/>
            </a:br>
            <a:r>
              <a:rPr lang="en-US" sz="2800" b="1" dirty="0" smtClean="0"/>
              <a:t>Roles </a:t>
            </a:r>
            <a:r>
              <a:rPr lang="en-US" sz="2800" b="1" dirty="0"/>
              <a:t>of the Nurse in the Therapeutic Relationship.</a:t>
            </a:r>
            <a:r>
              <a:rPr lang="en-US" sz="2800" dirty="0"/>
              <a:t/>
            </a:r>
            <a:br>
              <a:rPr lang="en-US" sz="2800" dirty="0"/>
            </a:br>
            <a:endParaRPr lang="ar-IQ" sz="2800" dirty="0"/>
          </a:p>
        </p:txBody>
      </p:sp>
      <p:sp>
        <p:nvSpPr>
          <p:cNvPr id="3" name="Content Placeholder 2"/>
          <p:cNvSpPr>
            <a:spLocks noGrp="1"/>
          </p:cNvSpPr>
          <p:nvPr>
            <p:ph idx="1"/>
          </p:nvPr>
        </p:nvSpPr>
        <p:spPr>
          <a:xfrm>
            <a:off x="251520" y="764704"/>
            <a:ext cx="8640960" cy="5616624"/>
          </a:xfrm>
        </p:spPr>
        <p:txBody>
          <a:bodyPr>
            <a:normAutofit fontScale="85000" lnSpcReduction="20000"/>
          </a:bodyPr>
          <a:lstStyle/>
          <a:p>
            <a:pPr marL="0" indent="0" algn="just" rtl="0">
              <a:buNone/>
            </a:pPr>
            <a:r>
              <a:rPr lang="en-US" dirty="0" err="1" smtClean="0">
                <a:cs typeface="+mj-cs"/>
              </a:rPr>
              <a:t>Peplau</a:t>
            </a:r>
            <a:r>
              <a:rPr lang="en-US" dirty="0" smtClean="0">
                <a:cs typeface="+mj-cs"/>
              </a:rPr>
              <a:t> </a:t>
            </a:r>
            <a:r>
              <a:rPr lang="en-US" dirty="0">
                <a:cs typeface="+mj-cs"/>
              </a:rPr>
              <a:t>also wrote about the roles of the nurse in the therapeutic relationship and how these roles help meet the client’s needs. The primary roles she identified are as follows:</a:t>
            </a:r>
          </a:p>
          <a:p>
            <a:pPr lvl="0" algn="just" rtl="0"/>
            <a:r>
              <a:rPr lang="en-US" b="1" i="1" dirty="0">
                <a:solidFill>
                  <a:srgbClr val="00B050"/>
                </a:solidFill>
                <a:cs typeface="+mj-cs"/>
              </a:rPr>
              <a:t>Stranger</a:t>
            </a:r>
            <a:r>
              <a:rPr lang="en-US" i="1" dirty="0">
                <a:cs typeface="+mj-cs"/>
              </a:rPr>
              <a:t>––</a:t>
            </a:r>
            <a:r>
              <a:rPr lang="en-US" dirty="0">
                <a:cs typeface="+mj-cs"/>
              </a:rPr>
              <a:t>offering the client the same acceptance and courtesy that the nurse would to any stranger;</a:t>
            </a:r>
          </a:p>
          <a:p>
            <a:pPr lvl="0" algn="just" rtl="0"/>
            <a:r>
              <a:rPr lang="en-US" b="1" i="1" dirty="0">
                <a:solidFill>
                  <a:srgbClr val="00B050"/>
                </a:solidFill>
                <a:cs typeface="+mj-cs"/>
              </a:rPr>
              <a:t>Resource person</a:t>
            </a:r>
            <a:r>
              <a:rPr lang="en-US" i="1" dirty="0">
                <a:cs typeface="+mj-cs"/>
              </a:rPr>
              <a:t>––</a:t>
            </a:r>
            <a:r>
              <a:rPr lang="en-US" dirty="0">
                <a:cs typeface="+mj-cs"/>
              </a:rPr>
              <a:t>providing specific answers to questions within a larger context</a:t>
            </a:r>
          </a:p>
          <a:p>
            <a:pPr lvl="0" algn="just" rtl="0"/>
            <a:r>
              <a:rPr lang="en-US" b="1" i="1" dirty="0">
                <a:solidFill>
                  <a:srgbClr val="00B050"/>
                </a:solidFill>
                <a:cs typeface="+mj-cs"/>
              </a:rPr>
              <a:t>Teacher</a:t>
            </a:r>
            <a:r>
              <a:rPr lang="en-US" i="1" dirty="0">
                <a:cs typeface="+mj-cs"/>
              </a:rPr>
              <a:t>––</a:t>
            </a:r>
            <a:r>
              <a:rPr lang="en-US" dirty="0">
                <a:cs typeface="+mj-cs"/>
              </a:rPr>
              <a:t>helping the client to learn formally or informally;</a:t>
            </a:r>
          </a:p>
          <a:p>
            <a:pPr lvl="0" algn="just" rtl="0"/>
            <a:r>
              <a:rPr lang="en-US" b="1" i="1" dirty="0">
                <a:solidFill>
                  <a:srgbClr val="00B050"/>
                </a:solidFill>
                <a:cs typeface="+mj-cs"/>
              </a:rPr>
              <a:t>Leader</a:t>
            </a:r>
            <a:r>
              <a:rPr lang="en-US" i="1" dirty="0">
                <a:cs typeface="+mj-cs"/>
              </a:rPr>
              <a:t>––</a:t>
            </a:r>
            <a:r>
              <a:rPr lang="en-US" dirty="0">
                <a:cs typeface="+mj-cs"/>
              </a:rPr>
              <a:t>offering direction to the client or group;</a:t>
            </a:r>
          </a:p>
          <a:p>
            <a:pPr lvl="0" algn="just" rtl="0"/>
            <a:r>
              <a:rPr lang="en-US" b="1" i="1" dirty="0">
                <a:solidFill>
                  <a:srgbClr val="00B050"/>
                </a:solidFill>
                <a:cs typeface="+mj-cs"/>
              </a:rPr>
              <a:t>Surrogate</a:t>
            </a:r>
            <a:r>
              <a:rPr lang="en-US" i="1" dirty="0">
                <a:cs typeface="+mj-cs"/>
              </a:rPr>
              <a:t>––</a:t>
            </a:r>
            <a:r>
              <a:rPr lang="en-US" dirty="0">
                <a:cs typeface="+mj-cs"/>
              </a:rPr>
              <a:t>serving as a substitute for another such as a parent or sibling;</a:t>
            </a:r>
          </a:p>
          <a:p>
            <a:pPr lvl="0" algn="just" rtl="0"/>
            <a:r>
              <a:rPr lang="en-US" b="1" i="1" dirty="0">
                <a:solidFill>
                  <a:srgbClr val="00B050"/>
                </a:solidFill>
                <a:cs typeface="+mj-cs"/>
              </a:rPr>
              <a:t>Counselor</a:t>
            </a:r>
            <a:r>
              <a:rPr lang="en-US" i="1" dirty="0">
                <a:cs typeface="+mj-cs"/>
              </a:rPr>
              <a:t>––</a:t>
            </a:r>
            <a:r>
              <a:rPr lang="en-US" dirty="0">
                <a:cs typeface="+mj-cs"/>
              </a:rPr>
              <a:t>promoting experiences leading to health for the client such as expression of feelings.</a:t>
            </a:r>
          </a:p>
          <a:p>
            <a:pPr algn="just"/>
            <a:endParaRPr lang="ar-IQ" dirty="0">
              <a:cs typeface="+mj-cs"/>
            </a:endParaRPr>
          </a:p>
        </p:txBody>
      </p:sp>
      <p:sp>
        <p:nvSpPr>
          <p:cNvPr id="4" name="Date Placeholder 3"/>
          <p:cNvSpPr>
            <a:spLocks noGrp="1"/>
          </p:cNvSpPr>
          <p:nvPr>
            <p:ph type="dt" sz="half" idx="10"/>
          </p:nvPr>
        </p:nvSpPr>
        <p:spPr/>
        <p:txBody>
          <a:bodyPr/>
          <a:lstStyle/>
          <a:p>
            <a:fld id="{571D722C-37D1-4D70-8F4D-9B8D71195D3E}" type="datetime1">
              <a:rPr lang="en-US" smtClean="0"/>
              <a:t>5/1/2018</a:t>
            </a:fld>
            <a:endParaRPr lang="ar-IQ"/>
          </a:p>
        </p:txBody>
      </p:sp>
      <p:sp>
        <p:nvSpPr>
          <p:cNvPr id="5" name="Footer Placeholder 4"/>
          <p:cNvSpPr>
            <a:spLocks noGrp="1"/>
          </p:cNvSpPr>
          <p:nvPr>
            <p:ph type="ftr" sz="quarter" idx="11"/>
          </p:nvPr>
        </p:nvSpPr>
        <p:spPr/>
        <p:txBody>
          <a:bodyPr/>
          <a:lstStyle/>
          <a:p>
            <a:r>
              <a:rPr lang="en-US" smtClean="0"/>
              <a:t>SAFI DAKHIL NAWAM/ COLLEGE OF NURSING/ UNIVERSITY OF KARBALA </a:t>
            </a:r>
            <a:endParaRPr lang="ar-IQ"/>
          </a:p>
        </p:txBody>
      </p:sp>
      <p:sp>
        <p:nvSpPr>
          <p:cNvPr id="6" name="Slide Number Placeholder 5"/>
          <p:cNvSpPr>
            <a:spLocks noGrp="1"/>
          </p:cNvSpPr>
          <p:nvPr>
            <p:ph type="sldNum" sz="quarter" idx="12"/>
          </p:nvPr>
        </p:nvSpPr>
        <p:spPr/>
        <p:txBody>
          <a:bodyPr/>
          <a:lstStyle/>
          <a:p>
            <a:fld id="{E9DDE610-E3F6-4008-B7BB-18F4720CB67B}" type="slidenum">
              <a:rPr lang="ar-IQ" smtClean="0"/>
              <a:t>29</a:t>
            </a:fld>
            <a:endParaRPr lang="ar-IQ"/>
          </a:p>
        </p:txBody>
      </p:sp>
    </p:spTree>
    <p:extLst>
      <p:ext uri="{BB962C8B-B14F-4D97-AF65-F5344CB8AC3E}">
        <p14:creationId xmlns:p14="http://schemas.microsoft.com/office/powerpoint/2010/main" val="1183817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48680"/>
          </a:xfrm>
        </p:spPr>
        <p:txBody>
          <a:bodyPr>
            <a:normAutofit fontScale="90000"/>
          </a:bodyPr>
          <a:lstStyle/>
          <a:p>
            <a:r>
              <a:rPr lang="en-US" b="1" dirty="0" smtClean="0"/>
              <a:t/>
            </a:r>
            <a:br>
              <a:rPr lang="en-US" b="1" dirty="0" smtClean="0"/>
            </a:br>
            <a:r>
              <a:rPr lang="en-US" b="1" dirty="0" smtClean="0"/>
              <a:t>PSYCHOSOCIAL THEORIES</a:t>
            </a:r>
            <a:br>
              <a:rPr lang="en-US" b="1" dirty="0" smtClean="0"/>
            </a:br>
            <a:endParaRPr lang="ar-IQ" dirty="0"/>
          </a:p>
        </p:txBody>
      </p:sp>
      <p:sp>
        <p:nvSpPr>
          <p:cNvPr id="3" name="Content Placeholder 2"/>
          <p:cNvSpPr>
            <a:spLocks noGrp="1"/>
          </p:cNvSpPr>
          <p:nvPr>
            <p:ph idx="1"/>
          </p:nvPr>
        </p:nvSpPr>
        <p:spPr>
          <a:xfrm>
            <a:off x="251520" y="836712"/>
            <a:ext cx="8640960" cy="5544616"/>
          </a:xfrm>
        </p:spPr>
        <p:txBody>
          <a:bodyPr>
            <a:normAutofit fontScale="85000" lnSpcReduction="20000"/>
          </a:bodyPr>
          <a:lstStyle/>
          <a:p>
            <a:pPr algn="just" rtl="0"/>
            <a:r>
              <a:rPr lang="en-US" dirty="0" smtClean="0"/>
              <a:t>Many </a:t>
            </a:r>
            <a:r>
              <a:rPr lang="en-US" dirty="0"/>
              <a:t>theories attempt to explain human </a:t>
            </a:r>
            <a:r>
              <a:rPr lang="en-US" dirty="0">
                <a:solidFill>
                  <a:srgbClr val="FF0000"/>
                </a:solidFill>
              </a:rPr>
              <a:t>behavior</a:t>
            </a:r>
            <a:r>
              <a:rPr lang="en-US" dirty="0"/>
              <a:t>, </a:t>
            </a:r>
            <a:r>
              <a:rPr lang="en-US" dirty="0" smtClean="0">
                <a:solidFill>
                  <a:srgbClr val="FF0000"/>
                </a:solidFill>
              </a:rPr>
              <a:t>health</a:t>
            </a:r>
            <a:r>
              <a:rPr lang="en-US" dirty="0" smtClean="0"/>
              <a:t>, and </a:t>
            </a:r>
            <a:r>
              <a:rPr lang="en-US" dirty="0">
                <a:solidFill>
                  <a:srgbClr val="FF0000"/>
                </a:solidFill>
              </a:rPr>
              <a:t>mental</a:t>
            </a:r>
            <a:r>
              <a:rPr lang="en-US" dirty="0"/>
              <a:t> </a:t>
            </a:r>
            <a:r>
              <a:rPr lang="en-US" dirty="0">
                <a:solidFill>
                  <a:srgbClr val="FF0000"/>
                </a:solidFill>
              </a:rPr>
              <a:t>illness</a:t>
            </a:r>
            <a:r>
              <a:rPr lang="en-US" dirty="0"/>
              <a:t>. </a:t>
            </a:r>
            <a:endParaRPr lang="en-US" dirty="0" smtClean="0"/>
          </a:p>
          <a:p>
            <a:pPr algn="just" rtl="0"/>
            <a:r>
              <a:rPr lang="en-US" dirty="0" smtClean="0"/>
              <a:t>Each </a:t>
            </a:r>
            <a:r>
              <a:rPr lang="en-US" dirty="0"/>
              <a:t>theory suggests how </a:t>
            </a:r>
            <a:r>
              <a:rPr lang="en-US" dirty="0" smtClean="0"/>
              <a:t>normal development </a:t>
            </a:r>
            <a:r>
              <a:rPr lang="en-US" dirty="0"/>
              <a:t>occurs based on the </a:t>
            </a:r>
            <a:r>
              <a:rPr lang="en-US" dirty="0">
                <a:solidFill>
                  <a:srgbClr val="00B050"/>
                </a:solidFill>
              </a:rPr>
              <a:t>theorist’s beliefs, </a:t>
            </a:r>
            <a:r>
              <a:rPr lang="en-US" dirty="0" smtClean="0">
                <a:solidFill>
                  <a:srgbClr val="00B050"/>
                </a:solidFill>
              </a:rPr>
              <a:t>assumptions, and </a:t>
            </a:r>
            <a:r>
              <a:rPr lang="en-US" dirty="0">
                <a:solidFill>
                  <a:srgbClr val="00B050"/>
                </a:solidFill>
              </a:rPr>
              <a:t>view of </a:t>
            </a:r>
            <a:r>
              <a:rPr lang="en-US" dirty="0" smtClean="0">
                <a:solidFill>
                  <a:srgbClr val="00B050"/>
                </a:solidFill>
              </a:rPr>
              <a:t>the </a:t>
            </a:r>
            <a:r>
              <a:rPr lang="en-US" dirty="0">
                <a:solidFill>
                  <a:srgbClr val="00B050"/>
                </a:solidFill>
              </a:rPr>
              <a:t>world</a:t>
            </a:r>
            <a:r>
              <a:rPr lang="en-US" dirty="0" smtClean="0"/>
              <a:t>.</a:t>
            </a:r>
          </a:p>
          <a:p>
            <a:pPr algn="l" rtl="0"/>
            <a:r>
              <a:rPr lang="en-US" dirty="0"/>
              <a:t>These theories suggest </a:t>
            </a:r>
            <a:r>
              <a:rPr lang="en-US" dirty="0" smtClean="0"/>
              <a:t>strategies that the clinician </a:t>
            </a:r>
            <a:r>
              <a:rPr lang="en-US" dirty="0"/>
              <a:t>can use to work with clients</a:t>
            </a:r>
            <a:r>
              <a:rPr lang="en-US" dirty="0" smtClean="0"/>
              <a:t>.</a:t>
            </a:r>
          </a:p>
          <a:p>
            <a:pPr marL="514350" indent="-514350" algn="l" rtl="0">
              <a:buFont typeface="+mj-lt"/>
              <a:buAutoNum type="arabicPeriod"/>
            </a:pPr>
            <a:r>
              <a:rPr lang="en-US" b="1" dirty="0" smtClean="0">
                <a:solidFill>
                  <a:srgbClr val="FF0000"/>
                </a:solidFill>
              </a:rPr>
              <a:t>Psychoanalytic</a:t>
            </a:r>
          </a:p>
          <a:p>
            <a:pPr marL="514350" indent="-514350" algn="l" rtl="0">
              <a:buFont typeface="+mj-lt"/>
              <a:buAutoNum type="arabicPeriod"/>
            </a:pPr>
            <a:r>
              <a:rPr lang="en-US" b="1" dirty="0" smtClean="0">
                <a:solidFill>
                  <a:srgbClr val="FF0000"/>
                </a:solidFill>
              </a:rPr>
              <a:t>Developmental</a:t>
            </a:r>
          </a:p>
          <a:p>
            <a:pPr marL="514350" indent="-514350" algn="l" rtl="0">
              <a:buFont typeface="+mj-lt"/>
              <a:buAutoNum type="arabicPeriod"/>
            </a:pPr>
            <a:r>
              <a:rPr lang="en-US" b="1" dirty="0" smtClean="0">
                <a:solidFill>
                  <a:srgbClr val="FF0000"/>
                </a:solidFill>
              </a:rPr>
              <a:t>Interpersonal</a:t>
            </a:r>
          </a:p>
          <a:p>
            <a:pPr marL="514350" indent="-514350" algn="l" rtl="0">
              <a:buFont typeface="+mj-lt"/>
              <a:buAutoNum type="arabicPeriod"/>
            </a:pPr>
            <a:r>
              <a:rPr lang="en-US" b="1" dirty="0" smtClean="0">
                <a:solidFill>
                  <a:srgbClr val="FF0000"/>
                </a:solidFill>
              </a:rPr>
              <a:t>Humanistic</a:t>
            </a:r>
          </a:p>
          <a:p>
            <a:pPr marL="514350" indent="-514350" algn="l" rtl="0">
              <a:buFont typeface="+mj-lt"/>
              <a:buAutoNum type="arabicPeriod"/>
            </a:pPr>
            <a:r>
              <a:rPr lang="en-US" b="1" dirty="0" smtClean="0">
                <a:solidFill>
                  <a:srgbClr val="FF0000"/>
                </a:solidFill>
              </a:rPr>
              <a:t>Behavioral</a:t>
            </a:r>
          </a:p>
          <a:p>
            <a:pPr marL="514350" indent="-514350" algn="l" rtl="0">
              <a:buFont typeface="+mj-lt"/>
              <a:buAutoNum type="arabicPeriod"/>
            </a:pPr>
            <a:r>
              <a:rPr lang="en-US" b="1" dirty="0" smtClean="0">
                <a:solidFill>
                  <a:srgbClr val="FF0000"/>
                </a:solidFill>
              </a:rPr>
              <a:t>Existential</a:t>
            </a:r>
          </a:p>
          <a:p>
            <a:pPr marL="0" indent="0" algn="l" rtl="0">
              <a:buNone/>
            </a:pPr>
            <a:r>
              <a:rPr lang="en-US" b="1" dirty="0" smtClean="0">
                <a:solidFill>
                  <a:srgbClr val="FF0000"/>
                </a:solidFill>
              </a:rPr>
              <a:t> </a:t>
            </a:r>
            <a:endParaRPr lang="ar-IQ" dirty="0"/>
          </a:p>
        </p:txBody>
      </p:sp>
      <p:sp>
        <p:nvSpPr>
          <p:cNvPr id="4" name="Date Placeholder 3"/>
          <p:cNvSpPr>
            <a:spLocks noGrp="1"/>
          </p:cNvSpPr>
          <p:nvPr>
            <p:ph type="dt" sz="half" idx="10"/>
          </p:nvPr>
        </p:nvSpPr>
        <p:spPr/>
        <p:txBody>
          <a:bodyPr/>
          <a:lstStyle/>
          <a:p>
            <a:fld id="{6DF822F1-8126-4E89-8689-5E80C6032DE8}" type="datetime1">
              <a:rPr lang="en-US" smtClean="0"/>
              <a:t>5/1/2018</a:t>
            </a:fld>
            <a:endParaRPr lang="ar-IQ"/>
          </a:p>
        </p:txBody>
      </p:sp>
      <p:sp>
        <p:nvSpPr>
          <p:cNvPr id="5" name="Footer Placeholder 4"/>
          <p:cNvSpPr>
            <a:spLocks noGrp="1"/>
          </p:cNvSpPr>
          <p:nvPr>
            <p:ph type="ftr" sz="quarter" idx="11"/>
          </p:nvPr>
        </p:nvSpPr>
        <p:spPr/>
        <p:txBody>
          <a:bodyPr/>
          <a:lstStyle/>
          <a:p>
            <a:r>
              <a:rPr lang="en-US" smtClean="0"/>
              <a:t>SAFI DAKHIL NAWAM/ COLLEGE OF NURSING/ UNIVERSITY OF KARBALA </a:t>
            </a:r>
            <a:endParaRPr lang="ar-IQ"/>
          </a:p>
        </p:txBody>
      </p:sp>
      <p:sp>
        <p:nvSpPr>
          <p:cNvPr id="6" name="Slide Number Placeholder 5"/>
          <p:cNvSpPr>
            <a:spLocks noGrp="1"/>
          </p:cNvSpPr>
          <p:nvPr>
            <p:ph type="sldNum" sz="quarter" idx="12"/>
          </p:nvPr>
        </p:nvSpPr>
        <p:spPr/>
        <p:txBody>
          <a:bodyPr/>
          <a:lstStyle/>
          <a:p>
            <a:fld id="{E9DDE610-E3F6-4008-B7BB-18F4720CB67B}" type="slidenum">
              <a:rPr lang="ar-IQ" smtClean="0"/>
              <a:t>3</a:t>
            </a:fld>
            <a:endParaRPr lang="ar-IQ"/>
          </a:p>
        </p:txBody>
      </p:sp>
    </p:spTree>
    <p:extLst>
      <p:ext uri="{BB962C8B-B14F-4D97-AF65-F5344CB8AC3E}">
        <p14:creationId xmlns:p14="http://schemas.microsoft.com/office/powerpoint/2010/main" val="2596982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504056"/>
          </a:xfrm>
        </p:spPr>
        <p:txBody>
          <a:bodyPr>
            <a:normAutofit fontScale="90000"/>
          </a:bodyPr>
          <a:lstStyle/>
          <a:p>
            <a:pPr algn="l"/>
            <a:r>
              <a:rPr lang="en-US" b="1" dirty="0" smtClean="0"/>
              <a:t/>
            </a:r>
            <a:br>
              <a:rPr lang="en-US" b="1" dirty="0" smtClean="0"/>
            </a:br>
            <a:r>
              <a:rPr lang="en-US" b="1" dirty="0" smtClean="0"/>
              <a:t>Four </a:t>
            </a:r>
            <a:r>
              <a:rPr lang="en-US" b="1" dirty="0"/>
              <a:t>Levels of Anxiety. </a:t>
            </a:r>
            <a:r>
              <a:rPr lang="en-US" dirty="0"/>
              <a:t/>
            </a:r>
            <a:br>
              <a:rPr lang="en-US" dirty="0"/>
            </a:br>
            <a:endParaRPr lang="ar-IQ" dirty="0"/>
          </a:p>
        </p:txBody>
      </p:sp>
      <p:sp>
        <p:nvSpPr>
          <p:cNvPr id="3" name="Content Placeholder 2"/>
          <p:cNvSpPr>
            <a:spLocks noGrp="1"/>
          </p:cNvSpPr>
          <p:nvPr>
            <p:ph idx="1"/>
          </p:nvPr>
        </p:nvSpPr>
        <p:spPr>
          <a:xfrm>
            <a:off x="323528" y="692696"/>
            <a:ext cx="8640960" cy="5832648"/>
          </a:xfrm>
        </p:spPr>
        <p:txBody>
          <a:bodyPr>
            <a:normAutofit fontScale="77500" lnSpcReduction="20000"/>
          </a:bodyPr>
          <a:lstStyle/>
          <a:p>
            <a:pPr marL="0" indent="0" algn="just" rtl="0">
              <a:buNone/>
            </a:pPr>
            <a:r>
              <a:rPr lang="en-US" dirty="0" err="1" smtClean="0"/>
              <a:t>Peplau</a:t>
            </a:r>
            <a:r>
              <a:rPr lang="en-US" dirty="0" smtClean="0"/>
              <a:t> </a:t>
            </a:r>
            <a:r>
              <a:rPr lang="en-US" dirty="0"/>
              <a:t>defined anxiety as the initial response to a psychic threat. </a:t>
            </a:r>
            <a:endParaRPr lang="en-US" dirty="0" smtClean="0"/>
          </a:p>
          <a:p>
            <a:pPr algn="just" rtl="0"/>
            <a:r>
              <a:rPr lang="en-US" dirty="0" smtClean="0"/>
              <a:t>She </a:t>
            </a:r>
            <a:r>
              <a:rPr lang="en-US" dirty="0"/>
              <a:t>described four levels of anxiety: </a:t>
            </a:r>
            <a:r>
              <a:rPr lang="en-US" b="1" dirty="0">
                <a:solidFill>
                  <a:srgbClr val="FF0000"/>
                </a:solidFill>
              </a:rPr>
              <a:t>mild, moderate, severe, and panic</a:t>
            </a:r>
            <a:r>
              <a:rPr lang="en-US" dirty="0"/>
              <a:t> </a:t>
            </a:r>
            <a:r>
              <a:rPr lang="en-US" dirty="0" smtClean="0"/>
              <a:t>. </a:t>
            </a:r>
          </a:p>
          <a:p>
            <a:pPr algn="just" rtl="0"/>
            <a:r>
              <a:rPr lang="en-US" dirty="0" smtClean="0"/>
              <a:t>These </a:t>
            </a:r>
            <a:r>
              <a:rPr lang="en-US" dirty="0"/>
              <a:t>serve as the foundation for working with clients with anxiety in a variety of </a:t>
            </a:r>
            <a:r>
              <a:rPr lang="en-US" dirty="0" smtClean="0"/>
              <a:t>contexts.</a:t>
            </a:r>
            <a:endParaRPr lang="en-US" dirty="0"/>
          </a:p>
          <a:p>
            <a:pPr marL="514350" lvl="0" indent="-514350" algn="just" rtl="0">
              <a:buFont typeface="+mj-lt"/>
              <a:buAutoNum type="arabicPeriod"/>
            </a:pPr>
            <a:r>
              <a:rPr lang="en-US" b="1" i="1" dirty="0">
                <a:solidFill>
                  <a:srgbClr val="00B050"/>
                </a:solidFill>
              </a:rPr>
              <a:t>Mild anxiety </a:t>
            </a:r>
            <a:r>
              <a:rPr lang="en-US" dirty="0"/>
              <a:t>is a positive state of heightened awareness and sharpened senses, allowing the person to learn new behaviors and solve problems. </a:t>
            </a:r>
            <a:r>
              <a:rPr lang="en-US" dirty="0" smtClean="0"/>
              <a:t> </a:t>
            </a:r>
            <a:endParaRPr lang="en-US" dirty="0"/>
          </a:p>
          <a:p>
            <a:pPr marL="514350" lvl="0" indent="-514350" algn="just" rtl="0">
              <a:buFont typeface="+mj-lt"/>
              <a:buAutoNum type="arabicPeriod"/>
            </a:pPr>
            <a:r>
              <a:rPr lang="en-US" b="1" i="1" dirty="0">
                <a:solidFill>
                  <a:srgbClr val="00B050"/>
                </a:solidFill>
              </a:rPr>
              <a:t>Moderate anxiety </a:t>
            </a:r>
            <a:r>
              <a:rPr lang="en-US" dirty="0"/>
              <a:t>involves a decreased perceptual field (focus on immediate task </a:t>
            </a:r>
            <a:r>
              <a:rPr lang="en-US" dirty="0" smtClean="0"/>
              <a:t>only </a:t>
            </a:r>
            <a:endParaRPr lang="en-US" dirty="0"/>
          </a:p>
          <a:p>
            <a:pPr marL="514350" lvl="0" indent="-514350" algn="just" rtl="0">
              <a:buFont typeface="+mj-lt"/>
              <a:buAutoNum type="arabicPeriod"/>
            </a:pPr>
            <a:r>
              <a:rPr lang="en-US" b="1" i="1" dirty="0">
                <a:solidFill>
                  <a:srgbClr val="00B050"/>
                </a:solidFill>
              </a:rPr>
              <a:t>Severe anxiety </a:t>
            </a:r>
            <a:r>
              <a:rPr lang="en-US" dirty="0" smtClean="0"/>
              <a:t>involves feelings of dread or terror. The person cannot be redirected to a task; he or she focuses only on scattered details and has physiological symptoms of tachycardia, diaphoresis, and chest pain.  </a:t>
            </a:r>
            <a:endParaRPr lang="en-US" dirty="0"/>
          </a:p>
          <a:p>
            <a:pPr marL="514350" lvl="0" indent="-514350" algn="just" rtl="0">
              <a:buFont typeface="+mj-lt"/>
              <a:buAutoNum type="arabicPeriod"/>
            </a:pPr>
            <a:r>
              <a:rPr lang="en-US" b="1" i="1" dirty="0">
                <a:solidFill>
                  <a:srgbClr val="00B050"/>
                </a:solidFill>
              </a:rPr>
              <a:t>Panic anxiety </a:t>
            </a:r>
            <a:r>
              <a:rPr lang="en-US" dirty="0" smtClean="0"/>
              <a:t>can involve loss of rational thought, delusions, hallucinations, and complete physical immobility and muteness.  </a:t>
            </a:r>
          </a:p>
          <a:p>
            <a:pPr algn="l"/>
            <a:endParaRPr lang="ar-IQ" dirty="0"/>
          </a:p>
        </p:txBody>
      </p:sp>
      <p:sp>
        <p:nvSpPr>
          <p:cNvPr id="4" name="Date Placeholder 3"/>
          <p:cNvSpPr>
            <a:spLocks noGrp="1"/>
          </p:cNvSpPr>
          <p:nvPr>
            <p:ph type="dt" sz="half" idx="10"/>
          </p:nvPr>
        </p:nvSpPr>
        <p:spPr/>
        <p:txBody>
          <a:bodyPr/>
          <a:lstStyle/>
          <a:p>
            <a:fld id="{6F82D119-2DC4-40C7-A8A5-EEFF698D79A9}" type="datetime1">
              <a:rPr lang="en-US" smtClean="0"/>
              <a:t>5/1/2018</a:t>
            </a:fld>
            <a:endParaRPr lang="ar-IQ"/>
          </a:p>
        </p:txBody>
      </p:sp>
      <p:sp>
        <p:nvSpPr>
          <p:cNvPr id="5" name="Footer Placeholder 4"/>
          <p:cNvSpPr>
            <a:spLocks noGrp="1"/>
          </p:cNvSpPr>
          <p:nvPr>
            <p:ph type="ftr" sz="quarter" idx="11"/>
          </p:nvPr>
        </p:nvSpPr>
        <p:spPr/>
        <p:txBody>
          <a:bodyPr/>
          <a:lstStyle/>
          <a:p>
            <a:r>
              <a:rPr lang="en-US" smtClean="0"/>
              <a:t>SAFI DAKHIL NAWAM/ COLLEGE OF NURSING/ UNIVERSITY OF KARBALA </a:t>
            </a:r>
            <a:endParaRPr lang="ar-IQ"/>
          </a:p>
        </p:txBody>
      </p:sp>
      <p:sp>
        <p:nvSpPr>
          <p:cNvPr id="6" name="Slide Number Placeholder 5"/>
          <p:cNvSpPr>
            <a:spLocks noGrp="1"/>
          </p:cNvSpPr>
          <p:nvPr>
            <p:ph type="sldNum" sz="quarter" idx="12"/>
          </p:nvPr>
        </p:nvSpPr>
        <p:spPr/>
        <p:txBody>
          <a:bodyPr/>
          <a:lstStyle/>
          <a:p>
            <a:fld id="{E9DDE610-E3F6-4008-B7BB-18F4720CB67B}" type="slidenum">
              <a:rPr lang="ar-IQ" smtClean="0"/>
              <a:t>30</a:t>
            </a:fld>
            <a:endParaRPr lang="ar-IQ"/>
          </a:p>
        </p:txBody>
      </p:sp>
    </p:spTree>
    <p:extLst>
      <p:ext uri="{BB962C8B-B14F-4D97-AF65-F5344CB8AC3E}">
        <p14:creationId xmlns:p14="http://schemas.microsoft.com/office/powerpoint/2010/main" val="2386100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762"/>
            <a:ext cx="8229600" cy="508918"/>
          </a:xfrm>
        </p:spPr>
        <p:txBody>
          <a:bodyPr>
            <a:normAutofit fontScale="90000"/>
          </a:bodyPr>
          <a:lstStyle/>
          <a:p>
            <a:pPr algn="l"/>
            <a:r>
              <a:rPr lang="en-US" b="1" dirty="0" smtClean="0"/>
              <a:t/>
            </a:r>
            <a:br>
              <a:rPr lang="en-US" b="1" dirty="0" smtClean="0"/>
            </a:br>
            <a:r>
              <a:rPr lang="en-US" b="1" dirty="0" smtClean="0"/>
              <a:t>Humanistic </a:t>
            </a:r>
            <a:r>
              <a:rPr lang="en-US" b="1" dirty="0"/>
              <a:t>theories:</a:t>
            </a:r>
            <a:r>
              <a:rPr lang="en-US" dirty="0"/>
              <a:t/>
            </a:r>
            <a:br>
              <a:rPr lang="en-US" dirty="0"/>
            </a:br>
            <a:endParaRPr lang="ar-IQ" dirty="0"/>
          </a:p>
        </p:txBody>
      </p:sp>
      <p:sp>
        <p:nvSpPr>
          <p:cNvPr id="3" name="Content Placeholder 2"/>
          <p:cNvSpPr>
            <a:spLocks noGrp="1"/>
          </p:cNvSpPr>
          <p:nvPr>
            <p:ph idx="1"/>
          </p:nvPr>
        </p:nvSpPr>
        <p:spPr>
          <a:xfrm>
            <a:off x="457200" y="692696"/>
            <a:ext cx="8229600" cy="5433467"/>
          </a:xfrm>
        </p:spPr>
        <p:txBody>
          <a:bodyPr>
            <a:normAutofit fontScale="92500"/>
          </a:bodyPr>
          <a:lstStyle/>
          <a:p>
            <a:pPr algn="just" rtl="0"/>
            <a:r>
              <a:rPr lang="en-US" dirty="0" smtClean="0"/>
              <a:t>Humanism </a:t>
            </a:r>
            <a:r>
              <a:rPr lang="en-US" dirty="0"/>
              <a:t>represents a significant shift away from the psychoanalytic view of the individual as a neurotic, impulse-driven person with repressed psychic problems and away from the focus on and examination of the client’s past experiences. </a:t>
            </a:r>
          </a:p>
          <a:p>
            <a:pPr algn="just" rtl="0"/>
            <a:r>
              <a:rPr lang="en-US" b="1" dirty="0"/>
              <a:t>Humanism </a:t>
            </a:r>
            <a:r>
              <a:rPr lang="en-US" dirty="0"/>
              <a:t>focuses on a person’s positive qualities, his or her capacity to change (human potential), and the promotion of self-esteem. Humanists do consider the person’s past experiences, but they direct more attention toward the present and future.</a:t>
            </a:r>
          </a:p>
          <a:p>
            <a:pPr algn="just"/>
            <a:endParaRPr lang="ar-IQ" dirty="0"/>
          </a:p>
        </p:txBody>
      </p:sp>
      <p:sp>
        <p:nvSpPr>
          <p:cNvPr id="4" name="Date Placeholder 3"/>
          <p:cNvSpPr>
            <a:spLocks noGrp="1"/>
          </p:cNvSpPr>
          <p:nvPr>
            <p:ph type="dt" sz="half" idx="10"/>
          </p:nvPr>
        </p:nvSpPr>
        <p:spPr/>
        <p:txBody>
          <a:bodyPr/>
          <a:lstStyle/>
          <a:p>
            <a:fld id="{9F320821-9BC9-432E-9910-7657FBD0CD10}" type="datetime1">
              <a:rPr lang="en-US" smtClean="0"/>
              <a:t>5/1/2018</a:t>
            </a:fld>
            <a:endParaRPr lang="ar-IQ"/>
          </a:p>
        </p:txBody>
      </p:sp>
      <p:sp>
        <p:nvSpPr>
          <p:cNvPr id="5" name="Footer Placeholder 4"/>
          <p:cNvSpPr>
            <a:spLocks noGrp="1"/>
          </p:cNvSpPr>
          <p:nvPr>
            <p:ph type="ftr" sz="quarter" idx="11"/>
          </p:nvPr>
        </p:nvSpPr>
        <p:spPr/>
        <p:txBody>
          <a:bodyPr/>
          <a:lstStyle/>
          <a:p>
            <a:r>
              <a:rPr lang="en-US" smtClean="0"/>
              <a:t>SAFI DAKHIL NAWAM/ COLLEGE OF NURSING/ UNIVERSITY OF KARBALA </a:t>
            </a:r>
            <a:endParaRPr lang="ar-IQ"/>
          </a:p>
        </p:txBody>
      </p:sp>
      <p:sp>
        <p:nvSpPr>
          <p:cNvPr id="6" name="Slide Number Placeholder 5"/>
          <p:cNvSpPr>
            <a:spLocks noGrp="1"/>
          </p:cNvSpPr>
          <p:nvPr>
            <p:ph type="sldNum" sz="quarter" idx="12"/>
          </p:nvPr>
        </p:nvSpPr>
        <p:spPr/>
        <p:txBody>
          <a:bodyPr/>
          <a:lstStyle/>
          <a:p>
            <a:fld id="{E9DDE610-E3F6-4008-B7BB-18F4720CB67B}" type="slidenum">
              <a:rPr lang="ar-IQ" smtClean="0"/>
              <a:t>31</a:t>
            </a:fld>
            <a:endParaRPr lang="ar-IQ"/>
          </a:p>
        </p:txBody>
      </p:sp>
    </p:spTree>
    <p:extLst>
      <p:ext uri="{BB962C8B-B14F-4D97-AF65-F5344CB8AC3E}">
        <p14:creationId xmlns:p14="http://schemas.microsoft.com/office/powerpoint/2010/main" val="3775151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i="1" dirty="0"/>
              <a:t>Abraham Maslow: Hierarchy of Needs</a:t>
            </a:r>
            <a:r>
              <a:rPr lang="en-US" dirty="0"/>
              <a:t/>
            </a:r>
            <a:br>
              <a:rPr lang="en-US" dirty="0"/>
            </a:br>
            <a:endParaRPr lang="ar-IQ" dirty="0"/>
          </a:p>
        </p:txBody>
      </p:sp>
      <p:sp>
        <p:nvSpPr>
          <p:cNvPr id="4" name="Date Placeholder 3"/>
          <p:cNvSpPr>
            <a:spLocks noGrp="1"/>
          </p:cNvSpPr>
          <p:nvPr>
            <p:ph type="dt" sz="half" idx="10"/>
          </p:nvPr>
        </p:nvSpPr>
        <p:spPr/>
        <p:txBody>
          <a:bodyPr/>
          <a:lstStyle/>
          <a:p>
            <a:fld id="{218C0E5D-1421-40F1-8264-3757DB6062A9}" type="datetime1">
              <a:rPr lang="en-US" smtClean="0"/>
              <a:t>5/1/2018</a:t>
            </a:fld>
            <a:endParaRPr lang="ar-IQ"/>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5" y="892852"/>
            <a:ext cx="8064896" cy="5488476"/>
          </a:xfrm>
        </p:spPr>
      </p:pic>
      <p:sp>
        <p:nvSpPr>
          <p:cNvPr id="3" name="Footer Placeholder 2"/>
          <p:cNvSpPr>
            <a:spLocks noGrp="1"/>
          </p:cNvSpPr>
          <p:nvPr>
            <p:ph type="ftr" sz="quarter" idx="11"/>
          </p:nvPr>
        </p:nvSpPr>
        <p:spPr/>
        <p:txBody>
          <a:bodyPr/>
          <a:lstStyle/>
          <a:p>
            <a:r>
              <a:rPr lang="en-US" smtClean="0"/>
              <a:t>SAFI DAKHIL NAWAM/ COLLEGE OF NURSING/ UNIVERSITY OF KARBALA </a:t>
            </a:r>
            <a:endParaRPr lang="ar-IQ"/>
          </a:p>
        </p:txBody>
      </p:sp>
      <p:sp>
        <p:nvSpPr>
          <p:cNvPr id="5" name="Slide Number Placeholder 4"/>
          <p:cNvSpPr>
            <a:spLocks noGrp="1"/>
          </p:cNvSpPr>
          <p:nvPr>
            <p:ph type="sldNum" sz="quarter" idx="12"/>
          </p:nvPr>
        </p:nvSpPr>
        <p:spPr/>
        <p:txBody>
          <a:bodyPr/>
          <a:lstStyle/>
          <a:p>
            <a:fld id="{E9DDE610-E3F6-4008-B7BB-18F4720CB67B}" type="slidenum">
              <a:rPr lang="ar-IQ" smtClean="0"/>
              <a:t>32</a:t>
            </a:fld>
            <a:endParaRPr lang="ar-IQ"/>
          </a:p>
        </p:txBody>
      </p:sp>
    </p:spTree>
    <p:extLst>
      <p:ext uri="{BB962C8B-B14F-4D97-AF65-F5344CB8AC3E}">
        <p14:creationId xmlns:p14="http://schemas.microsoft.com/office/powerpoint/2010/main" val="19122768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436910"/>
          </a:xfrm>
        </p:spPr>
        <p:txBody>
          <a:bodyPr>
            <a:noAutofit/>
          </a:bodyPr>
          <a:lstStyle/>
          <a:p>
            <a:pPr lvl="0" algn="l" rtl="0">
              <a:lnSpc>
                <a:spcPct val="150000"/>
              </a:lnSpc>
              <a:spcAft>
                <a:spcPts val="1000"/>
              </a:spcAft>
            </a:pPr>
            <a:r>
              <a:rPr lang="en-US" sz="2800" b="1" i="1" dirty="0" smtClean="0">
                <a:solidFill>
                  <a:srgbClr val="6600E6"/>
                </a:solidFill>
                <a:latin typeface="Frutiger-BoldItalic"/>
                <a:ea typeface="Calibri"/>
                <a:cs typeface="Frutiger-BoldItalic"/>
              </a:rPr>
              <a:t/>
            </a:r>
            <a:br>
              <a:rPr lang="en-US" sz="2800" b="1" i="1" dirty="0" smtClean="0">
                <a:solidFill>
                  <a:srgbClr val="6600E6"/>
                </a:solidFill>
                <a:latin typeface="Frutiger-BoldItalic"/>
                <a:ea typeface="Calibri"/>
                <a:cs typeface="Frutiger-BoldItalic"/>
              </a:rPr>
            </a:br>
            <a:r>
              <a:rPr lang="en-US" sz="2800" b="1" i="1" dirty="0" smtClean="0">
                <a:solidFill>
                  <a:srgbClr val="6600E6"/>
                </a:solidFill>
                <a:latin typeface="Frutiger-BoldItalic"/>
                <a:ea typeface="Calibri"/>
                <a:cs typeface="Frutiger-BoldItalic"/>
              </a:rPr>
              <a:t>Carl </a:t>
            </a:r>
            <a:r>
              <a:rPr lang="en-US" sz="2800" b="1" i="1" dirty="0">
                <a:solidFill>
                  <a:srgbClr val="6600E6"/>
                </a:solidFill>
                <a:latin typeface="Frutiger-BoldItalic"/>
                <a:ea typeface="Calibri"/>
                <a:cs typeface="Frutiger-BoldItalic"/>
              </a:rPr>
              <a:t>Rogers: Client-Centered Therapy</a:t>
            </a:r>
            <a:r>
              <a:rPr lang="en-US" sz="2400" dirty="0">
                <a:ea typeface="Calibri"/>
                <a:cs typeface="Arial"/>
              </a:rPr>
              <a:t/>
            </a:r>
            <a:br>
              <a:rPr lang="en-US" sz="2400" dirty="0">
                <a:ea typeface="Calibri"/>
                <a:cs typeface="Arial"/>
              </a:rPr>
            </a:br>
            <a:endParaRPr lang="ar-IQ" sz="2800" dirty="0"/>
          </a:p>
        </p:txBody>
      </p:sp>
      <p:sp>
        <p:nvSpPr>
          <p:cNvPr id="3" name="Content Placeholder 2"/>
          <p:cNvSpPr>
            <a:spLocks noGrp="1"/>
          </p:cNvSpPr>
          <p:nvPr>
            <p:ph idx="1"/>
          </p:nvPr>
        </p:nvSpPr>
        <p:spPr>
          <a:xfrm>
            <a:off x="179512" y="908720"/>
            <a:ext cx="7344816" cy="5328592"/>
          </a:xfrm>
        </p:spPr>
        <p:txBody>
          <a:bodyPr>
            <a:normAutofit fontScale="70000" lnSpcReduction="20000"/>
          </a:bodyPr>
          <a:lstStyle/>
          <a:p>
            <a:pPr algn="just" rtl="0"/>
            <a:r>
              <a:rPr lang="en-US" sz="2800" dirty="0"/>
              <a:t>Carl Rogers (1902–1987) was a humanistic American psychologist who </a:t>
            </a:r>
            <a:r>
              <a:rPr lang="en-US" sz="2800" dirty="0">
                <a:solidFill>
                  <a:srgbClr val="FF0000"/>
                </a:solidFill>
              </a:rPr>
              <a:t>focused</a:t>
            </a:r>
            <a:r>
              <a:rPr lang="en-US" sz="2800" dirty="0"/>
              <a:t> on the </a:t>
            </a:r>
            <a:r>
              <a:rPr lang="en-US" sz="2800" i="1" u="sng" dirty="0"/>
              <a:t>therapeutic relationship and developed a new method of client-centered therapy</a:t>
            </a:r>
            <a:r>
              <a:rPr lang="en-US" sz="2800" i="1" u="sng" dirty="0" smtClean="0"/>
              <a:t>.</a:t>
            </a:r>
          </a:p>
          <a:p>
            <a:pPr algn="just" rtl="0"/>
            <a:r>
              <a:rPr lang="en-US" sz="2800" dirty="0" smtClean="0"/>
              <a:t> </a:t>
            </a:r>
            <a:r>
              <a:rPr lang="en-US" sz="2800" dirty="0"/>
              <a:t>Rogers was one of the first to use the term </a:t>
            </a:r>
            <a:r>
              <a:rPr lang="en-US" sz="2800" b="1" i="1" dirty="0">
                <a:solidFill>
                  <a:srgbClr val="FF0000"/>
                </a:solidFill>
              </a:rPr>
              <a:t>client</a:t>
            </a:r>
            <a:r>
              <a:rPr lang="en-US" sz="2800" i="1" dirty="0">
                <a:solidFill>
                  <a:srgbClr val="FF0000"/>
                </a:solidFill>
              </a:rPr>
              <a:t> </a:t>
            </a:r>
            <a:r>
              <a:rPr lang="en-US" sz="2800" dirty="0"/>
              <a:t>rather than </a:t>
            </a:r>
            <a:r>
              <a:rPr lang="en-US" sz="2800" b="1" i="1" dirty="0">
                <a:solidFill>
                  <a:srgbClr val="FF0000"/>
                </a:solidFill>
              </a:rPr>
              <a:t>patient</a:t>
            </a:r>
            <a:r>
              <a:rPr lang="en-US" sz="2800" i="1" dirty="0"/>
              <a:t>. </a:t>
            </a:r>
            <a:endParaRPr lang="en-US" sz="2800" i="1" dirty="0" smtClean="0"/>
          </a:p>
          <a:p>
            <a:pPr lvl="0" algn="just" rtl="0"/>
            <a:r>
              <a:rPr lang="en-US" sz="2800" b="1" dirty="0"/>
              <a:t>Client-centered therapy </a:t>
            </a:r>
            <a:r>
              <a:rPr lang="en-US" sz="2800" dirty="0"/>
              <a:t>focuses on the </a:t>
            </a:r>
            <a:r>
              <a:rPr lang="en-US" sz="2800" b="1" dirty="0">
                <a:solidFill>
                  <a:srgbClr val="FF0000"/>
                </a:solidFill>
              </a:rPr>
              <a:t>role of the client, rather than the therapist,</a:t>
            </a:r>
            <a:r>
              <a:rPr lang="en-US" sz="2800" dirty="0"/>
              <a:t> as the key to the healing process. </a:t>
            </a:r>
          </a:p>
          <a:p>
            <a:pPr lvl="0" algn="just" rtl="0"/>
            <a:r>
              <a:rPr lang="en-US" sz="2800" dirty="0">
                <a:solidFill>
                  <a:srgbClr val="FF0000"/>
                </a:solidFill>
              </a:rPr>
              <a:t>Rogers believed that each person experiences the world differently and knows his or her own experience best (Rogers, 1961). </a:t>
            </a:r>
          </a:p>
          <a:p>
            <a:pPr lvl="0" algn="just" rtl="0"/>
            <a:r>
              <a:rPr lang="en-US" sz="2800" dirty="0"/>
              <a:t>According to Rogers, clients do “the work of healing,” and within a supportive and nurturing client–therapist relationship, </a:t>
            </a:r>
            <a:r>
              <a:rPr lang="en-US" sz="2800" b="1" dirty="0">
                <a:solidFill>
                  <a:srgbClr val="FF0000"/>
                </a:solidFill>
              </a:rPr>
              <a:t>clients can cure themselves. </a:t>
            </a:r>
          </a:p>
          <a:p>
            <a:pPr lvl="0" algn="just" rtl="0"/>
            <a:r>
              <a:rPr lang="en-US" sz="2800" dirty="0"/>
              <a:t>Clients are in the best position to know their own experiences and make sense of them, to regain their self-esteem, and to progress toward self-actualization. </a:t>
            </a:r>
          </a:p>
          <a:p>
            <a:pPr lvl="0" algn="just" rtl="0"/>
            <a:r>
              <a:rPr lang="en-US" sz="2800" dirty="0"/>
              <a:t>The therapist takes a person-centered approach, </a:t>
            </a:r>
            <a:r>
              <a:rPr lang="en-US" sz="2800" b="1" dirty="0">
                <a:solidFill>
                  <a:srgbClr val="FF0000"/>
                </a:solidFill>
              </a:rPr>
              <a:t>a supportive role, rather than a directive or expert role,</a:t>
            </a:r>
            <a:r>
              <a:rPr lang="en-US" sz="2800" dirty="0"/>
              <a:t> because Rogers viewed the client as the expert on his or her life.</a:t>
            </a:r>
          </a:p>
          <a:p>
            <a:pPr algn="just" rtl="0"/>
            <a:endParaRPr lang="en-US" sz="2800" dirty="0"/>
          </a:p>
          <a:p>
            <a:pPr algn="just" rtl="0"/>
            <a:endParaRPr lang="ar-IQ" sz="2800" dirty="0"/>
          </a:p>
        </p:txBody>
      </p:sp>
      <p:sp>
        <p:nvSpPr>
          <p:cNvPr id="4" name="Date Placeholder 3"/>
          <p:cNvSpPr>
            <a:spLocks noGrp="1"/>
          </p:cNvSpPr>
          <p:nvPr>
            <p:ph type="dt" sz="half" idx="10"/>
          </p:nvPr>
        </p:nvSpPr>
        <p:spPr/>
        <p:txBody>
          <a:bodyPr/>
          <a:lstStyle/>
          <a:p>
            <a:fld id="{1042359E-C050-434E-8A3A-67FEEFDBE828}" type="datetime1">
              <a:rPr lang="en-US" smtClean="0"/>
              <a:t>5/1/2018</a:t>
            </a:fld>
            <a:endParaRPr lang="ar-IQ"/>
          </a:p>
        </p:txBody>
      </p:sp>
      <p:sp>
        <p:nvSpPr>
          <p:cNvPr id="5" name="Footer Placeholder 4"/>
          <p:cNvSpPr>
            <a:spLocks noGrp="1"/>
          </p:cNvSpPr>
          <p:nvPr>
            <p:ph type="ftr" sz="quarter" idx="11"/>
          </p:nvPr>
        </p:nvSpPr>
        <p:spPr/>
        <p:txBody>
          <a:bodyPr/>
          <a:lstStyle/>
          <a:p>
            <a:r>
              <a:rPr lang="en-US" smtClean="0"/>
              <a:t>SAFI DAKHIL NAWAM/ COLLEGE OF NURSING/ UNIVERSITY OF KARBALA </a:t>
            </a:r>
            <a:endParaRPr lang="ar-IQ"/>
          </a:p>
        </p:txBody>
      </p:sp>
      <p:sp>
        <p:nvSpPr>
          <p:cNvPr id="6" name="Slide Number Placeholder 5"/>
          <p:cNvSpPr>
            <a:spLocks noGrp="1"/>
          </p:cNvSpPr>
          <p:nvPr>
            <p:ph type="sldNum" sz="quarter" idx="12"/>
          </p:nvPr>
        </p:nvSpPr>
        <p:spPr/>
        <p:txBody>
          <a:bodyPr/>
          <a:lstStyle/>
          <a:p>
            <a:fld id="{E9DDE610-E3F6-4008-B7BB-18F4720CB67B}" type="slidenum">
              <a:rPr lang="ar-IQ" smtClean="0"/>
              <a:t>33</a:t>
            </a:fld>
            <a:endParaRPr lang="ar-IQ"/>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0312" y="30538"/>
            <a:ext cx="1676400" cy="2219325"/>
          </a:xfrm>
          <a:prstGeom prst="rect">
            <a:avLst/>
          </a:prstGeom>
        </p:spPr>
      </p:pic>
    </p:spTree>
    <p:extLst>
      <p:ext uri="{BB962C8B-B14F-4D97-AF65-F5344CB8AC3E}">
        <p14:creationId xmlns:p14="http://schemas.microsoft.com/office/powerpoint/2010/main" val="492298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508918"/>
          </a:xfrm>
        </p:spPr>
        <p:txBody>
          <a:bodyPr>
            <a:noAutofit/>
          </a:bodyPr>
          <a:lstStyle/>
          <a:p>
            <a:pPr algn="l" rtl="0"/>
            <a:r>
              <a:rPr lang="ar-IQ" sz="2800" b="1" i="1" dirty="0" smtClean="0">
                <a:solidFill>
                  <a:srgbClr val="6600E6"/>
                </a:solidFill>
                <a:latin typeface="Frutiger-BoldItalic"/>
                <a:ea typeface="Calibri"/>
                <a:cs typeface="Frutiger-BoldItalic"/>
              </a:rPr>
              <a:t> </a:t>
            </a:r>
            <a:r>
              <a:rPr lang="en-US" sz="2800" b="1" i="1" dirty="0" smtClean="0">
                <a:solidFill>
                  <a:srgbClr val="6600E6"/>
                </a:solidFill>
                <a:latin typeface="Frutiger-BoldItalic"/>
                <a:ea typeface="Calibri"/>
                <a:cs typeface="Frutiger-BoldItalic"/>
              </a:rPr>
              <a:t>Carl </a:t>
            </a:r>
            <a:r>
              <a:rPr lang="en-US" sz="2800" b="1" i="1" dirty="0">
                <a:solidFill>
                  <a:srgbClr val="6600E6"/>
                </a:solidFill>
                <a:latin typeface="Frutiger-BoldItalic"/>
                <a:ea typeface="Calibri"/>
                <a:cs typeface="Frutiger-BoldItalic"/>
              </a:rPr>
              <a:t>Rogers: Client-Centered </a:t>
            </a:r>
            <a:r>
              <a:rPr lang="en-US" sz="2800" b="1" i="1" dirty="0" smtClean="0">
                <a:solidFill>
                  <a:srgbClr val="6600E6"/>
                </a:solidFill>
                <a:latin typeface="Frutiger-BoldItalic"/>
                <a:ea typeface="Calibri"/>
                <a:cs typeface="Frutiger-BoldItalic"/>
              </a:rPr>
              <a:t>Therapy</a:t>
            </a:r>
            <a:r>
              <a:rPr lang="en-US" sz="2400" dirty="0" smtClean="0">
                <a:ea typeface="Calibri"/>
                <a:cs typeface="Arial"/>
              </a:rPr>
              <a:t> </a:t>
            </a:r>
            <a:r>
              <a:rPr lang="en-US" sz="3200" b="1" i="1" dirty="0" smtClean="0">
                <a:solidFill>
                  <a:srgbClr val="0070C0"/>
                </a:solidFill>
                <a:ea typeface="Calibri"/>
                <a:cs typeface="Arial"/>
              </a:rPr>
              <a:t>cont</a:t>
            </a:r>
            <a:r>
              <a:rPr lang="en-US" sz="2400" dirty="0" smtClean="0">
                <a:ea typeface="Calibri"/>
                <a:cs typeface="Arial"/>
              </a:rPr>
              <a:t>.</a:t>
            </a:r>
            <a:endParaRPr lang="ar-IQ" sz="2800" dirty="0"/>
          </a:p>
        </p:txBody>
      </p:sp>
      <p:sp>
        <p:nvSpPr>
          <p:cNvPr id="3" name="Content Placeholder 2"/>
          <p:cNvSpPr>
            <a:spLocks noGrp="1"/>
          </p:cNvSpPr>
          <p:nvPr>
            <p:ph idx="1"/>
          </p:nvPr>
        </p:nvSpPr>
        <p:spPr>
          <a:xfrm>
            <a:off x="457200" y="1412776"/>
            <a:ext cx="8435280" cy="4536504"/>
          </a:xfrm>
        </p:spPr>
        <p:txBody>
          <a:bodyPr>
            <a:normAutofit fontScale="85000" lnSpcReduction="10000"/>
          </a:bodyPr>
          <a:lstStyle/>
          <a:p>
            <a:pPr lvl="0" algn="justLow" rtl="0"/>
            <a:r>
              <a:rPr lang="en-US" dirty="0"/>
              <a:t> The therapist must promote the client’s self-esteem as much as possible through three central concepts:</a:t>
            </a:r>
          </a:p>
          <a:p>
            <a:pPr algn="justLow" rtl="0"/>
            <a:r>
              <a:rPr lang="en-US" b="1" i="1" dirty="0" smtClean="0">
                <a:solidFill>
                  <a:srgbClr val="FF0000"/>
                </a:solidFill>
              </a:rPr>
              <a:t>Unconditional </a:t>
            </a:r>
            <a:r>
              <a:rPr lang="en-US" b="1" i="1" dirty="0">
                <a:solidFill>
                  <a:srgbClr val="FF0000"/>
                </a:solidFill>
              </a:rPr>
              <a:t>positive regard</a:t>
            </a:r>
            <a:r>
              <a:rPr lang="en-US" dirty="0"/>
              <a:t>— regard </a:t>
            </a:r>
            <a:r>
              <a:rPr lang="ar-SA" dirty="0"/>
              <a:t>التقدير الإيجابي غير المشروط يعزز ثقة العميل بنفسه </a:t>
            </a:r>
            <a:r>
              <a:rPr lang="en-US" dirty="0"/>
              <a:t>a nonjudgmental caring for the client that is not dependent on the client’s behavior</a:t>
            </a:r>
          </a:p>
          <a:p>
            <a:pPr algn="justLow" rtl="0"/>
            <a:r>
              <a:rPr lang="en-US" b="1" i="1" dirty="0" smtClean="0">
                <a:solidFill>
                  <a:srgbClr val="FF0000"/>
                </a:solidFill>
              </a:rPr>
              <a:t>Genuineness</a:t>
            </a:r>
            <a:r>
              <a:rPr lang="en-US" dirty="0" smtClean="0">
                <a:solidFill>
                  <a:srgbClr val="FF0000"/>
                </a:solidFill>
              </a:rPr>
              <a:t>—realness</a:t>
            </a:r>
            <a:r>
              <a:rPr lang="en-US" dirty="0" smtClean="0"/>
              <a:t> </a:t>
            </a:r>
            <a:r>
              <a:rPr lang="en-US" dirty="0"/>
              <a:t>or congruence between what the therapist feels and what he or she says to the client</a:t>
            </a:r>
          </a:p>
          <a:p>
            <a:pPr algn="justLow" rtl="0"/>
            <a:r>
              <a:rPr lang="en-US" b="1" i="1" dirty="0" smtClean="0">
                <a:solidFill>
                  <a:srgbClr val="FF0000"/>
                </a:solidFill>
              </a:rPr>
              <a:t>Empathetic </a:t>
            </a:r>
            <a:r>
              <a:rPr lang="en-US" b="1" i="1" dirty="0">
                <a:solidFill>
                  <a:srgbClr val="FF0000"/>
                </a:solidFill>
              </a:rPr>
              <a:t>understanding</a:t>
            </a:r>
            <a:r>
              <a:rPr lang="en-US" dirty="0">
                <a:solidFill>
                  <a:srgbClr val="FF0000"/>
                </a:solidFill>
              </a:rPr>
              <a:t>—in </a:t>
            </a:r>
            <a:r>
              <a:rPr lang="en-US" dirty="0"/>
              <a:t>which the therapist senses the feelings and personal meaning from the client and communicates this understanding to the client.</a:t>
            </a:r>
          </a:p>
          <a:p>
            <a:pPr algn="justLow"/>
            <a:endParaRPr lang="ar-IQ" dirty="0"/>
          </a:p>
        </p:txBody>
      </p:sp>
      <p:sp>
        <p:nvSpPr>
          <p:cNvPr id="4" name="Date Placeholder 3"/>
          <p:cNvSpPr>
            <a:spLocks noGrp="1"/>
          </p:cNvSpPr>
          <p:nvPr>
            <p:ph type="dt" sz="half" idx="10"/>
          </p:nvPr>
        </p:nvSpPr>
        <p:spPr/>
        <p:txBody>
          <a:bodyPr/>
          <a:lstStyle/>
          <a:p>
            <a:fld id="{849D2E6A-56CC-4138-978C-B4DF1D6BDDA8}" type="datetime1">
              <a:rPr lang="en-US" smtClean="0"/>
              <a:t>5/1/2018</a:t>
            </a:fld>
            <a:endParaRPr lang="ar-IQ"/>
          </a:p>
        </p:txBody>
      </p:sp>
      <p:sp>
        <p:nvSpPr>
          <p:cNvPr id="5" name="Footer Placeholder 4"/>
          <p:cNvSpPr>
            <a:spLocks noGrp="1"/>
          </p:cNvSpPr>
          <p:nvPr>
            <p:ph type="ftr" sz="quarter" idx="11"/>
          </p:nvPr>
        </p:nvSpPr>
        <p:spPr/>
        <p:txBody>
          <a:bodyPr/>
          <a:lstStyle/>
          <a:p>
            <a:r>
              <a:rPr lang="en-US" smtClean="0"/>
              <a:t>SAFI DAKHIL NAWAM/ COLLEGE OF NURSING/ UNIVERSITY OF KARBALA </a:t>
            </a:r>
            <a:endParaRPr lang="ar-IQ"/>
          </a:p>
        </p:txBody>
      </p:sp>
      <p:sp>
        <p:nvSpPr>
          <p:cNvPr id="6" name="Slide Number Placeholder 5"/>
          <p:cNvSpPr>
            <a:spLocks noGrp="1"/>
          </p:cNvSpPr>
          <p:nvPr>
            <p:ph type="sldNum" sz="quarter" idx="12"/>
          </p:nvPr>
        </p:nvSpPr>
        <p:spPr/>
        <p:txBody>
          <a:bodyPr/>
          <a:lstStyle/>
          <a:p>
            <a:fld id="{E9DDE610-E3F6-4008-B7BB-18F4720CB67B}" type="slidenum">
              <a:rPr lang="ar-IQ" smtClean="0"/>
              <a:t>34</a:t>
            </a:fld>
            <a:endParaRPr lang="ar-IQ"/>
          </a:p>
        </p:txBody>
      </p:sp>
    </p:spTree>
    <p:extLst>
      <p:ext uri="{BB962C8B-B14F-4D97-AF65-F5344CB8AC3E}">
        <p14:creationId xmlns:p14="http://schemas.microsoft.com/office/powerpoint/2010/main" val="3278188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IQ" sz="3200" b="1" i="1" dirty="0">
                <a:solidFill>
                  <a:srgbClr val="6600E6"/>
                </a:solidFill>
                <a:latin typeface="Frutiger-BoldItalic"/>
                <a:ea typeface="Calibri"/>
                <a:cs typeface="Frutiger-BoldItalic"/>
              </a:rPr>
              <a:t> </a:t>
            </a:r>
            <a:r>
              <a:rPr lang="en-US" sz="3200" b="1" i="1" dirty="0">
                <a:solidFill>
                  <a:srgbClr val="6600E6"/>
                </a:solidFill>
                <a:latin typeface="Frutiger-BoldItalic"/>
                <a:ea typeface="Calibri"/>
                <a:cs typeface="Frutiger-BoldItalic"/>
              </a:rPr>
              <a:t>Carl Rogers: Client-Centered Therapy</a:t>
            </a:r>
            <a:r>
              <a:rPr lang="en-US" sz="2800" dirty="0">
                <a:ea typeface="Calibri"/>
                <a:cs typeface="Arial"/>
              </a:rPr>
              <a:t> </a:t>
            </a:r>
            <a:r>
              <a:rPr lang="en-US" sz="3600" b="1" i="1" dirty="0">
                <a:solidFill>
                  <a:srgbClr val="0070C0"/>
                </a:solidFill>
                <a:ea typeface="Calibri"/>
                <a:cs typeface="Arial"/>
              </a:rPr>
              <a:t>cont</a:t>
            </a:r>
            <a:r>
              <a:rPr lang="en-US" sz="2800" dirty="0">
                <a:ea typeface="Calibri"/>
                <a:cs typeface="Arial"/>
              </a:rPr>
              <a:t>.</a:t>
            </a:r>
            <a:endParaRPr lang="ar-IQ" sz="3200" dirty="0"/>
          </a:p>
        </p:txBody>
      </p:sp>
      <p:sp>
        <p:nvSpPr>
          <p:cNvPr id="3" name="Content Placeholder 2"/>
          <p:cNvSpPr>
            <a:spLocks noGrp="1"/>
          </p:cNvSpPr>
          <p:nvPr>
            <p:ph idx="1"/>
          </p:nvPr>
        </p:nvSpPr>
        <p:spPr/>
        <p:txBody>
          <a:bodyPr>
            <a:normAutofit fontScale="70000" lnSpcReduction="20000"/>
          </a:bodyPr>
          <a:lstStyle/>
          <a:p>
            <a:pPr lvl="0" algn="justLow" rtl="0"/>
            <a:r>
              <a:rPr lang="en-US" dirty="0"/>
              <a:t>Unconditional positive regard promotes the client’s self-esteem and decreases his or her need for defensive behavior. </a:t>
            </a:r>
          </a:p>
          <a:p>
            <a:pPr lvl="0" algn="justLow" rtl="0"/>
            <a:r>
              <a:rPr lang="en-US" dirty="0"/>
              <a:t>As the client’s self-acceptance grows, the natural self-actualization process can continue. Rogers also believed that the basic nature of humans is to become self-actualized, or to move toward self-improvement and constructive change. </a:t>
            </a:r>
          </a:p>
          <a:p>
            <a:pPr lvl="0" algn="justLow" rtl="0"/>
            <a:r>
              <a:rPr lang="en-US" dirty="0"/>
              <a:t>We are all born with a positive self-regard and a natural inclination to become self-actualized. If relationships with others are supportive and nurturing, the person retains feelings of self-worth and progresses toward self-actualization, which is healthy.</a:t>
            </a:r>
          </a:p>
          <a:p>
            <a:pPr lvl="0" algn="justLow" rtl="0"/>
            <a:r>
              <a:rPr lang="en-US" dirty="0"/>
              <a:t> If the person encounters repeated conflicts with others or is in non-supportive relationships, he or she loses self-esteem, becomes defensive, and is no longer inclined toward self-actualization; this is not healthy.</a:t>
            </a:r>
          </a:p>
          <a:p>
            <a:endParaRPr lang="ar-IQ" dirty="0"/>
          </a:p>
        </p:txBody>
      </p:sp>
      <p:sp>
        <p:nvSpPr>
          <p:cNvPr id="4" name="Date Placeholder 3"/>
          <p:cNvSpPr>
            <a:spLocks noGrp="1"/>
          </p:cNvSpPr>
          <p:nvPr>
            <p:ph type="dt" sz="half" idx="10"/>
          </p:nvPr>
        </p:nvSpPr>
        <p:spPr/>
        <p:txBody>
          <a:bodyPr/>
          <a:lstStyle/>
          <a:p>
            <a:fld id="{510F4745-56E1-4BB2-9C1B-C22A0AFE6757}" type="datetime1">
              <a:rPr lang="en-US" smtClean="0"/>
              <a:t>5/1/2018</a:t>
            </a:fld>
            <a:endParaRPr lang="ar-IQ"/>
          </a:p>
        </p:txBody>
      </p:sp>
      <p:sp>
        <p:nvSpPr>
          <p:cNvPr id="5" name="Footer Placeholder 4"/>
          <p:cNvSpPr>
            <a:spLocks noGrp="1"/>
          </p:cNvSpPr>
          <p:nvPr>
            <p:ph type="ftr" sz="quarter" idx="11"/>
          </p:nvPr>
        </p:nvSpPr>
        <p:spPr/>
        <p:txBody>
          <a:bodyPr/>
          <a:lstStyle/>
          <a:p>
            <a:r>
              <a:rPr lang="en-US" smtClean="0"/>
              <a:t>SAFI DAKHIL NAWAM/ COLLEGE OF NURSING/ UNIVERSITY OF KARBALA </a:t>
            </a:r>
            <a:endParaRPr lang="ar-IQ"/>
          </a:p>
        </p:txBody>
      </p:sp>
      <p:sp>
        <p:nvSpPr>
          <p:cNvPr id="6" name="Slide Number Placeholder 5"/>
          <p:cNvSpPr>
            <a:spLocks noGrp="1"/>
          </p:cNvSpPr>
          <p:nvPr>
            <p:ph type="sldNum" sz="quarter" idx="12"/>
          </p:nvPr>
        </p:nvSpPr>
        <p:spPr/>
        <p:txBody>
          <a:bodyPr/>
          <a:lstStyle/>
          <a:p>
            <a:fld id="{E9DDE610-E3F6-4008-B7BB-18F4720CB67B}" type="slidenum">
              <a:rPr lang="ar-IQ" smtClean="0"/>
              <a:t>35</a:t>
            </a:fld>
            <a:endParaRPr lang="ar-IQ"/>
          </a:p>
        </p:txBody>
      </p:sp>
    </p:spTree>
    <p:extLst>
      <p:ext uri="{BB962C8B-B14F-4D97-AF65-F5344CB8AC3E}">
        <p14:creationId xmlns:p14="http://schemas.microsoft.com/office/powerpoint/2010/main" val="1902450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82960"/>
          </a:xfrm>
        </p:spPr>
        <p:txBody>
          <a:bodyPr>
            <a:noAutofit/>
          </a:bodyPr>
          <a:lstStyle/>
          <a:p>
            <a:pPr lvl="0" algn="l"/>
            <a:r>
              <a:rPr lang="en-US" sz="2800" b="1" dirty="0" smtClean="0">
                <a:solidFill>
                  <a:srgbClr val="0070C0"/>
                </a:solidFill>
              </a:rPr>
              <a:t/>
            </a:r>
            <a:br>
              <a:rPr lang="en-US" sz="2800" b="1" dirty="0" smtClean="0">
                <a:solidFill>
                  <a:srgbClr val="0070C0"/>
                </a:solidFill>
              </a:rPr>
            </a:br>
            <a:r>
              <a:rPr lang="en-US" sz="2800" b="1" dirty="0" smtClean="0">
                <a:solidFill>
                  <a:srgbClr val="0070C0"/>
                </a:solidFill>
              </a:rPr>
              <a:t>Behavioral </a:t>
            </a:r>
            <a:r>
              <a:rPr lang="en-US" sz="2800" b="1" dirty="0">
                <a:solidFill>
                  <a:srgbClr val="0070C0"/>
                </a:solidFill>
              </a:rPr>
              <a:t>theories:</a:t>
            </a:r>
            <a:r>
              <a:rPr lang="en-US" sz="2800" dirty="0">
                <a:solidFill>
                  <a:srgbClr val="0070C0"/>
                </a:solidFill>
              </a:rPr>
              <a:t/>
            </a:r>
            <a:br>
              <a:rPr lang="en-US" sz="2800" dirty="0">
                <a:solidFill>
                  <a:srgbClr val="0070C0"/>
                </a:solidFill>
              </a:rPr>
            </a:br>
            <a:r>
              <a:rPr lang="en-US" sz="2800" b="1" i="1" dirty="0"/>
              <a:t>Ivan Pavlov: Classical Conditioning</a:t>
            </a:r>
            <a:r>
              <a:rPr lang="en-US" sz="2800" dirty="0"/>
              <a:t/>
            </a:r>
            <a:br>
              <a:rPr lang="en-US" sz="2800" dirty="0"/>
            </a:br>
            <a:endParaRPr lang="ar-IQ" sz="2800" dirty="0">
              <a:solidFill>
                <a:srgbClr val="0070C0"/>
              </a:solidFill>
            </a:endParaRPr>
          </a:p>
        </p:txBody>
      </p:sp>
      <p:sp>
        <p:nvSpPr>
          <p:cNvPr id="3" name="Content Placeholder 2"/>
          <p:cNvSpPr>
            <a:spLocks noGrp="1"/>
          </p:cNvSpPr>
          <p:nvPr>
            <p:ph idx="1"/>
          </p:nvPr>
        </p:nvSpPr>
        <p:spPr>
          <a:xfrm>
            <a:off x="0" y="980728"/>
            <a:ext cx="6677025" cy="5472608"/>
          </a:xfrm>
        </p:spPr>
        <p:txBody>
          <a:bodyPr>
            <a:normAutofit fontScale="62500" lnSpcReduction="20000"/>
          </a:bodyPr>
          <a:lstStyle/>
          <a:p>
            <a:pPr algn="just" rtl="0"/>
            <a:r>
              <a:rPr lang="en-US" i="1" dirty="0" smtClean="0"/>
              <a:t>Laboratory </a:t>
            </a:r>
            <a:r>
              <a:rPr lang="en-US" i="1" dirty="0"/>
              <a:t>experiments with dogs provided the basis for the development of Ivan Pavlov’s theory of classical conditioning: </a:t>
            </a:r>
            <a:endParaRPr lang="en-US" dirty="0"/>
          </a:p>
          <a:p>
            <a:pPr lvl="0" algn="just" rtl="0"/>
            <a:r>
              <a:rPr lang="en-US" i="1" dirty="0"/>
              <a:t>Behavior can be changed through conditioning with external or environmental conditions or stimuli. </a:t>
            </a:r>
            <a:endParaRPr lang="en-US" dirty="0"/>
          </a:p>
          <a:p>
            <a:pPr lvl="0" algn="just" rtl="0"/>
            <a:r>
              <a:rPr lang="en-US" i="1" dirty="0"/>
              <a:t>Pavlov’s experiment with dogs involved his observation that dogs naturally began to salivate (response) when they saw or smelled food (stimulus).</a:t>
            </a:r>
            <a:endParaRPr lang="en-US" dirty="0"/>
          </a:p>
          <a:p>
            <a:pPr lvl="0" algn="just" rtl="0"/>
            <a:r>
              <a:rPr lang="en-US" i="1" dirty="0"/>
              <a:t> Pavlov (1849–1936) set out to change this salivating response or behavior through conditioning. </a:t>
            </a:r>
            <a:endParaRPr lang="en-US" dirty="0"/>
          </a:p>
          <a:p>
            <a:pPr lvl="0" algn="just" rtl="0"/>
            <a:r>
              <a:rPr lang="en-US" i="1" dirty="0"/>
              <a:t>He would ring a bell (new stimulus), then produce the food, and the dogs would salivate (the desired response). </a:t>
            </a:r>
            <a:endParaRPr lang="en-US" dirty="0"/>
          </a:p>
          <a:p>
            <a:pPr lvl="0" algn="just" rtl="0"/>
            <a:r>
              <a:rPr lang="en-US" i="1" dirty="0"/>
              <a:t>Pavlov repeated this ringing of the bell along with the presentation of food many times.</a:t>
            </a:r>
            <a:endParaRPr lang="en-US" dirty="0"/>
          </a:p>
          <a:p>
            <a:pPr lvl="0" algn="just" rtl="0"/>
            <a:r>
              <a:rPr lang="en-US" i="1" dirty="0"/>
              <a:t> Eventually he could ring the bell and the dogs would salivate without seeing or smelling food. The dogs had been “conditioned,” or had learned a new response—to salivate when they heard the bell. </a:t>
            </a:r>
            <a:endParaRPr lang="en-US" dirty="0"/>
          </a:p>
          <a:p>
            <a:pPr lvl="0" algn="just" rtl="0"/>
            <a:r>
              <a:rPr lang="en-US" i="1" dirty="0"/>
              <a:t>Their behavior had been modified through classical conditioning, or a conditioned response.</a:t>
            </a:r>
            <a:endParaRPr lang="en-US" dirty="0"/>
          </a:p>
          <a:p>
            <a:pPr algn="just"/>
            <a:endParaRPr lang="ar-IQ" dirty="0"/>
          </a:p>
        </p:txBody>
      </p:sp>
      <p:sp>
        <p:nvSpPr>
          <p:cNvPr id="4" name="Date Placeholder 3"/>
          <p:cNvSpPr>
            <a:spLocks noGrp="1"/>
          </p:cNvSpPr>
          <p:nvPr>
            <p:ph type="dt" sz="half" idx="10"/>
          </p:nvPr>
        </p:nvSpPr>
        <p:spPr/>
        <p:txBody>
          <a:bodyPr/>
          <a:lstStyle/>
          <a:p>
            <a:fld id="{42EF50CB-B247-4484-B3F0-D8D894DA39A1}" type="datetime1">
              <a:rPr lang="en-US" smtClean="0"/>
              <a:t>5/1/2018</a:t>
            </a:fld>
            <a:endParaRPr lang="ar-IQ"/>
          </a:p>
        </p:txBody>
      </p:sp>
      <p:sp>
        <p:nvSpPr>
          <p:cNvPr id="5" name="Footer Placeholder 4"/>
          <p:cNvSpPr>
            <a:spLocks noGrp="1"/>
          </p:cNvSpPr>
          <p:nvPr>
            <p:ph type="ftr" sz="quarter" idx="11"/>
          </p:nvPr>
        </p:nvSpPr>
        <p:spPr/>
        <p:txBody>
          <a:bodyPr/>
          <a:lstStyle/>
          <a:p>
            <a:r>
              <a:rPr lang="en-US" smtClean="0"/>
              <a:t>SAFI DAKHIL NAWAM/ COLLEGE OF NURSING/ UNIVERSITY OF KARBALA </a:t>
            </a:r>
            <a:endParaRPr lang="ar-IQ"/>
          </a:p>
        </p:txBody>
      </p:sp>
      <p:sp>
        <p:nvSpPr>
          <p:cNvPr id="6" name="Slide Number Placeholder 5"/>
          <p:cNvSpPr>
            <a:spLocks noGrp="1"/>
          </p:cNvSpPr>
          <p:nvPr>
            <p:ph type="sldNum" sz="quarter" idx="12"/>
          </p:nvPr>
        </p:nvSpPr>
        <p:spPr/>
        <p:txBody>
          <a:bodyPr/>
          <a:lstStyle/>
          <a:p>
            <a:fld id="{E9DDE610-E3F6-4008-B7BB-18F4720CB67B}" type="slidenum">
              <a:rPr lang="ar-IQ" smtClean="0"/>
              <a:t>36</a:t>
            </a:fld>
            <a:endParaRPr lang="ar-IQ"/>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77025" y="1233289"/>
            <a:ext cx="2466975" cy="4571975"/>
          </a:xfrm>
          <a:prstGeom prst="rect">
            <a:avLst/>
          </a:prstGeom>
        </p:spPr>
      </p:pic>
    </p:spTree>
    <p:extLst>
      <p:ext uri="{BB962C8B-B14F-4D97-AF65-F5344CB8AC3E}">
        <p14:creationId xmlns:p14="http://schemas.microsoft.com/office/powerpoint/2010/main" val="174976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490066"/>
          </a:xfrm>
        </p:spPr>
        <p:txBody>
          <a:bodyPr>
            <a:noAutofit/>
          </a:bodyPr>
          <a:lstStyle/>
          <a:p>
            <a:pPr algn="l"/>
            <a:r>
              <a:rPr lang="en-US" sz="2800" b="1" i="1" dirty="0" smtClean="0"/>
              <a:t/>
            </a:r>
            <a:br>
              <a:rPr lang="en-US" sz="2800" b="1" i="1" dirty="0" smtClean="0"/>
            </a:br>
            <a:r>
              <a:rPr lang="en-US" sz="2800" b="1" i="1" dirty="0" smtClean="0"/>
              <a:t>B</a:t>
            </a:r>
            <a:r>
              <a:rPr lang="en-US" sz="2800" b="1" i="1" dirty="0"/>
              <a:t>. F. Skinner: Operant Conditioning</a:t>
            </a:r>
            <a:r>
              <a:rPr lang="en-US" sz="2800" dirty="0"/>
              <a:t/>
            </a:r>
            <a:br>
              <a:rPr lang="en-US" sz="2800" dirty="0"/>
            </a:br>
            <a:endParaRPr lang="ar-IQ" sz="2800" dirty="0"/>
          </a:p>
        </p:txBody>
      </p:sp>
      <p:sp>
        <p:nvSpPr>
          <p:cNvPr id="3" name="Content Placeholder 2"/>
          <p:cNvSpPr>
            <a:spLocks noGrp="1"/>
          </p:cNvSpPr>
          <p:nvPr>
            <p:ph idx="1"/>
          </p:nvPr>
        </p:nvSpPr>
        <p:spPr>
          <a:xfrm>
            <a:off x="179512" y="836712"/>
            <a:ext cx="6768752" cy="5472608"/>
          </a:xfrm>
        </p:spPr>
        <p:txBody>
          <a:bodyPr>
            <a:normAutofit fontScale="70000" lnSpcReduction="20000"/>
          </a:bodyPr>
          <a:lstStyle/>
          <a:p>
            <a:pPr algn="just" rtl="0"/>
            <a:r>
              <a:rPr lang="en-US" dirty="0" smtClean="0"/>
              <a:t>One </a:t>
            </a:r>
            <a:r>
              <a:rPr lang="en-US" dirty="0"/>
              <a:t>of the most influential behaviorists was B. F. Skinner (1904–1990), an American psychologist.</a:t>
            </a:r>
          </a:p>
          <a:p>
            <a:pPr lvl="0" algn="just" rtl="0"/>
            <a:r>
              <a:rPr lang="en-US" dirty="0"/>
              <a:t>He developed the theory of </a:t>
            </a:r>
            <a:r>
              <a:rPr lang="en-US" b="1" dirty="0"/>
              <a:t>operant conditioning, </a:t>
            </a:r>
            <a:r>
              <a:rPr lang="en-US" dirty="0"/>
              <a:t>which says people learn their behavior from their history or past experiences, particularly those experiences that were repeatedly reinforced.</a:t>
            </a:r>
          </a:p>
          <a:p>
            <a:pPr lvl="0" algn="just" rtl="0"/>
            <a:r>
              <a:rPr lang="en-US" dirty="0"/>
              <a:t>Although some criticize his theories for not considering the role that thoughts, feelings, or needs play in motivating behavior, his work has provided several important principles still used today.</a:t>
            </a:r>
          </a:p>
          <a:p>
            <a:pPr lvl="0" algn="just" rtl="0"/>
            <a:r>
              <a:rPr lang="en-US" dirty="0"/>
              <a:t> </a:t>
            </a:r>
            <a:r>
              <a:rPr lang="en-US" i="1" dirty="0"/>
              <a:t>Skinner did not deny the existence of feelings and needs in motivation; however, he viewed behavior as only that which could be observed, studied, and learned or unlearned.</a:t>
            </a:r>
            <a:endParaRPr lang="en-US" dirty="0"/>
          </a:p>
          <a:p>
            <a:pPr lvl="0" algn="just" rtl="0"/>
            <a:r>
              <a:rPr lang="en-US" dirty="0"/>
              <a:t> He maintained that if the behavior could be changed, then so too could the accompanying thoughts or feelings.</a:t>
            </a:r>
          </a:p>
          <a:p>
            <a:pPr lvl="0" algn="just" rtl="0"/>
            <a:r>
              <a:rPr lang="en-US" dirty="0"/>
              <a:t> Changing the behavior was what was important.</a:t>
            </a:r>
          </a:p>
          <a:p>
            <a:pPr algn="just"/>
            <a:endParaRPr lang="ar-IQ" dirty="0"/>
          </a:p>
        </p:txBody>
      </p:sp>
      <p:sp>
        <p:nvSpPr>
          <p:cNvPr id="4" name="Date Placeholder 3"/>
          <p:cNvSpPr>
            <a:spLocks noGrp="1"/>
          </p:cNvSpPr>
          <p:nvPr>
            <p:ph type="dt" sz="half" idx="10"/>
          </p:nvPr>
        </p:nvSpPr>
        <p:spPr/>
        <p:txBody>
          <a:bodyPr/>
          <a:lstStyle/>
          <a:p>
            <a:fld id="{391DDFA5-61B3-422E-A921-74607B2B0499}" type="datetime1">
              <a:rPr lang="en-US" smtClean="0"/>
              <a:t>5/1/2018</a:t>
            </a:fld>
            <a:endParaRPr lang="ar-IQ"/>
          </a:p>
        </p:txBody>
      </p:sp>
      <p:sp>
        <p:nvSpPr>
          <p:cNvPr id="5" name="Footer Placeholder 4"/>
          <p:cNvSpPr>
            <a:spLocks noGrp="1"/>
          </p:cNvSpPr>
          <p:nvPr>
            <p:ph type="ftr" sz="quarter" idx="11"/>
          </p:nvPr>
        </p:nvSpPr>
        <p:spPr/>
        <p:txBody>
          <a:bodyPr/>
          <a:lstStyle/>
          <a:p>
            <a:r>
              <a:rPr lang="en-US" smtClean="0"/>
              <a:t>SAFI DAKHIL NAWAM/ COLLEGE OF NURSING/ UNIVERSITY OF KARBALA </a:t>
            </a:r>
            <a:endParaRPr lang="ar-IQ"/>
          </a:p>
        </p:txBody>
      </p:sp>
      <p:sp>
        <p:nvSpPr>
          <p:cNvPr id="6" name="Slide Number Placeholder 5"/>
          <p:cNvSpPr>
            <a:spLocks noGrp="1"/>
          </p:cNvSpPr>
          <p:nvPr>
            <p:ph type="sldNum" sz="quarter" idx="12"/>
          </p:nvPr>
        </p:nvSpPr>
        <p:spPr/>
        <p:txBody>
          <a:bodyPr/>
          <a:lstStyle/>
          <a:p>
            <a:fld id="{E9DDE610-E3F6-4008-B7BB-18F4720CB67B}" type="slidenum">
              <a:rPr lang="ar-IQ" smtClean="0"/>
              <a:t>37</a:t>
            </a:fld>
            <a:endParaRPr lang="ar-IQ"/>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8264" y="836712"/>
            <a:ext cx="2195735" cy="2952328"/>
          </a:xfrm>
          <a:prstGeom prst="rect">
            <a:avLst/>
          </a:prstGeom>
        </p:spPr>
      </p:pic>
    </p:spTree>
    <p:extLst>
      <p:ext uri="{BB962C8B-B14F-4D97-AF65-F5344CB8AC3E}">
        <p14:creationId xmlns:p14="http://schemas.microsoft.com/office/powerpoint/2010/main" val="1492366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08918"/>
          </a:xfrm>
        </p:spPr>
        <p:txBody>
          <a:bodyPr>
            <a:noAutofit/>
          </a:bodyPr>
          <a:lstStyle/>
          <a:p>
            <a:r>
              <a:rPr lang="en-US" sz="2000" b="1" i="1" dirty="0" smtClean="0"/>
              <a:t/>
            </a:r>
            <a:br>
              <a:rPr lang="en-US" sz="2000" b="1" i="1" dirty="0" smtClean="0"/>
            </a:br>
            <a:r>
              <a:rPr lang="en-US" sz="2000" b="1" i="1" dirty="0" smtClean="0"/>
              <a:t>The </a:t>
            </a:r>
            <a:r>
              <a:rPr lang="en-US" sz="2000" b="1" i="1" dirty="0"/>
              <a:t>following principles of operant conditioning described by Skinner (1974) form the basis for behavior techniques in use today:</a:t>
            </a:r>
            <a:r>
              <a:rPr lang="en-US" sz="1800" dirty="0"/>
              <a:t/>
            </a:r>
            <a:br>
              <a:rPr lang="en-US" sz="1800" dirty="0"/>
            </a:br>
            <a:endParaRPr lang="ar-IQ" sz="2000" dirty="0"/>
          </a:p>
        </p:txBody>
      </p:sp>
      <p:sp>
        <p:nvSpPr>
          <p:cNvPr id="3" name="Content Placeholder 2"/>
          <p:cNvSpPr>
            <a:spLocks noGrp="1"/>
          </p:cNvSpPr>
          <p:nvPr>
            <p:ph idx="1"/>
          </p:nvPr>
        </p:nvSpPr>
        <p:spPr>
          <a:xfrm>
            <a:off x="179512" y="798286"/>
            <a:ext cx="8712968" cy="5655050"/>
          </a:xfrm>
        </p:spPr>
        <p:txBody>
          <a:bodyPr>
            <a:normAutofit fontScale="77500" lnSpcReduction="20000"/>
          </a:bodyPr>
          <a:lstStyle/>
          <a:p>
            <a:pPr lvl="1" algn="just" rtl="0"/>
            <a:r>
              <a:rPr lang="en-US" dirty="0" smtClean="0"/>
              <a:t>All </a:t>
            </a:r>
            <a:r>
              <a:rPr lang="en-US" dirty="0"/>
              <a:t>behavior is learned.</a:t>
            </a:r>
            <a:endParaRPr lang="en-US" sz="2400" dirty="0"/>
          </a:p>
          <a:p>
            <a:pPr lvl="1" algn="just" rtl="0"/>
            <a:r>
              <a:rPr lang="en-US" dirty="0"/>
              <a:t>Consequences result from behavior—broadly speaking, reward and punishment.</a:t>
            </a:r>
            <a:endParaRPr lang="en-US" sz="2400" dirty="0"/>
          </a:p>
          <a:p>
            <a:pPr lvl="1" algn="just" rtl="0"/>
            <a:r>
              <a:rPr lang="en-US" dirty="0"/>
              <a:t>Behavior that is rewarded with </a:t>
            </a:r>
            <a:r>
              <a:rPr lang="en-US" dirty="0" err="1"/>
              <a:t>reinforcers</a:t>
            </a:r>
            <a:r>
              <a:rPr lang="en-US" dirty="0"/>
              <a:t> tends to recur.</a:t>
            </a:r>
            <a:endParaRPr lang="en-US" sz="2400" dirty="0"/>
          </a:p>
          <a:p>
            <a:pPr lvl="0" algn="just" rtl="0"/>
            <a:r>
              <a:rPr lang="en-US" dirty="0"/>
              <a:t>Positive </a:t>
            </a:r>
            <a:r>
              <a:rPr lang="en-US" dirty="0" err="1"/>
              <a:t>reinforcers</a:t>
            </a:r>
            <a:r>
              <a:rPr lang="en-US" dirty="0"/>
              <a:t> that follow a behavior increase the likelihood that the behavior will recur.</a:t>
            </a:r>
            <a:endParaRPr lang="en-US" sz="2800" dirty="0"/>
          </a:p>
          <a:p>
            <a:pPr lvl="0" algn="just" rtl="0"/>
            <a:r>
              <a:rPr lang="en-US" dirty="0"/>
              <a:t>Negative </a:t>
            </a:r>
            <a:r>
              <a:rPr lang="en-US" dirty="0" err="1"/>
              <a:t>reinforcers</a:t>
            </a:r>
            <a:r>
              <a:rPr lang="en-US" dirty="0"/>
              <a:t> that are removed after a behavior increase the likelihood that the behavior will recur.</a:t>
            </a:r>
            <a:endParaRPr lang="en-US" sz="2800" dirty="0"/>
          </a:p>
          <a:p>
            <a:pPr lvl="0" algn="just" rtl="0"/>
            <a:r>
              <a:rPr lang="en-US" dirty="0"/>
              <a:t>Continuous reinforcement (a reward every time the behavior occurs) is the fastest way to increase that behavior, but the behavior will not last long after the reward ceases.</a:t>
            </a:r>
            <a:endParaRPr lang="en-US" sz="2800" dirty="0"/>
          </a:p>
          <a:p>
            <a:pPr lvl="0" algn="just" rtl="0"/>
            <a:r>
              <a:rPr lang="en-US" dirty="0"/>
              <a:t>Random intermittent reinforcement (an occasional reward for the desired behavior) is slower to produce an increase in behavior, but the behavior continues after the reward ceases.</a:t>
            </a:r>
            <a:endParaRPr lang="en-US" sz="2800" dirty="0"/>
          </a:p>
          <a:p>
            <a:pPr algn="just"/>
            <a:endParaRPr lang="ar-IQ" dirty="0"/>
          </a:p>
        </p:txBody>
      </p:sp>
      <p:sp>
        <p:nvSpPr>
          <p:cNvPr id="4" name="Date Placeholder 3"/>
          <p:cNvSpPr>
            <a:spLocks noGrp="1"/>
          </p:cNvSpPr>
          <p:nvPr>
            <p:ph type="dt" sz="half" idx="10"/>
          </p:nvPr>
        </p:nvSpPr>
        <p:spPr/>
        <p:txBody>
          <a:bodyPr/>
          <a:lstStyle/>
          <a:p>
            <a:fld id="{45F3F54D-6D7C-452B-B06A-2891E44E57F2}" type="datetime1">
              <a:rPr lang="en-US" smtClean="0"/>
              <a:t>5/1/2018</a:t>
            </a:fld>
            <a:endParaRPr lang="ar-IQ"/>
          </a:p>
        </p:txBody>
      </p:sp>
      <p:sp>
        <p:nvSpPr>
          <p:cNvPr id="5" name="Footer Placeholder 4"/>
          <p:cNvSpPr>
            <a:spLocks noGrp="1"/>
          </p:cNvSpPr>
          <p:nvPr>
            <p:ph type="ftr" sz="quarter" idx="11"/>
          </p:nvPr>
        </p:nvSpPr>
        <p:spPr/>
        <p:txBody>
          <a:bodyPr/>
          <a:lstStyle/>
          <a:p>
            <a:r>
              <a:rPr lang="en-US" smtClean="0"/>
              <a:t>SAFI DAKHIL NAWAM/ COLLEGE OF NURSING/ UNIVERSITY OF KARBALA </a:t>
            </a:r>
            <a:endParaRPr lang="ar-IQ"/>
          </a:p>
        </p:txBody>
      </p:sp>
      <p:sp>
        <p:nvSpPr>
          <p:cNvPr id="6" name="Slide Number Placeholder 5"/>
          <p:cNvSpPr>
            <a:spLocks noGrp="1"/>
          </p:cNvSpPr>
          <p:nvPr>
            <p:ph type="sldNum" sz="quarter" idx="12"/>
          </p:nvPr>
        </p:nvSpPr>
        <p:spPr/>
        <p:txBody>
          <a:bodyPr/>
          <a:lstStyle/>
          <a:p>
            <a:fld id="{E9DDE610-E3F6-4008-B7BB-18F4720CB67B}" type="slidenum">
              <a:rPr lang="ar-IQ" smtClean="0"/>
              <a:t>38</a:t>
            </a:fld>
            <a:endParaRPr lang="ar-IQ"/>
          </a:p>
        </p:txBody>
      </p:sp>
    </p:spTree>
    <p:extLst>
      <p:ext uri="{BB962C8B-B14F-4D97-AF65-F5344CB8AC3E}">
        <p14:creationId xmlns:p14="http://schemas.microsoft.com/office/powerpoint/2010/main" val="3931929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508918"/>
          </a:xfrm>
        </p:spPr>
        <p:txBody>
          <a:bodyPr>
            <a:normAutofit fontScale="90000"/>
          </a:bodyPr>
          <a:lstStyle/>
          <a:p>
            <a:pPr algn="l" rtl="0"/>
            <a:r>
              <a:rPr lang="en-US" b="1" dirty="0"/>
              <a:t> </a:t>
            </a:r>
            <a:r>
              <a:rPr lang="en-US" b="1" dirty="0" smtClean="0"/>
              <a:t/>
            </a:r>
            <a:br>
              <a:rPr lang="en-US" b="1" dirty="0" smtClean="0"/>
            </a:br>
            <a:r>
              <a:rPr lang="en-US" b="1" dirty="0" smtClean="0"/>
              <a:t>Existential </a:t>
            </a:r>
            <a:r>
              <a:rPr lang="en-US" b="1" dirty="0"/>
              <a:t>Theories:</a:t>
            </a:r>
            <a:r>
              <a:rPr lang="en-US" dirty="0"/>
              <a:t/>
            </a:r>
            <a:br>
              <a:rPr lang="en-US" dirty="0"/>
            </a:br>
            <a:endParaRPr lang="ar-IQ" dirty="0"/>
          </a:p>
        </p:txBody>
      </p:sp>
      <p:sp>
        <p:nvSpPr>
          <p:cNvPr id="3" name="Content Placeholder 2"/>
          <p:cNvSpPr>
            <a:spLocks noGrp="1"/>
          </p:cNvSpPr>
          <p:nvPr>
            <p:ph idx="1"/>
          </p:nvPr>
        </p:nvSpPr>
        <p:spPr>
          <a:xfrm>
            <a:off x="323528" y="764704"/>
            <a:ext cx="8496944" cy="5616624"/>
          </a:xfrm>
        </p:spPr>
        <p:txBody>
          <a:bodyPr>
            <a:normAutofit fontScale="70000" lnSpcReduction="20000"/>
          </a:bodyPr>
          <a:lstStyle/>
          <a:p>
            <a:pPr algn="just" rtl="0"/>
            <a:r>
              <a:rPr lang="en-US" dirty="0" smtClean="0"/>
              <a:t>Existential </a:t>
            </a:r>
            <a:r>
              <a:rPr lang="en-US" dirty="0"/>
              <a:t>theorists believe that behavioral deviations result when a person is out of touch with himself or herself or the environment. </a:t>
            </a:r>
          </a:p>
          <a:p>
            <a:pPr lvl="0" algn="just" rtl="0"/>
            <a:r>
              <a:rPr lang="en-US" dirty="0"/>
              <a:t>The person who is self-alienated is lonely and sad and feels helpless.</a:t>
            </a:r>
          </a:p>
          <a:p>
            <a:pPr lvl="0" algn="just" rtl="0"/>
            <a:r>
              <a:rPr lang="en-US" dirty="0" smtClean="0"/>
              <a:t>Lack </a:t>
            </a:r>
            <a:r>
              <a:rPr lang="en-US" dirty="0"/>
              <a:t>of self-awareness, coupled with harsh self-criticism, prevents the person from participating in satisfying relationships. </a:t>
            </a:r>
          </a:p>
          <a:p>
            <a:pPr lvl="0" algn="just" rtl="0"/>
            <a:r>
              <a:rPr lang="en-US" dirty="0"/>
              <a:t>The person is not free to choose from all possible alternatives because of self-imposed restrictions</a:t>
            </a:r>
            <a:r>
              <a:rPr lang="en-US" dirty="0" smtClean="0"/>
              <a:t>.</a:t>
            </a:r>
          </a:p>
          <a:p>
            <a:pPr lvl="0" algn="just" rtl="0"/>
            <a:r>
              <a:rPr lang="en-US" dirty="0" smtClean="0"/>
              <a:t>Existential </a:t>
            </a:r>
            <a:r>
              <a:rPr lang="en-US" dirty="0"/>
              <a:t>theorists believe that the person is avoiding personal responsibility and giving in to the wishes or demands of others. </a:t>
            </a:r>
          </a:p>
          <a:p>
            <a:pPr lvl="0" algn="just" rtl="0"/>
            <a:r>
              <a:rPr lang="en-US" dirty="0"/>
              <a:t>All existential therapies have the goal of helping the person discover an authentic sense of self. </a:t>
            </a:r>
            <a:endParaRPr lang="en-US" dirty="0" smtClean="0"/>
          </a:p>
          <a:p>
            <a:pPr lvl="0" algn="just" rtl="0"/>
            <a:r>
              <a:rPr lang="en-US" dirty="0" smtClean="0"/>
              <a:t>They </a:t>
            </a:r>
            <a:r>
              <a:rPr lang="en-US" dirty="0"/>
              <a:t>emphasize personal responsibility for one’s self, feelings, behaviors, and choices.</a:t>
            </a:r>
          </a:p>
          <a:p>
            <a:pPr lvl="0" algn="just" rtl="0"/>
            <a:r>
              <a:rPr lang="en-US" dirty="0" smtClean="0"/>
              <a:t>These </a:t>
            </a:r>
            <a:r>
              <a:rPr lang="en-US" dirty="0"/>
              <a:t>therapies encourage the person to live fully in the present and to look forward to the future. </a:t>
            </a:r>
          </a:p>
          <a:p>
            <a:pPr lvl="0" algn="just" rtl="0"/>
            <a:r>
              <a:rPr lang="en-US" dirty="0"/>
              <a:t>Carl Rogers is sometimes grouped with existential therapists. </a:t>
            </a:r>
            <a:r>
              <a:rPr lang="en-US" dirty="0" smtClean="0"/>
              <a:t> </a:t>
            </a:r>
            <a:endParaRPr lang="en-US" dirty="0"/>
          </a:p>
          <a:p>
            <a:pPr algn="just"/>
            <a:endParaRPr lang="ar-IQ" dirty="0"/>
          </a:p>
        </p:txBody>
      </p:sp>
      <p:sp>
        <p:nvSpPr>
          <p:cNvPr id="4" name="Date Placeholder 3"/>
          <p:cNvSpPr>
            <a:spLocks noGrp="1"/>
          </p:cNvSpPr>
          <p:nvPr>
            <p:ph type="dt" sz="half" idx="10"/>
          </p:nvPr>
        </p:nvSpPr>
        <p:spPr/>
        <p:txBody>
          <a:bodyPr/>
          <a:lstStyle/>
          <a:p>
            <a:fld id="{CDFFBD19-EE20-4172-9F71-CB7A6A5E9980}" type="datetime1">
              <a:rPr lang="en-US" smtClean="0"/>
              <a:t>5/1/2018</a:t>
            </a:fld>
            <a:endParaRPr lang="ar-IQ"/>
          </a:p>
        </p:txBody>
      </p:sp>
      <p:sp>
        <p:nvSpPr>
          <p:cNvPr id="5" name="Footer Placeholder 4"/>
          <p:cNvSpPr>
            <a:spLocks noGrp="1"/>
          </p:cNvSpPr>
          <p:nvPr>
            <p:ph type="ftr" sz="quarter" idx="11"/>
          </p:nvPr>
        </p:nvSpPr>
        <p:spPr/>
        <p:txBody>
          <a:bodyPr/>
          <a:lstStyle/>
          <a:p>
            <a:r>
              <a:rPr lang="en-US" dirty="0" smtClean="0"/>
              <a:t>SAFI DAKHIL NAWAM/ COLLEGE OF NURSING/ UNIVERSITY OF KARBALA </a:t>
            </a:r>
            <a:endParaRPr lang="ar-IQ" dirty="0"/>
          </a:p>
        </p:txBody>
      </p:sp>
      <p:sp>
        <p:nvSpPr>
          <p:cNvPr id="6" name="Slide Number Placeholder 5"/>
          <p:cNvSpPr>
            <a:spLocks noGrp="1"/>
          </p:cNvSpPr>
          <p:nvPr>
            <p:ph type="sldNum" sz="quarter" idx="12"/>
          </p:nvPr>
        </p:nvSpPr>
        <p:spPr/>
        <p:txBody>
          <a:bodyPr/>
          <a:lstStyle/>
          <a:p>
            <a:fld id="{E9DDE610-E3F6-4008-B7BB-18F4720CB67B}" type="slidenum">
              <a:rPr lang="ar-IQ" smtClean="0"/>
              <a:t>39</a:t>
            </a:fld>
            <a:endParaRPr lang="ar-IQ"/>
          </a:p>
        </p:txBody>
      </p:sp>
    </p:spTree>
    <p:extLst>
      <p:ext uri="{BB962C8B-B14F-4D97-AF65-F5344CB8AC3E}">
        <p14:creationId xmlns:p14="http://schemas.microsoft.com/office/powerpoint/2010/main" val="2396897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00"/>
            <a:ext cx="8229600" cy="1143000"/>
          </a:xfrm>
        </p:spPr>
        <p:txBody>
          <a:bodyPr>
            <a:noAutofit/>
          </a:bodyPr>
          <a:lstStyle/>
          <a:p>
            <a:pPr algn="l"/>
            <a:r>
              <a:rPr lang="en-US" sz="3600" b="1" dirty="0"/>
              <a:t>Psychoanalytic </a:t>
            </a:r>
            <a:r>
              <a:rPr lang="en-US" sz="3600" b="1" dirty="0" smtClean="0"/>
              <a:t>Theories</a:t>
            </a:r>
            <a:r>
              <a:rPr lang="en-US" sz="2800" b="1" dirty="0">
                <a:solidFill>
                  <a:srgbClr val="00B050"/>
                </a:solidFill>
              </a:rPr>
              <a:t/>
            </a:r>
            <a:br>
              <a:rPr lang="en-US" sz="2800" b="1" dirty="0">
                <a:solidFill>
                  <a:srgbClr val="00B050"/>
                </a:solidFill>
              </a:rPr>
            </a:br>
            <a:r>
              <a:rPr lang="en-US" sz="2800" b="1" i="1" dirty="0">
                <a:solidFill>
                  <a:srgbClr val="00B050"/>
                </a:solidFill>
              </a:rPr>
              <a:t>Sigmund Freud: The Father of Psychoanalysis</a:t>
            </a:r>
            <a:endParaRPr lang="ar-IQ" sz="2800" dirty="0">
              <a:solidFill>
                <a:srgbClr val="00B050"/>
              </a:solidFill>
            </a:endParaRPr>
          </a:p>
        </p:txBody>
      </p:sp>
      <p:sp>
        <p:nvSpPr>
          <p:cNvPr id="3" name="Content Placeholder 2"/>
          <p:cNvSpPr>
            <a:spLocks noGrp="1"/>
          </p:cNvSpPr>
          <p:nvPr>
            <p:ph idx="1"/>
          </p:nvPr>
        </p:nvSpPr>
        <p:spPr>
          <a:xfrm>
            <a:off x="35495" y="980728"/>
            <a:ext cx="7272783" cy="5760640"/>
          </a:xfrm>
        </p:spPr>
        <p:txBody>
          <a:bodyPr>
            <a:noAutofit/>
          </a:bodyPr>
          <a:lstStyle/>
          <a:p>
            <a:pPr algn="just" rtl="0"/>
            <a:r>
              <a:rPr lang="en-US" sz="2800" dirty="0"/>
              <a:t>Psychoanalytic theory supports the notion that </a:t>
            </a:r>
            <a:r>
              <a:rPr lang="en-US" sz="2800" dirty="0" smtClean="0"/>
              <a:t>all human </a:t>
            </a:r>
            <a:r>
              <a:rPr lang="en-US" sz="2800" dirty="0"/>
              <a:t>behavior is caused and can be explained (</a:t>
            </a:r>
            <a:r>
              <a:rPr lang="en-US" sz="2800" dirty="0" smtClean="0"/>
              <a:t>deterministic theory</a:t>
            </a:r>
            <a:r>
              <a:rPr lang="en-US" sz="2800" dirty="0"/>
              <a:t>). </a:t>
            </a:r>
            <a:r>
              <a:rPr lang="ar-IQ" sz="2800" dirty="0" smtClean="0"/>
              <a:t>نتيجة حتمية لاسباب سابقة</a:t>
            </a:r>
            <a:endParaRPr lang="en-US" sz="2800" dirty="0" smtClean="0"/>
          </a:p>
          <a:p>
            <a:pPr algn="just" rtl="0"/>
            <a:r>
              <a:rPr lang="en-US" sz="2800" dirty="0" smtClean="0"/>
              <a:t>Freud </a:t>
            </a:r>
            <a:r>
              <a:rPr lang="en-US" sz="2800" dirty="0"/>
              <a:t>believed that </a:t>
            </a:r>
            <a:r>
              <a:rPr lang="en-US" sz="2800" i="1" dirty="0"/>
              <a:t>repressed </a:t>
            </a:r>
            <a:r>
              <a:rPr lang="en-US" sz="2800" dirty="0"/>
              <a:t>(</a:t>
            </a:r>
            <a:r>
              <a:rPr lang="en-US" sz="2800" dirty="0" smtClean="0"/>
              <a:t>driven from </a:t>
            </a:r>
            <a:r>
              <a:rPr lang="en-US" sz="2800" dirty="0"/>
              <a:t>conscious awareness) sexual impulses and </a:t>
            </a:r>
            <a:r>
              <a:rPr lang="en-US" sz="2800" dirty="0" smtClean="0"/>
              <a:t>desires motivate </a:t>
            </a:r>
            <a:r>
              <a:rPr lang="en-US" sz="2800" dirty="0"/>
              <a:t>much human behavior. </a:t>
            </a:r>
            <a:endParaRPr lang="en-US" sz="2800" dirty="0" smtClean="0"/>
          </a:p>
          <a:p>
            <a:pPr algn="just" rtl="0"/>
            <a:r>
              <a:rPr lang="en-US" sz="2800" dirty="0" smtClean="0"/>
              <a:t>He </a:t>
            </a:r>
            <a:r>
              <a:rPr lang="en-US" sz="2800" dirty="0"/>
              <a:t>developed his </a:t>
            </a:r>
            <a:r>
              <a:rPr lang="en-US" sz="2800" dirty="0" smtClean="0"/>
              <a:t>initial ideas </a:t>
            </a:r>
            <a:r>
              <a:rPr lang="en-US" sz="2800" dirty="0"/>
              <a:t>and explanations of human behavior from his </a:t>
            </a:r>
            <a:r>
              <a:rPr lang="en-US" sz="2800" dirty="0" smtClean="0"/>
              <a:t>experiences with </a:t>
            </a:r>
            <a:r>
              <a:rPr lang="en-US" sz="2800" dirty="0"/>
              <a:t>a few clients, all of them women who </a:t>
            </a:r>
            <a:r>
              <a:rPr lang="en-US" sz="2800" dirty="0" smtClean="0"/>
              <a:t>displayed unusual </a:t>
            </a:r>
            <a:r>
              <a:rPr lang="en-US" sz="2800" dirty="0"/>
              <a:t>behaviors such as disturbances of </a:t>
            </a:r>
            <a:r>
              <a:rPr lang="en-US" sz="2800" dirty="0" smtClean="0"/>
              <a:t>sight and </a:t>
            </a:r>
            <a:r>
              <a:rPr lang="en-US" sz="2800" dirty="0"/>
              <a:t>speech, inability to eat, and paralysis of limbs</a:t>
            </a:r>
            <a:r>
              <a:rPr lang="en-US" sz="2800" dirty="0" smtClean="0"/>
              <a:t>.</a:t>
            </a:r>
          </a:p>
        </p:txBody>
      </p:sp>
      <p:sp>
        <p:nvSpPr>
          <p:cNvPr id="4" name="Date Placeholder 3"/>
          <p:cNvSpPr>
            <a:spLocks noGrp="1"/>
          </p:cNvSpPr>
          <p:nvPr>
            <p:ph type="dt" sz="half" idx="10"/>
          </p:nvPr>
        </p:nvSpPr>
        <p:spPr/>
        <p:txBody>
          <a:bodyPr/>
          <a:lstStyle/>
          <a:p>
            <a:fld id="{EE89F38A-1FA9-49D5-A8AA-1266913C28AE}" type="datetime1">
              <a:rPr lang="en-US" smtClean="0"/>
              <a:t>5/1/2018</a:t>
            </a:fld>
            <a:endParaRPr lang="ar-IQ"/>
          </a:p>
        </p:txBody>
      </p:sp>
      <p:sp>
        <p:nvSpPr>
          <p:cNvPr id="5" name="Footer Placeholder 4"/>
          <p:cNvSpPr>
            <a:spLocks noGrp="1"/>
          </p:cNvSpPr>
          <p:nvPr>
            <p:ph type="ftr" sz="quarter" idx="11"/>
          </p:nvPr>
        </p:nvSpPr>
        <p:spPr/>
        <p:txBody>
          <a:bodyPr/>
          <a:lstStyle/>
          <a:p>
            <a:r>
              <a:rPr lang="en-US" smtClean="0"/>
              <a:t>SAFI DAKHIL NAWAM/ COLLEGE OF NURSING/ UNIVERSITY OF KARBALA </a:t>
            </a:r>
            <a:endParaRPr lang="ar-IQ"/>
          </a:p>
        </p:txBody>
      </p:sp>
      <p:sp>
        <p:nvSpPr>
          <p:cNvPr id="6" name="Slide Number Placeholder 5"/>
          <p:cNvSpPr>
            <a:spLocks noGrp="1"/>
          </p:cNvSpPr>
          <p:nvPr>
            <p:ph type="sldNum" sz="quarter" idx="12"/>
          </p:nvPr>
        </p:nvSpPr>
        <p:spPr/>
        <p:txBody>
          <a:bodyPr/>
          <a:lstStyle/>
          <a:p>
            <a:fld id="{E9DDE610-E3F6-4008-B7BB-18F4720CB67B}" type="slidenum">
              <a:rPr lang="ar-IQ" smtClean="0"/>
              <a:t>4</a:t>
            </a:fld>
            <a:endParaRPr lang="ar-IQ"/>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08279" y="764704"/>
            <a:ext cx="1800225" cy="4176464"/>
          </a:xfrm>
          <a:prstGeom prst="rect">
            <a:avLst/>
          </a:prstGeom>
        </p:spPr>
      </p:pic>
    </p:spTree>
    <p:extLst>
      <p:ext uri="{BB962C8B-B14F-4D97-AF65-F5344CB8AC3E}">
        <p14:creationId xmlns:p14="http://schemas.microsoft.com/office/powerpoint/2010/main" val="1215980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80926"/>
          </a:xfrm>
        </p:spPr>
        <p:txBody>
          <a:bodyPr>
            <a:normAutofit fontScale="90000"/>
          </a:bodyPr>
          <a:lstStyle/>
          <a:p>
            <a:pPr algn="l" rtl="0"/>
            <a:r>
              <a:rPr lang="en-US" b="1" dirty="0" smtClean="0"/>
              <a:t/>
            </a:r>
            <a:br>
              <a:rPr lang="en-US" b="1" dirty="0" smtClean="0"/>
            </a:br>
            <a:r>
              <a:rPr lang="en-US" b="1" dirty="0" smtClean="0"/>
              <a:t>Existential </a:t>
            </a:r>
            <a:r>
              <a:rPr lang="en-US" b="1" dirty="0"/>
              <a:t>therapies.</a:t>
            </a:r>
            <a:r>
              <a:rPr lang="en-US" dirty="0"/>
              <a:t/>
            </a:r>
            <a:br>
              <a:rPr lang="en-US" dirty="0"/>
            </a:br>
            <a:endParaRPr lang="ar-IQ" dirty="0"/>
          </a:p>
        </p:txBody>
      </p:sp>
      <p:sp>
        <p:nvSpPr>
          <p:cNvPr id="3" name="Content Placeholder 2"/>
          <p:cNvSpPr>
            <a:spLocks noGrp="1"/>
          </p:cNvSpPr>
          <p:nvPr>
            <p:ph idx="1"/>
          </p:nvPr>
        </p:nvSpPr>
        <p:spPr>
          <a:xfrm>
            <a:off x="457200" y="836712"/>
            <a:ext cx="8229600" cy="5289451"/>
          </a:xfrm>
        </p:spPr>
        <p:txBody>
          <a:bodyPr/>
          <a:lstStyle/>
          <a:p>
            <a:pPr marL="514350" lvl="0" indent="-514350" algn="l" rtl="0">
              <a:buFont typeface="+mj-lt"/>
              <a:buAutoNum type="arabicPeriod"/>
            </a:pPr>
            <a:r>
              <a:rPr lang="en-US" sz="1800" b="1" i="1" dirty="0" smtClean="0"/>
              <a:t>Cognitive Therapy</a:t>
            </a:r>
          </a:p>
          <a:p>
            <a:pPr marL="514350" indent="-514350" algn="l" rtl="0">
              <a:buFont typeface="+mj-lt"/>
              <a:buAutoNum type="arabicPeriod"/>
            </a:pPr>
            <a:r>
              <a:rPr lang="en-US" sz="1800" b="1" i="1" dirty="0"/>
              <a:t>Rational Emotive Therapy</a:t>
            </a:r>
            <a:endParaRPr lang="en-US" sz="1800" dirty="0"/>
          </a:p>
          <a:p>
            <a:pPr marL="514350" indent="-514350" algn="l" rtl="0">
              <a:buFont typeface="+mj-lt"/>
              <a:buAutoNum type="arabicPeriod"/>
            </a:pPr>
            <a:r>
              <a:rPr lang="en-US" sz="1800" b="1" i="1" dirty="0"/>
              <a:t>Viktor </a:t>
            </a:r>
            <a:r>
              <a:rPr lang="en-US" sz="1800" b="1" i="1" dirty="0" err="1"/>
              <a:t>Frankl</a:t>
            </a:r>
            <a:r>
              <a:rPr lang="en-US" sz="1800" b="1" i="1" dirty="0"/>
              <a:t> and </a:t>
            </a:r>
            <a:r>
              <a:rPr lang="en-US" sz="1800" b="1" i="1" dirty="0" err="1"/>
              <a:t>Logotherapy</a:t>
            </a:r>
            <a:endParaRPr lang="en-US" sz="1800" dirty="0"/>
          </a:p>
          <a:p>
            <a:pPr marL="514350" indent="-514350" algn="l" rtl="0">
              <a:buFont typeface="+mj-lt"/>
              <a:buAutoNum type="arabicPeriod"/>
            </a:pPr>
            <a:r>
              <a:rPr lang="en-US" sz="1800" b="1" i="1" dirty="0"/>
              <a:t>Gestalt Therapy</a:t>
            </a:r>
            <a:endParaRPr lang="en-US" sz="1800" dirty="0"/>
          </a:p>
          <a:p>
            <a:pPr marL="514350" indent="-514350" algn="l" rtl="0">
              <a:buFont typeface="+mj-lt"/>
              <a:buAutoNum type="arabicPeriod"/>
            </a:pPr>
            <a:r>
              <a:rPr lang="en-US" sz="1800" b="1" i="1" dirty="0"/>
              <a:t>Reality </a:t>
            </a:r>
            <a:r>
              <a:rPr lang="en-US" sz="1800" b="1" i="1" dirty="0" smtClean="0"/>
              <a:t>Therapy</a:t>
            </a:r>
            <a:endParaRPr lang="en-US" sz="1800" dirty="0" smtClean="0"/>
          </a:p>
          <a:p>
            <a:pPr marL="0" lvl="0" indent="0" algn="l" rtl="0">
              <a:buNone/>
            </a:pPr>
            <a:endParaRPr lang="en-US" sz="1800" b="1" dirty="0" smtClean="0"/>
          </a:p>
          <a:p>
            <a:endParaRPr lang="ar-IQ" dirty="0"/>
          </a:p>
        </p:txBody>
      </p:sp>
      <p:sp>
        <p:nvSpPr>
          <p:cNvPr id="4" name="Date Placeholder 3"/>
          <p:cNvSpPr>
            <a:spLocks noGrp="1"/>
          </p:cNvSpPr>
          <p:nvPr>
            <p:ph type="dt" sz="half" idx="10"/>
          </p:nvPr>
        </p:nvSpPr>
        <p:spPr/>
        <p:txBody>
          <a:bodyPr/>
          <a:lstStyle/>
          <a:p>
            <a:fld id="{1BF52E0C-6664-494A-A38D-31E572AB8120}" type="datetime1">
              <a:rPr lang="en-US" smtClean="0"/>
              <a:t>5/1/2018</a:t>
            </a:fld>
            <a:endParaRPr lang="ar-IQ"/>
          </a:p>
        </p:txBody>
      </p:sp>
      <p:sp>
        <p:nvSpPr>
          <p:cNvPr id="5" name="Footer Placeholder 4"/>
          <p:cNvSpPr>
            <a:spLocks noGrp="1"/>
          </p:cNvSpPr>
          <p:nvPr>
            <p:ph type="ftr" sz="quarter" idx="11"/>
          </p:nvPr>
        </p:nvSpPr>
        <p:spPr/>
        <p:txBody>
          <a:bodyPr/>
          <a:lstStyle/>
          <a:p>
            <a:r>
              <a:rPr lang="en-US" b="1" dirty="0">
                <a:solidFill>
                  <a:schemeClr val="tx1"/>
                </a:solidFill>
              </a:rPr>
              <a:t>SAFI DAKHIL NAWAM/ COLLEGE OF NURSING/ UNIVERSITY OF KARBALA</a:t>
            </a:r>
            <a:endParaRPr lang="ar-IQ" b="1" dirty="0">
              <a:solidFill>
                <a:schemeClr val="tx1"/>
              </a:solidFill>
            </a:endParaRPr>
          </a:p>
          <a:p>
            <a:endParaRPr lang="ar-IQ" dirty="0"/>
          </a:p>
        </p:txBody>
      </p:sp>
      <p:sp>
        <p:nvSpPr>
          <p:cNvPr id="6" name="Slide Number Placeholder 5"/>
          <p:cNvSpPr>
            <a:spLocks noGrp="1"/>
          </p:cNvSpPr>
          <p:nvPr>
            <p:ph type="sldNum" sz="quarter" idx="12"/>
          </p:nvPr>
        </p:nvSpPr>
        <p:spPr/>
        <p:txBody>
          <a:bodyPr/>
          <a:lstStyle/>
          <a:p>
            <a:fld id="{E9DDE610-E3F6-4008-B7BB-18F4720CB67B}" type="slidenum">
              <a:rPr lang="ar-IQ" smtClean="0"/>
              <a:t>40</a:t>
            </a:fld>
            <a:endParaRPr lang="ar-IQ"/>
          </a:p>
        </p:txBody>
      </p:sp>
    </p:spTree>
    <p:extLst>
      <p:ext uri="{BB962C8B-B14F-4D97-AF65-F5344CB8AC3E}">
        <p14:creationId xmlns:p14="http://schemas.microsoft.com/office/powerpoint/2010/main" val="1081136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a:t>Psychoanalytic </a:t>
            </a:r>
            <a:r>
              <a:rPr lang="en-US" sz="4000" b="1" dirty="0" smtClean="0"/>
              <a:t>Theories cont.</a:t>
            </a:r>
            <a:r>
              <a:rPr lang="en-US" sz="2800" b="1" dirty="0">
                <a:solidFill>
                  <a:srgbClr val="00B050"/>
                </a:solidFill>
              </a:rPr>
              <a:t/>
            </a:r>
            <a:br>
              <a:rPr lang="en-US" sz="2800" b="1" dirty="0">
                <a:solidFill>
                  <a:srgbClr val="00B050"/>
                </a:solidFill>
              </a:rPr>
            </a:br>
            <a:r>
              <a:rPr lang="en-US" sz="2800" b="1" i="1" dirty="0">
                <a:solidFill>
                  <a:srgbClr val="00B050"/>
                </a:solidFill>
              </a:rPr>
              <a:t>Sigmund Freud: The Father of Psychoanalysis</a:t>
            </a:r>
            <a:endParaRPr lang="ar-IQ" sz="2800" dirty="0"/>
          </a:p>
        </p:txBody>
      </p:sp>
      <p:sp>
        <p:nvSpPr>
          <p:cNvPr id="3" name="Content Placeholder 2"/>
          <p:cNvSpPr>
            <a:spLocks noGrp="1"/>
          </p:cNvSpPr>
          <p:nvPr>
            <p:ph idx="1"/>
          </p:nvPr>
        </p:nvSpPr>
        <p:spPr/>
        <p:txBody>
          <a:bodyPr>
            <a:normAutofit fontScale="85000" lnSpcReduction="10000"/>
          </a:bodyPr>
          <a:lstStyle/>
          <a:p>
            <a:pPr algn="just" rtl="0"/>
            <a:r>
              <a:rPr lang="en-US" dirty="0"/>
              <a:t> These symptoms had no physiological basis, so Freud considered them to be the “hysterical” or neurotic behavior of women.</a:t>
            </a:r>
          </a:p>
          <a:p>
            <a:pPr algn="just" rtl="0"/>
            <a:r>
              <a:rPr lang="en-US" dirty="0"/>
              <a:t> After several years of working with these women, Freud concluded that many of their problems resulted from childhood trauma or failure to complete tasks of psychosexual development.</a:t>
            </a:r>
          </a:p>
          <a:p>
            <a:pPr algn="just" rtl="0"/>
            <a:r>
              <a:rPr lang="en-US" dirty="0"/>
              <a:t> These women repressed their unmet needs and sexual feelings as well as traumatic events. The “hysterical” or neurotic behaviors resulted from these unresolved conflicts.</a:t>
            </a:r>
            <a:endParaRPr lang="ar-IQ" dirty="0"/>
          </a:p>
          <a:p>
            <a:endParaRPr lang="ar-IQ" dirty="0"/>
          </a:p>
        </p:txBody>
      </p:sp>
      <p:sp>
        <p:nvSpPr>
          <p:cNvPr id="4" name="Date Placeholder 3"/>
          <p:cNvSpPr>
            <a:spLocks noGrp="1"/>
          </p:cNvSpPr>
          <p:nvPr>
            <p:ph type="dt" sz="half" idx="10"/>
          </p:nvPr>
        </p:nvSpPr>
        <p:spPr/>
        <p:txBody>
          <a:bodyPr/>
          <a:lstStyle/>
          <a:p>
            <a:fld id="{510F4745-56E1-4BB2-9C1B-C22A0AFE6757}" type="datetime1">
              <a:rPr lang="en-US" smtClean="0"/>
              <a:t>5/1/2018</a:t>
            </a:fld>
            <a:endParaRPr lang="ar-IQ"/>
          </a:p>
        </p:txBody>
      </p:sp>
      <p:sp>
        <p:nvSpPr>
          <p:cNvPr id="5" name="Footer Placeholder 4"/>
          <p:cNvSpPr>
            <a:spLocks noGrp="1"/>
          </p:cNvSpPr>
          <p:nvPr>
            <p:ph type="ftr" sz="quarter" idx="11"/>
          </p:nvPr>
        </p:nvSpPr>
        <p:spPr/>
        <p:txBody>
          <a:bodyPr/>
          <a:lstStyle/>
          <a:p>
            <a:r>
              <a:rPr lang="en-US" smtClean="0"/>
              <a:t>SAFI DAKHIL NAWAM/ COLLEGE OF NURSING/ UNIVERSITY OF KARBALA </a:t>
            </a:r>
            <a:endParaRPr lang="ar-IQ"/>
          </a:p>
        </p:txBody>
      </p:sp>
      <p:sp>
        <p:nvSpPr>
          <p:cNvPr id="6" name="Slide Number Placeholder 5"/>
          <p:cNvSpPr>
            <a:spLocks noGrp="1"/>
          </p:cNvSpPr>
          <p:nvPr>
            <p:ph type="sldNum" sz="quarter" idx="12"/>
          </p:nvPr>
        </p:nvSpPr>
        <p:spPr/>
        <p:txBody>
          <a:bodyPr/>
          <a:lstStyle/>
          <a:p>
            <a:fld id="{E9DDE610-E3F6-4008-B7BB-18F4720CB67B}" type="slidenum">
              <a:rPr lang="ar-IQ" smtClean="0"/>
              <a:t>5</a:t>
            </a:fld>
            <a:endParaRPr lang="ar-IQ"/>
          </a:p>
        </p:txBody>
      </p:sp>
    </p:spTree>
    <p:extLst>
      <p:ext uri="{BB962C8B-B14F-4D97-AF65-F5344CB8AC3E}">
        <p14:creationId xmlns:p14="http://schemas.microsoft.com/office/powerpoint/2010/main" val="2743225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a:t>Personality Components: Id, Ego, and Superego.</a:t>
            </a:r>
            <a:endParaRPr lang="ar-IQ" sz="4000" dirty="0"/>
          </a:p>
        </p:txBody>
      </p:sp>
      <p:sp>
        <p:nvSpPr>
          <p:cNvPr id="3" name="Content Placeholder 2"/>
          <p:cNvSpPr>
            <a:spLocks noGrp="1"/>
          </p:cNvSpPr>
          <p:nvPr>
            <p:ph idx="1"/>
          </p:nvPr>
        </p:nvSpPr>
        <p:spPr>
          <a:xfrm>
            <a:off x="457200" y="3904456"/>
            <a:ext cx="8075240" cy="2692896"/>
          </a:xfrm>
        </p:spPr>
        <p:txBody>
          <a:bodyPr>
            <a:normAutofit fontScale="77500" lnSpcReduction="20000"/>
          </a:bodyPr>
          <a:lstStyle/>
          <a:p>
            <a:pPr marL="0" indent="0" algn="just" rtl="0">
              <a:buNone/>
            </a:pPr>
            <a:r>
              <a:rPr lang="en-US" dirty="0" smtClean="0"/>
              <a:t>Three components: id</a:t>
            </a:r>
            <a:r>
              <a:rPr lang="en-US" dirty="0"/>
              <a:t>, ego, and superego (Freud, 1923/1962). </a:t>
            </a:r>
            <a:endParaRPr lang="en-US" dirty="0" smtClean="0"/>
          </a:p>
          <a:p>
            <a:pPr algn="just" rtl="0"/>
            <a:r>
              <a:rPr lang="en-US" dirty="0" smtClean="0"/>
              <a:t>The </a:t>
            </a:r>
            <a:r>
              <a:rPr lang="en-US" b="1" u="sng" dirty="0"/>
              <a:t>id</a:t>
            </a:r>
            <a:r>
              <a:rPr lang="en-US" b="1" dirty="0"/>
              <a:t> </a:t>
            </a:r>
            <a:r>
              <a:rPr lang="en-US" dirty="0" smtClean="0"/>
              <a:t>is the </a:t>
            </a:r>
            <a:r>
              <a:rPr lang="en-US" dirty="0"/>
              <a:t>part of one’s nature that reflects basic or </a:t>
            </a:r>
            <a:r>
              <a:rPr lang="en-US" dirty="0" smtClean="0"/>
              <a:t>essential </a:t>
            </a:r>
            <a:r>
              <a:rPr lang="en-US" dirty="0" smtClean="0">
                <a:solidFill>
                  <a:srgbClr val="00B050"/>
                </a:solidFill>
              </a:rPr>
              <a:t>desires</a:t>
            </a:r>
            <a:r>
              <a:rPr lang="en-US" dirty="0" smtClean="0"/>
              <a:t> such </a:t>
            </a:r>
            <a:r>
              <a:rPr lang="en-US" dirty="0"/>
              <a:t>as </a:t>
            </a:r>
            <a:r>
              <a:rPr lang="en-US" dirty="0">
                <a:solidFill>
                  <a:srgbClr val="FF0000"/>
                </a:solidFill>
              </a:rPr>
              <a:t>pleasure-seeking behavior, aggression, and </a:t>
            </a:r>
            <a:r>
              <a:rPr lang="en-US" dirty="0" smtClean="0">
                <a:solidFill>
                  <a:srgbClr val="FF0000"/>
                </a:solidFill>
              </a:rPr>
              <a:t>sexual impulses</a:t>
            </a:r>
            <a:r>
              <a:rPr lang="en-US" dirty="0">
                <a:solidFill>
                  <a:srgbClr val="FF0000"/>
                </a:solidFill>
              </a:rPr>
              <a:t>.</a:t>
            </a:r>
            <a:r>
              <a:rPr lang="en-US" dirty="0"/>
              <a:t> </a:t>
            </a:r>
            <a:endParaRPr lang="en-US" dirty="0" smtClean="0"/>
          </a:p>
          <a:p>
            <a:pPr algn="just" rtl="0"/>
            <a:r>
              <a:rPr lang="en-US" dirty="0" smtClean="0"/>
              <a:t>The </a:t>
            </a:r>
            <a:r>
              <a:rPr lang="en-US" dirty="0"/>
              <a:t>id seeks </a:t>
            </a:r>
            <a:r>
              <a:rPr lang="en-US" b="1" u="sng" dirty="0" smtClean="0"/>
              <a:t>immediate </a:t>
            </a:r>
            <a:r>
              <a:rPr lang="en-US" b="1" u="sng" dirty="0"/>
              <a:t>gratification</a:t>
            </a:r>
            <a:r>
              <a:rPr lang="en-US" dirty="0"/>
              <a:t>, causes </a:t>
            </a:r>
            <a:r>
              <a:rPr lang="en-US" dirty="0" smtClean="0"/>
              <a:t>impulsive unthinking </a:t>
            </a:r>
            <a:r>
              <a:rPr lang="en-US" dirty="0"/>
              <a:t>behavior, and </a:t>
            </a:r>
            <a:r>
              <a:rPr lang="en-US" dirty="0">
                <a:solidFill>
                  <a:srgbClr val="FF0000"/>
                </a:solidFill>
              </a:rPr>
              <a:t>has no regard for rules </a:t>
            </a:r>
            <a:r>
              <a:rPr lang="en-US" dirty="0" smtClean="0">
                <a:solidFill>
                  <a:srgbClr val="FF0000"/>
                </a:solidFill>
              </a:rPr>
              <a:t>or social agreement</a:t>
            </a:r>
            <a:r>
              <a:rPr lang="en-US" dirty="0" smtClean="0"/>
              <a:t>.</a:t>
            </a:r>
            <a:endParaRPr lang="ar-IQ" dirty="0"/>
          </a:p>
        </p:txBody>
      </p:sp>
      <p:sp>
        <p:nvSpPr>
          <p:cNvPr id="4" name="Date Placeholder 3"/>
          <p:cNvSpPr>
            <a:spLocks noGrp="1"/>
          </p:cNvSpPr>
          <p:nvPr>
            <p:ph type="dt" sz="half" idx="10"/>
          </p:nvPr>
        </p:nvSpPr>
        <p:spPr/>
        <p:txBody>
          <a:bodyPr/>
          <a:lstStyle/>
          <a:p>
            <a:fld id="{78B247FE-4934-4A08-9DEE-1B9C29CD5BAD}" type="datetime1">
              <a:rPr lang="en-US" smtClean="0"/>
              <a:t>5/1/2018</a:t>
            </a:fld>
            <a:endParaRPr lang="ar-IQ"/>
          </a:p>
        </p:txBody>
      </p:sp>
      <p:sp>
        <p:nvSpPr>
          <p:cNvPr id="5" name="Footer Placeholder 4"/>
          <p:cNvSpPr>
            <a:spLocks noGrp="1"/>
          </p:cNvSpPr>
          <p:nvPr>
            <p:ph type="ftr" sz="quarter" idx="11"/>
          </p:nvPr>
        </p:nvSpPr>
        <p:spPr/>
        <p:txBody>
          <a:bodyPr/>
          <a:lstStyle/>
          <a:p>
            <a:r>
              <a:rPr lang="en-US" smtClean="0"/>
              <a:t>SAFI DAKHIL NAWAM/ COLLEGE OF NURSING/ UNIVERSITY OF KARBALA </a:t>
            </a:r>
            <a:endParaRPr lang="ar-IQ"/>
          </a:p>
        </p:txBody>
      </p:sp>
      <p:sp>
        <p:nvSpPr>
          <p:cNvPr id="6" name="Slide Number Placeholder 5"/>
          <p:cNvSpPr>
            <a:spLocks noGrp="1"/>
          </p:cNvSpPr>
          <p:nvPr>
            <p:ph type="sldNum" sz="quarter" idx="12"/>
          </p:nvPr>
        </p:nvSpPr>
        <p:spPr/>
        <p:txBody>
          <a:bodyPr/>
          <a:lstStyle/>
          <a:p>
            <a:fld id="{E9DDE610-E3F6-4008-B7BB-18F4720CB67B}" type="slidenum">
              <a:rPr lang="ar-IQ" smtClean="0"/>
              <a:t>6</a:t>
            </a:fld>
            <a:endParaRPr lang="ar-IQ"/>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1412776"/>
            <a:ext cx="7776863" cy="2448272"/>
          </a:xfrm>
          <a:prstGeom prst="rect">
            <a:avLst/>
          </a:prstGeom>
        </p:spPr>
      </p:pic>
    </p:spTree>
    <p:extLst>
      <p:ext uri="{BB962C8B-B14F-4D97-AF65-F5344CB8AC3E}">
        <p14:creationId xmlns:p14="http://schemas.microsoft.com/office/powerpoint/2010/main" val="4049848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Personality Components: Id, Ego, and Superego cont.</a:t>
            </a:r>
            <a:endParaRPr lang="ar-IQ" sz="3600" dirty="0"/>
          </a:p>
        </p:txBody>
      </p:sp>
      <p:sp>
        <p:nvSpPr>
          <p:cNvPr id="3" name="Content Placeholder 2"/>
          <p:cNvSpPr>
            <a:spLocks noGrp="1"/>
          </p:cNvSpPr>
          <p:nvPr>
            <p:ph idx="1"/>
          </p:nvPr>
        </p:nvSpPr>
        <p:spPr>
          <a:xfrm>
            <a:off x="457200" y="2143397"/>
            <a:ext cx="8229600" cy="4525963"/>
          </a:xfrm>
        </p:spPr>
        <p:txBody>
          <a:bodyPr>
            <a:normAutofit/>
          </a:bodyPr>
          <a:lstStyle/>
          <a:p>
            <a:pPr algn="just" rtl="0"/>
            <a:r>
              <a:rPr lang="en-US" dirty="0"/>
              <a:t>The </a:t>
            </a:r>
            <a:r>
              <a:rPr lang="en-US" b="1" dirty="0"/>
              <a:t>superego </a:t>
            </a:r>
            <a:r>
              <a:rPr lang="en-US" dirty="0"/>
              <a:t>is the part of a </a:t>
            </a:r>
            <a:r>
              <a:rPr lang="en-US" dirty="0" smtClean="0"/>
              <a:t>person’s nature </a:t>
            </a:r>
            <a:r>
              <a:rPr lang="en-US" dirty="0"/>
              <a:t>that </a:t>
            </a:r>
            <a:r>
              <a:rPr lang="en-US" dirty="0">
                <a:solidFill>
                  <a:srgbClr val="FF0000"/>
                </a:solidFill>
              </a:rPr>
              <a:t>reflects moral and ethical concepts, values, </a:t>
            </a:r>
            <a:r>
              <a:rPr lang="en-US" dirty="0" smtClean="0">
                <a:solidFill>
                  <a:srgbClr val="FF0000"/>
                </a:solidFill>
              </a:rPr>
              <a:t>and parental </a:t>
            </a:r>
            <a:r>
              <a:rPr lang="en-US" dirty="0">
                <a:solidFill>
                  <a:srgbClr val="FF0000"/>
                </a:solidFill>
              </a:rPr>
              <a:t>and social expectations</a:t>
            </a:r>
            <a:r>
              <a:rPr lang="en-US" dirty="0"/>
              <a:t>; therefore, it is in </a:t>
            </a:r>
            <a:r>
              <a:rPr lang="en-US" b="1" u="sng" dirty="0" smtClean="0"/>
              <a:t>direct opposition </a:t>
            </a:r>
            <a:r>
              <a:rPr lang="en-US" b="1" u="sng" dirty="0"/>
              <a:t>to the id</a:t>
            </a:r>
            <a:r>
              <a:rPr lang="en-US" dirty="0"/>
              <a:t>. </a:t>
            </a:r>
            <a:endParaRPr lang="en-US" dirty="0" smtClean="0"/>
          </a:p>
        </p:txBody>
      </p:sp>
      <p:sp>
        <p:nvSpPr>
          <p:cNvPr id="4" name="Date Placeholder 3"/>
          <p:cNvSpPr>
            <a:spLocks noGrp="1"/>
          </p:cNvSpPr>
          <p:nvPr>
            <p:ph type="dt" sz="half" idx="10"/>
          </p:nvPr>
        </p:nvSpPr>
        <p:spPr/>
        <p:txBody>
          <a:bodyPr/>
          <a:lstStyle/>
          <a:p>
            <a:fld id="{F8EA1C91-27DF-41A4-849B-82103DDAC9CE}" type="datetime1">
              <a:rPr lang="en-US" smtClean="0"/>
              <a:t>5/1/2018</a:t>
            </a:fld>
            <a:endParaRPr lang="ar-IQ"/>
          </a:p>
        </p:txBody>
      </p:sp>
      <p:sp>
        <p:nvSpPr>
          <p:cNvPr id="5" name="Footer Placeholder 4"/>
          <p:cNvSpPr>
            <a:spLocks noGrp="1"/>
          </p:cNvSpPr>
          <p:nvPr>
            <p:ph type="ftr" sz="quarter" idx="11"/>
          </p:nvPr>
        </p:nvSpPr>
        <p:spPr/>
        <p:txBody>
          <a:bodyPr/>
          <a:lstStyle/>
          <a:p>
            <a:r>
              <a:rPr lang="en-US" smtClean="0"/>
              <a:t>SAFI DAKHIL NAWAM/ COLLEGE OF NURSING/ UNIVERSITY OF KARBALA </a:t>
            </a:r>
            <a:endParaRPr lang="ar-IQ"/>
          </a:p>
        </p:txBody>
      </p:sp>
      <p:sp>
        <p:nvSpPr>
          <p:cNvPr id="6" name="Slide Number Placeholder 5"/>
          <p:cNvSpPr>
            <a:spLocks noGrp="1"/>
          </p:cNvSpPr>
          <p:nvPr>
            <p:ph type="sldNum" sz="quarter" idx="12"/>
          </p:nvPr>
        </p:nvSpPr>
        <p:spPr/>
        <p:txBody>
          <a:bodyPr/>
          <a:lstStyle/>
          <a:p>
            <a:fld id="{E9DDE610-E3F6-4008-B7BB-18F4720CB67B}" type="slidenum">
              <a:rPr lang="ar-IQ" smtClean="0"/>
              <a:t>7</a:t>
            </a:fld>
            <a:endParaRPr lang="ar-IQ"/>
          </a:p>
        </p:txBody>
      </p:sp>
    </p:spTree>
    <p:extLst>
      <p:ext uri="{BB962C8B-B14F-4D97-AF65-F5344CB8AC3E}">
        <p14:creationId xmlns:p14="http://schemas.microsoft.com/office/powerpoint/2010/main" val="8243580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Personality Components: Id, Ego, and Superego cont.</a:t>
            </a:r>
            <a:endParaRPr lang="ar-IQ" sz="4000" dirty="0"/>
          </a:p>
        </p:txBody>
      </p:sp>
      <p:sp>
        <p:nvSpPr>
          <p:cNvPr id="3" name="Content Placeholder 2"/>
          <p:cNvSpPr>
            <a:spLocks noGrp="1"/>
          </p:cNvSpPr>
          <p:nvPr>
            <p:ph idx="1"/>
          </p:nvPr>
        </p:nvSpPr>
        <p:spPr>
          <a:xfrm>
            <a:off x="457200" y="1927373"/>
            <a:ext cx="8507288" cy="4525963"/>
          </a:xfrm>
        </p:spPr>
        <p:txBody>
          <a:bodyPr>
            <a:normAutofit fontScale="92500"/>
          </a:bodyPr>
          <a:lstStyle/>
          <a:p>
            <a:pPr algn="l" rtl="0"/>
            <a:r>
              <a:rPr lang="en-US" dirty="0" smtClean="0"/>
              <a:t>The third component, the </a:t>
            </a:r>
            <a:r>
              <a:rPr lang="en-US" b="1" dirty="0" smtClean="0">
                <a:solidFill>
                  <a:srgbClr val="FF0000"/>
                </a:solidFill>
              </a:rPr>
              <a:t>ego</a:t>
            </a:r>
            <a:r>
              <a:rPr lang="en-US" b="1" dirty="0" smtClean="0"/>
              <a:t>, </a:t>
            </a:r>
            <a:r>
              <a:rPr lang="en-US" dirty="0" smtClean="0"/>
              <a:t>is the </a:t>
            </a:r>
            <a:r>
              <a:rPr lang="en-US" b="1" u="sng" dirty="0" smtClean="0"/>
              <a:t>balancing or mediating force between the id and the superego</a:t>
            </a:r>
            <a:r>
              <a:rPr lang="en-US" dirty="0" smtClean="0"/>
              <a:t>.</a:t>
            </a:r>
            <a:r>
              <a:rPr lang="en-US" dirty="0"/>
              <a:t> </a:t>
            </a:r>
            <a:endParaRPr lang="en-US" dirty="0" smtClean="0"/>
          </a:p>
          <a:p>
            <a:pPr algn="just" rtl="0"/>
            <a:r>
              <a:rPr lang="en-US" dirty="0" smtClean="0"/>
              <a:t>The </a:t>
            </a:r>
            <a:r>
              <a:rPr lang="en-US" dirty="0"/>
              <a:t>ego represents mature and adaptive behavior </a:t>
            </a:r>
            <a:r>
              <a:rPr lang="en-US" dirty="0" smtClean="0"/>
              <a:t>that allows </a:t>
            </a:r>
            <a:r>
              <a:rPr lang="en-US" dirty="0"/>
              <a:t>a person to function successfully in the </a:t>
            </a:r>
            <a:r>
              <a:rPr lang="en-US" dirty="0" smtClean="0"/>
              <a:t>world. </a:t>
            </a:r>
          </a:p>
          <a:p>
            <a:pPr algn="just" rtl="0"/>
            <a:r>
              <a:rPr lang="en-US" dirty="0" smtClean="0"/>
              <a:t>Freud </a:t>
            </a:r>
            <a:r>
              <a:rPr lang="en-US" dirty="0"/>
              <a:t>believed that anxiety resulted from the ego’s </a:t>
            </a:r>
            <a:r>
              <a:rPr lang="en-US" dirty="0" smtClean="0"/>
              <a:t>attempts to </a:t>
            </a:r>
            <a:r>
              <a:rPr lang="en-US" dirty="0"/>
              <a:t>balance the impulsive instincts of the id with </a:t>
            </a:r>
            <a:r>
              <a:rPr lang="en-US" dirty="0" smtClean="0"/>
              <a:t>the stringent </a:t>
            </a:r>
            <a:r>
              <a:rPr lang="en-US" dirty="0"/>
              <a:t>rules of the superego</a:t>
            </a:r>
            <a:r>
              <a:rPr lang="en-US" dirty="0" smtClean="0"/>
              <a:t>.</a:t>
            </a:r>
          </a:p>
        </p:txBody>
      </p:sp>
      <p:sp>
        <p:nvSpPr>
          <p:cNvPr id="4" name="Date Placeholder 3"/>
          <p:cNvSpPr>
            <a:spLocks noGrp="1"/>
          </p:cNvSpPr>
          <p:nvPr>
            <p:ph type="dt" sz="half" idx="10"/>
          </p:nvPr>
        </p:nvSpPr>
        <p:spPr/>
        <p:txBody>
          <a:bodyPr/>
          <a:lstStyle/>
          <a:p>
            <a:fld id="{B4416FAB-6F19-4125-9A6B-3BE700B1D9D4}" type="datetime1">
              <a:rPr lang="en-US" smtClean="0"/>
              <a:t>5/1/2018</a:t>
            </a:fld>
            <a:endParaRPr lang="ar-IQ"/>
          </a:p>
        </p:txBody>
      </p:sp>
      <p:sp>
        <p:nvSpPr>
          <p:cNvPr id="5" name="Footer Placeholder 4"/>
          <p:cNvSpPr>
            <a:spLocks noGrp="1"/>
          </p:cNvSpPr>
          <p:nvPr>
            <p:ph type="ftr" sz="quarter" idx="11"/>
          </p:nvPr>
        </p:nvSpPr>
        <p:spPr/>
        <p:txBody>
          <a:bodyPr/>
          <a:lstStyle/>
          <a:p>
            <a:r>
              <a:rPr lang="en-US" smtClean="0"/>
              <a:t>SAFI DAKHIL NAWAM/ COLLEGE OF NURSING/ UNIVERSITY OF KARBALA </a:t>
            </a:r>
            <a:endParaRPr lang="ar-IQ"/>
          </a:p>
        </p:txBody>
      </p:sp>
      <p:sp>
        <p:nvSpPr>
          <p:cNvPr id="6" name="Slide Number Placeholder 5"/>
          <p:cNvSpPr>
            <a:spLocks noGrp="1"/>
          </p:cNvSpPr>
          <p:nvPr>
            <p:ph type="sldNum" sz="quarter" idx="12"/>
          </p:nvPr>
        </p:nvSpPr>
        <p:spPr/>
        <p:txBody>
          <a:bodyPr/>
          <a:lstStyle/>
          <a:p>
            <a:fld id="{E9DDE610-E3F6-4008-B7BB-18F4720CB67B}" type="slidenum">
              <a:rPr lang="ar-IQ" smtClean="0"/>
              <a:t>8</a:t>
            </a:fld>
            <a:endParaRPr lang="ar-IQ"/>
          </a:p>
        </p:txBody>
      </p:sp>
    </p:spTree>
    <p:extLst>
      <p:ext uri="{BB962C8B-B14F-4D97-AF65-F5344CB8AC3E}">
        <p14:creationId xmlns:p14="http://schemas.microsoft.com/office/powerpoint/2010/main" val="2695175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1784"/>
            <a:ext cx="8229600" cy="494928"/>
          </a:xfrm>
        </p:spPr>
        <p:txBody>
          <a:bodyPr>
            <a:noAutofit/>
          </a:bodyPr>
          <a:lstStyle/>
          <a:p>
            <a:r>
              <a:rPr lang="en-US" sz="3600" b="1" dirty="0"/>
              <a:t>Behavior Motivated by Subconscious Thoughts and Feelings.</a:t>
            </a:r>
            <a:endParaRPr lang="ar-IQ" sz="3600" dirty="0"/>
          </a:p>
        </p:txBody>
      </p:sp>
      <p:sp>
        <p:nvSpPr>
          <p:cNvPr id="3" name="Content Placeholder 2"/>
          <p:cNvSpPr>
            <a:spLocks noGrp="1"/>
          </p:cNvSpPr>
          <p:nvPr>
            <p:ph idx="1"/>
          </p:nvPr>
        </p:nvSpPr>
        <p:spPr>
          <a:xfrm>
            <a:off x="457200" y="1451917"/>
            <a:ext cx="8229600" cy="5361459"/>
          </a:xfrm>
        </p:spPr>
        <p:txBody>
          <a:bodyPr>
            <a:normAutofit fontScale="92500" lnSpcReduction="20000"/>
          </a:bodyPr>
          <a:lstStyle/>
          <a:p>
            <a:pPr algn="just" rtl="0"/>
            <a:r>
              <a:rPr lang="en-US" dirty="0"/>
              <a:t>Freud believed that the human personality functions </a:t>
            </a:r>
            <a:r>
              <a:rPr lang="en-US" dirty="0" smtClean="0"/>
              <a:t>at three </a:t>
            </a:r>
            <a:r>
              <a:rPr lang="en-US" dirty="0"/>
              <a:t>levels of awareness: </a:t>
            </a:r>
            <a:r>
              <a:rPr lang="en-US" dirty="0">
                <a:solidFill>
                  <a:srgbClr val="FF0000"/>
                </a:solidFill>
              </a:rPr>
              <a:t>conscious</a:t>
            </a:r>
            <a:r>
              <a:rPr lang="en-US" dirty="0"/>
              <a:t>, </a:t>
            </a:r>
            <a:r>
              <a:rPr lang="en-US" dirty="0">
                <a:solidFill>
                  <a:srgbClr val="00B050"/>
                </a:solidFill>
              </a:rPr>
              <a:t>preconscious</a:t>
            </a:r>
            <a:r>
              <a:rPr lang="en-US" dirty="0"/>
              <a:t>, </a:t>
            </a:r>
            <a:r>
              <a:rPr lang="en-US" dirty="0" smtClean="0"/>
              <a:t>and </a:t>
            </a:r>
            <a:r>
              <a:rPr lang="en-US" dirty="0" smtClean="0">
                <a:solidFill>
                  <a:srgbClr val="00B0F0"/>
                </a:solidFill>
              </a:rPr>
              <a:t>unconscious</a:t>
            </a:r>
            <a:r>
              <a:rPr lang="en-US" dirty="0" smtClean="0"/>
              <a:t> </a:t>
            </a:r>
            <a:r>
              <a:rPr lang="en-US" dirty="0"/>
              <a:t>(Freud, 1923/1962). </a:t>
            </a:r>
            <a:endParaRPr lang="en-US" dirty="0" smtClean="0"/>
          </a:p>
          <a:p>
            <a:pPr algn="just" rtl="0"/>
            <a:r>
              <a:rPr lang="en-US" b="1" i="1" dirty="0" smtClean="0">
                <a:solidFill>
                  <a:srgbClr val="00B050"/>
                </a:solidFill>
              </a:rPr>
              <a:t>Conscious</a:t>
            </a:r>
            <a:r>
              <a:rPr lang="en-US" i="1" dirty="0" smtClean="0"/>
              <a:t> </a:t>
            </a:r>
            <a:r>
              <a:rPr lang="en-US" dirty="0"/>
              <a:t>refers to </a:t>
            </a:r>
            <a:r>
              <a:rPr lang="en-US" dirty="0" smtClean="0"/>
              <a:t>the perceptions</a:t>
            </a:r>
            <a:r>
              <a:rPr lang="en-US" dirty="0"/>
              <a:t>, thoughts, and emotions that exist in the </a:t>
            </a:r>
            <a:r>
              <a:rPr lang="en-US" dirty="0" smtClean="0"/>
              <a:t>person’s awareness</a:t>
            </a:r>
            <a:r>
              <a:rPr lang="en-US" dirty="0"/>
              <a:t>, such as being aware of happy feelings </a:t>
            </a:r>
            <a:r>
              <a:rPr lang="en-US" dirty="0" smtClean="0"/>
              <a:t>or thinking </a:t>
            </a:r>
            <a:r>
              <a:rPr lang="en-US" dirty="0"/>
              <a:t>about a loved one. </a:t>
            </a:r>
            <a:endParaRPr lang="en-US" dirty="0" smtClean="0"/>
          </a:p>
          <a:p>
            <a:pPr algn="just" rtl="0"/>
            <a:r>
              <a:rPr lang="en-US" b="1" i="1" dirty="0" smtClean="0">
                <a:solidFill>
                  <a:srgbClr val="00B050"/>
                </a:solidFill>
              </a:rPr>
              <a:t>Preconscious</a:t>
            </a:r>
            <a:r>
              <a:rPr lang="en-US" i="1" dirty="0" smtClean="0"/>
              <a:t> </a:t>
            </a:r>
            <a:r>
              <a:rPr lang="en-US" dirty="0"/>
              <a:t>thoughts </a:t>
            </a:r>
            <a:r>
              <a:rPr lang="en-US" dirty="0" smtClean="0"/>
              <a:t>and emotions </a:t>
            </a:r>
            <a:r>
              <a:rPr lang="en-US" dirty="0"/>
              <a:t>are not currently in the person’s awareness, </a:t>
            </a:r>
            <a:r>
              <a:rPr lang="en-US" dirty="0" smtClean="0"/>
              <a:t>but that </a:t>
            </a:r>
            <a:r>
              <a:rPr lang="en-US" dirty="0"/>
              <a:t>the woman fears intimacy with men; he would </a:t>
            </a:r>
            <a:r>
              <a:rPr lang="en-US" dirty="0" smtClean="0"/>
              <a:t>view the </a:t>
            </a:r>
            <a:r>
              <a:rPr lang="en-US" dirty="0"/>
              <a:t>snake as a phallic symbol, representing the penis.</a:t>
            </a:r>
            <a:endParaRPr lang="ar-IQ" dirty="0"/>
          </a:p>
        </p:txBody>
      </p:sp>
      <p:sp>
        <p:nvSpPr>
          <p:cNvPr id="4" name="Date Placeholder 3"/>
          <p:cNvSpPr>
            <a:spLocks noGrp="1"/>
          </p:cNvSpPr>
          <p:nvPr>
            <p:ph type="dt" sz="half" idx="10"/>
          </p:nvPr>
        </p:nvSpPr>
        <p:spPr/>
        <p:txBody>
          <a:bodyPr/>
          <a:lstStyle/>
          <a:p>
            <a:fld id="{8D0308E1-E987-4349-BAF7-7DEAE278E66B}" type="datetime1">
              <a:rPr lang="en-US" smtClean="0"/>
              <a:t>5/1/2018</a:t>
            </a:fld>
            <a:endParaRPr lang="ar-IQ"/>
          </a:p>
        </p:txBody>
      </p:sp>
      <p:sp>
        <p:nvSpPr>
          <p:cNvPr id="5" name="Footer Placeholder 4"/>
          <p:cNvSpPr>
            <a:spLocks noGrp="1"/>
          </p:cNvSpPr>
          <p:nvPr>
            <p:ph type="ftr" sz="quarter" idx="11"/>
          </p:nvPr>
        </p:nvSpPr>
        <p:spPr/>
        <p:txBody>
          <a:bodyPr/>
          <a:lstStyle/>
          <a:p>
            <a:r>
              <a:rPr lang="en-US" smtClean="0"/>
              <a:t>SAFI DAKHIL NAWAM/ COLLEGE OF NURSING/ UNIVERSITY OF KARBALA </a:t>
            </a:r>
            <a:endParaRPr lang="ar-IQ"/>
          </a:p>
        </p:txBody>
      </p:sp>
      <p:sp>
        <p:nvSpPr>
          <p:cNvPr id="6" name="Slide Number Placeholder 5"/>
          <p:cNvSpPr>
            <a:spLocks noGrp="1"/>
          </p:cNvSpPr>
          <p:nvPr>
            <p:ph type="sldNum" sz="quarter" idx="12"/>
          </p:nvPr>
        </p:nvSpPr>
        <p:spPr/>
        <p:txBody>
          <a:bodyPr/>
          <a:lstStyle/>
          <a:p>
            <a:fld id="{E9DDE610-E3F6-4008-B7BB-18F4720CB67B}" type="slidenum">
              <a:rPr lang="ar-IQ" smtClean="0"/>
              <a:t>9</a:t>
            </a:fld>
            <a:endParaRPr lang="ar-IQ"/>
          </a:p>
        </p:txBody>
      </p:sp>
    </p:spTree>
    <p:extLst>
      <p:ext uri="{BB962C8B-B14F-4D97-AF65-F5344CB8AC3E}">
        <p14:creationId xmlns:p14="http://schemas.microsoft.com/office/powerpoint/2010/main" val="1333270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3210</TotalTime>
  <Words>3988</Words>
  <Application>Microsoft Office PowerPoint</Application>
  <PresentationFormat>On-screen Show (4:3)</PresentationFormat>
  <Paragraphs>367</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Psychosocial Theories</vt:lpstr>
      <vt:lpstr>Learning Objectives </vt:lpstr>
      <vt:lpstr> PSYCHOSOCIAL THEORIES </vt:lpstr>
      <vt:lpstr>Psychoanalytic Theories Sigmund Freud: The Father of Psychoanalysis</vt:lpstr>
      <vt:lpstr>Psychoanalytic Theories cont. Sigmund Freud: The Father of Psychoanalysis</vt:lpstr>
      <vt:lpstr>Personality Components: Id, Ego, and Superego.</vt:lpstr>
      <vt:lpstr>Personality Components: Id, Ego, and Superego cont.</vt:lpstr>
      <vt:lpstr>Personality Components: Id, Ego, and Superego cont.</vt:lpstr>
      <vt:lpstr>Behavior Motivated by Subconscious Thoughts and Feelings.</vt:lpstr>
      <vt:lpstr>Behavior Motivated by Subconscious Thoughts and Feelings cont.</vt:lpstr>
      <vt:lpstr>PowerPoint Presentation</vt:lpstr>
      <vt:lpstr>EGO DEFENSE MECHANISMS</vt:lpstr>
      <vt:lpstr> Five Stages of Psychosexual Development.  </vt:lpstr>
      <vt:lpstr>PowerPoint Presentation</vt:lpstr>
      <vt:lpstr>PowerPoint Presentation</vt:lpstr>
      <vt:lpstr>Developmental Theories Erik Erikson and Psychosocial Stages of Development</vt:lpstr>
      <vt:lpstr>Erik Erikson and Psychosocial Stages of Development cont. </vt:lpstr>
      <vt:lpstr>PowerPoint Presentation</vt:lpstr>
      <vt:lpstr> Jean Piaget and Cognitive Stages of Development </vt:lpstr>
      <vt:lpstr>Piaget’s four stages of cognitive development are as follows: </vt:lpstr>
      <vt:lpstr>Suggests of Piaget’s Theory</vt:lpstr>
      <vt:lpstr>Interpersonal Theories Harry Stack Sullivan: Interpersonal Relationships and Milieu Therapy</vt:lpstr>
      <vt:lpstr>Five Life Stages.  </vt:lpstr>
      <vt:lpstr>Three developmental cognitive methods</vt:lpstr>
      <vt:lpstr>Sullivan's five life stages of development</vt:lpstr>
      <vt:lpstr> Therapeutic Community or Milieu.  </vt:lpstr>
      <vt:lpstr> Hildegard Peplau: Therapeutic Nurse–Patient Relationship </vt:lpstr>
      <vt:lpstr>PEPLAU’S STAGES AND TASKS OF RELATIONSHIPS</vt:lpstr>
      <vt:lpstr> Roles of the Nurse in the Therapeutic Relationship. </vt:lpstr>
      <vt:lpstr> Four Levels of Anxiety.  </vt:lpstr>
      <vt:lpstr> Humanistic theories: </vt:lpstr>
      <vt:lpstr>Abraham Maslow: Hierarchy of Needs </vt:lpstr>
      <vt:lpstr> Carl Rogers: Client-Centered Therapy </vt:lpstr>
      <vt:lpstr> Carl Rogers: Client-Centered Therapy cont.</vt:lpstr>
      <vt:lpstr> Carl Rogers: Client-Centered Therapy cont.</vt:lpstr>
      <vt:lpstr> Behavioral theories: Ivan Pavlov: Classical Conditioning </vt:lpstr>
      <vt:lpstr> B. F. Skinner: Operant Conditioning </vt:lpstr>
      <vt:lpstr> The following principles of operant conditioning described by Skinner (1974) form the basis for behavior techniques in use today: </vt:lpstr>
      <vt:lpstr>  Existential Theories: </vt:lpstr>
      <vt:lpstr> Existential therapies.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Psychosocial Theories</dc:title>
  <dc:creator>مكتب حسام للحاسبات</dc:creator>
  <cp:lastModifiedBy>User</cp:lastModifiedBy>
  <cp:revision>54</cp:revision>
  <dcterms:created xsi:type="dcterms:W3CDTF">2015-10-12T18:34:22Z</dcterms:created>
  <dcterms:modified xsi:type="dcterms:W3CDTF">2018-05-01T18:10:35Z</dcterms:modified>
</cp:coreProperties>
</file>