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9" r:id="rId4"/>
    <p:sldId id="260" r:id="rId5"/>
    <p:sldId id="261" r:id="rId6"/>
    <p:sldId id="262" r:id="rId7"/>
    <p:sldId id="263" r:id="rId8"/>
    <p:sldId id="264" r:id="rId9"/>
    <p:sldId id="265" r:id="rId10"/>
    <p:sldId id="281" r:id="rId11"/>
    <p:sldId id="266" r:id="rId12"/>
    <p:sldId id="268" r:id="rId13"/>
    <p:sldId id="269" r:id="rId14"/>
    <p:sldId id="270" r:id="rId15"/>
    <p:sldId id="271" r:id="rId16"/>
    <p:sldId id="272" r:id="rId17"/>
    <p:sldId id="273" r:id="rId18"/>
    <p:sldId id="274" r:id="rId19"/>
    <p:sldId id="280" r:id="rId20"/>
    <p:sldId id="279" r:id="rId21"/>
    <p:sldId id="275" r:id="rId22"/>
    <p:sldId id="276" r:id="rId23"/>
    <p:sldId id="277" r:id="rId24"/>
    <p:sldId id="278" r:id="rId25"/>
    <p:sldId id="282" r:id="rId26"/>
    <p:sldId id="283"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49" autoAdjust="0"/>
  </p:normalViewPr>
  <p:slideViewPr>
    <p:cSldViewPr>
      <p:cViewPr>
        <p:scale>
          <a:sx n="70" d="100"/>
          <a:sy n="70" d="100"/>
        </p:scale>
        <p:origin x="-13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FE1C19-2887-4448-9810-AC2FB0DF8466}" type="datetimeFigureOut">
              <a:rPr lang="en-US" smtClean="0"/>
              <a:t>12/16/2017</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3BE4C7-C54B-442D-B88C-6E5E2BF778E3}" type="slidenum">
              <a:rPr lang="en-US" smtClean="0"/>
              <a:t>‹#›</a:t>
            </a:fld>
            <a:endParaRPr lang="en-US"/>
          </a:p>
        </p:txBody>
      </p:sp>
    </p:spTree>
    <p:extLst>
      <p:ext uri="{BB962C8B-B14F-4D97-AF65-F5344CB8AC3E}">
        <p14:creationId xmlns:p14="http://schemas.microsoft.com/office/powerpoint/2010/main" val="959554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just"/>
            <a:r>
              <a:rPr lang="en-US" sz="1200" b="1" i="0" u="none" strike="noStrike" kern="1200" baseline="0" dirty="0" smtClean="0">
                <a:solidFill>
                  <a:srgbClr val="FF0000"/>
                </a:solidFill>
                <a:latin typeface="Times New Roman" pitchFamily="18" charset="0"/>
                <a:ea typeface="+mn-ea"/>
                <a:cs typeface="Times New Roman" pitchFamily="18" charset="0"/>
              </a:rPr>
              <a:t>Biochemical </a:t>
            </a:r>
            <a:r>
              <a:rPr lang="en-US" sz="1200" b="0" i="0" u="none" strike="noStrike" kern="1200" baseline="0" dirty="0" smtClean="0">
                <a:solidFill>
                  <a:schemeClr val="tx1"/>
                </a:solidFill>
                <a:latin typeface="Times New Roman" pitchFamily="18" charset="0"/>
                <a:ea typeface="+mn-ea"/>
                <a:cs typeface="Times New Roman" pitchFamily="18" charset="0"/>
              </a:rPr>
              <a:t>A second biological hypothesis relates to the possibility that alcohol may produce morphine-like substances in the brain that are responsible for alcohol addiction. These substances are formed by the reaction of biologically active amines (e.g., dopamine, serotonin) with products of alcohol metabolism, such as acetaldehyde (Jamal et al, 2003). Examples of these morphine-like substances include </a:t>
            </a:r>
            <a:r>
              <a:rPr lang="en-US" sz="1200" b="0" i="0" u="none" strike="noStrike" kern="1200" baseline="0" dirty="0" err="1" smtClean="0">
                <a:solidFill>
                  <a:schemeClr val="tx1"/>
                </a:solidFill>
                <a:latin typeface="Times New Roman" pitchFamily="18" charset="0"/>
                <a:ea typeface="+mn-ea"/>
                <a:cs typeface="Times New Roman" pitchFamily="18" charset="0"/>
              </a:rPr>
              <a:t>tetrahydropapaveroline</a:t>
            </a:r>
            <a:r>
              <a:rPr lang="en-US" sz="1200" b="0" i="0" u="none" strike="noStrike" kern="1200" baseline="0" dirty="0" smtClean="0">
                <a:solidFill>
                  <a:schemeClr val="tx1"/>
                </a:solidFill>
                <a:latin typeface="Times New Roman" pitchFamily="18" charset="0"/>
                <a:ea typeface="+mn-ea"/>
                <a:cs typeface="Times New Roman" pitchFamily="18" charset="0"/>
              </a:rPr>
              <a:t> and </a:t>
            </a:r>
            <a:r>
              <a:rPr lang="en-US" sz="1200" b="0" i="0" u="none" strike="noStrike" kern="1200" baseline="0" dirty="0" err="1" smtClean="0">
                <a:solidFill>
                  <a:schemeClr val="tx1"/>
                </a:solidFill>
                <a:latin typeface="Times New Roman" pitchFamily="18" charset="0"/>
                <a:ea typeface="+mn-ea"/>
                <a:cs typeface="Times New Roman" pitchFamily="18" charset="0"/>
              </a:rPr>
              <a:t>salsolinol</a:t>
            </a:r>
            <a:r>
              <a:rPr lang="en-US" sz="1200" b="0" i="0" u="none" strike="noStrike" kern="1200" baseline="0" dirty="0" smtClean="0">
                <a:solidFill>
                  <a:schemeClr val="tx1"/>
                </a:solidFill>
                <a:latin typeface="Times New Roman" pitchFamily="18" charset="0"/>
                <a:ea typeface="+mn-ea"/>
                <a:cs typeface="Times New Roman" pitchFamily="18" charset="0"/>
              </a:rPr>
              <a:t>. Some tests with animals have shown that injection of these compounds into the brain in small amounts results in patterns of alcohol addiction in animals who had previously avoided even the most </a:t>
            </a:r>
            <a:r>
              <a:rPr lang="fr-FR" sz="1200" b="0" i="0" u="none" strike="noStrike" kern="1200" baseline="0" dirty="0" err="1" smtClean="0">
                <a:solidFill>
                  <a:schemeClr val="tx1"/>
                </a:solidFill>
                <a:latin typeface="Times New Roman" pitchFamily="18" charset="0"/>
                <a:ea typeface="+mn-ea"/>
                <a:cs typeface="Times New Roman" pitchFamily="18" charset="0"/>
              </a:rPr>
              <a:t>dilute</a:t>
            </a:r>
            <a:r>
              <a:rPr lang="fr-FR" sz="1200" b="0" i="0" u="none" strike="noStrike" kern="1200" baseline="0" dirty="0" smtClean="0">
                <a:solidFill>
                  <a:schemeClr val="tx1"/>
                </a:solidFill>
                <a:latin typeface="Times New Roman" pitchFamily="18" charset="0"/>
                <a:ea typeface="+mn-ea"/>
                <a:cs typeface="Times New Roman" pitchFamily="18" charset="0"/>
              </a:rPr>
              <a:t> </a:t>
            </a:r>
            <a:r>
              <a:rPr lang="fr-FR" sz="1200" b="0" i="0" u="none" strike="noStrike" kern="1200" baseline="0" dirty="0" err="1" smtClean="0">
                <a:solidFill>
                  <a:schemeClr val="tx1"/>
                </a:solidFill>
                <a:latin typeface="Times New Roman" pitchFamily="18" charset="0"/>
                <a:ea typeface="+mn-ea"/>
                <a:cs typeface="Times New Roman" pitchFamily="18" charset="0"/>
              </a:rPr>
              <a:t>alcohol</a:t>
            </a:r>
            <a:r>
              <a:rPr lang="fr-FR" sz="1200" b="0" i="0" u="none" strike="noStrike" kern="1200" baseline="0" dirty="0" smtClean="0">
                <a:solidFill>
                  <a:schemeClr val="tx1"/>
                </a:solidFill>
                <a:latin typeface="Times New Roman" pitchFamily="18" charset="0"/>
                <a:ea typeface="+mn-ea"/>
                <a:cs typeface="Times New Roman" pitchFamily="18" charset="0"/>
              </a:rPr>
              <a:t> solutions (</a:t>
            </a:r>
            <a:r>
              <a:rPr lang="fr-FR" sz="1200" b="0" i="0" u="none" strike="noStrike" kern="1200" baseline="0" dirty="0" err="1" smtClean="0">
                <a:solidFill>
                  <a:schemeClr val="tx1"/>
                </a:solidFill>
                <a:latin typeface="Times New Roman" pitchFamily="18" charset="0"/>
                <a:ea typeface="+mn-ea"/>
                <a:cs typeface="Times New Roman" pitchFamily="18" charset="0"/>
              </a:rPr>
              <a:t>McCoy</a:t>
            </a:r>
            <a:r>
              <a:rPr lang="fr-FR" sz="1200" b="0" i="0" u="none" strike="noStrike" kern="1200" baseline="0" dirty="0" smtClean="0">
                <a:solidFill>
                  <a:schemeClr val="tx1"/>
                </a:solidFill>
                <a:latin typeface="Times New Roman" pitchFamily="18" charset="0"/>
                <a:ea typeface="+mn-ea"/>
                <a:cs typeface="Times New Roman" pitchFamily="18" charset="0"/>
              </a:rPr>
              <a:t> et al, 2003).</a:t>
            </a:r>
            <a:endParaRPr lang="en-US" dirty="0">
              <a:latin typeface="Times New Roman" pitchFamily="18" charset="0"/>
              <a:cs typeface="Times New Roman" pitchFamily="18" charset="0"/>
            </a:endParaRPr>
          </a:p>
        </p:txBody>
      </p:sp>
      <p:sp>
        <p:nvSpPr>
          <p:cNvPr id="4" name="عنصر نائب لرقم الشريحة 3"/>
          <p:cNvSpPr>
            <a:spLocks noGrp="1"/>
          </p:cNvSpPr>
          <p:nvPr>
            <p:ph type="sldNum" sz="quarter" idx="10"/>
          </p:nvPr>
        </p:nvSpPr>
        <p:spPr/>
        <p:txBody>
          <a:bodyPr/>
          <a:lstStyle/>
          <a:p>
            <a:fld id="{B83BE4C7-C54B-442D-B88C-6E5E2BF778E3}" type="slidenum">
              <a:rPr lang="en-US" smtClean="0"/>
              <a:t>9</a:t>
            </a:fld>
            <a:endParaRPr lang="en-US"/>
          </a:p>
        </p:txBody>
      </p:sp>
    </p:spTree>
    <p:extLst>
      <p:ext uri="{BB962C8B-B14F-4D97-AF65-F5344CB8AC3E}">
        <p14:creationId xmlns:p14="http://schemas.microsoft.com/office/powerpoint/2010/main" val="3273449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A98B7CD9-4085-447E-B6CB-0CF30C90E17D}" type="datetimeFigureOut">
              <a:rPr lang="en-US" smtClean="0"/>
              <a:t>12/16/2017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C4EF24E-E25C-4256-819D-93951C05B979}" type="slidenum">
              <a:rPr lang="en-US" smtClean="0"/>
              <a:t>‹#›</a:t>
            </a:fld>
            <a:endParaRPr lang="en-US"/>
          </a:p>
        </p:txBody>
      </p:sp>
    </p:spTree>
    <p:extLst>
      <p:ext uri="{BB962C8B-B14F-4D97-AF65-F5344CB8AC3E}">
        <p14:creationId xmlns:p14="http://schemas.microsoft.com/office/powerpoint/2010/main" val="2169370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98B7CD9-4085-447E-B6CB-0CF30C90E17D}" type="datetimeFigureOut">
              <a:rPr lang="en-US" smtClean="0"/>
              <a:t>12/16/2017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C4EF24E-E25C-4256-819D-93951C05B979}" type="slidenum">
              <a:rPr lang="en-US" smtClean="0"/>
              <a:t>‹#›</a:t>
            </a:fld>
            <a:endParaRPr lang="en-US"/>
          </a:p>
        </p:txBody>
      </p:sp>
    </p:spTree>
    <p:extLst>
      <p:ext uri="{BB962C8B-B14F-4D97-AF65-F5344CB8AC3E}">
        <p14:creationId xmlns:p14="http://schemas.microsoft.com/office/powerpoint/2010/main" val="2282936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98B7CD9-4085-447E-B6CB-0CF30C90E17D}" type="datetimeFigureOut">
              <a:rPr lang="en-US" smtClean="0"/>
              <a:t>12/16/2017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C4EF24E-E25C-4256-819D-93951C05B979}" type="slidenum">
              <a:rPr lang="en-US" smtClean="0"/>
              <a:t>‹#›</a:t>
            </a:fld>
            <a:endParaRPr lang="en-US"/>
          </a:p>
        </p:txBody>
      </p:sp>
    </p:spTree>
    <p:extLst>
      <p:ext uri="{BB962C8B-B14F-4D97-AF65-F5344CB8AC3E}">
        <p14:creationId xmlns:p14="http://schemas.microsoft.com/office/powerpoint/2010/main" val="2962926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98B7CD9-4085-447E-B6CB-0CF30C90E17D}" type="datetimeFigureOut">
              <a:rPr lang="en-US" smtClean="0"/>
              <a:t>12/16/2017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C4EF24E-E25C-4256-819D-93951C05B979}" type="slidenum">
              <a:rPr lang="en-US" smtClean="0"/>
              <a:t>‹#›</a:t>
            </a:fld>
            <a:endParaRPr lang="en-US"/>
          </a:p>
        </p:txBody>
      </p:sp>
    </p:spTree>
    <p:extLst>
      <p:ext uri="{BB962C8B-B14F-4D97-AF65-F5344CB8AC3E}">
        <p14:creationId xmlns:p14="http://schemas.microsoft.com/office/powerpoint/2010/main" val="3131778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98B7CD9-4085-447E-B6CB-0CF30C90E17D}" type="datetimeFigureOut">
              <a:rPr lang="en-US" smtClean="0"/>
              <a:t>12/16/2017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C4EF24E-E25C-4256-819D-93951C05B979}" type="slidenum">
              <a:rPr lang="en-US" smtClean="0"/>
              <a:t>‹#›</a:t>
            </a:fld>
            <a:endParaRPr lang="en-US"/>
          </a:p>
        </p:txBody>
      </p:sp>
    </p:spTree>
    <p:extLst>
      <p:ext uri="{BB962C8B-B14F-4D97-AF65-F5344CB8AC3E}">
        <p14:creationId xmlns:p14="http://schemas.microsoft.com/office/powerpoint/2010/main" val="372203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A98B7CD9-4085-447E-B6CB-0CF30C90E17D}" type="datetimeFigureOut">
              <a:rPr lang="en-US" smtClean="0"/>
              <a:t>12/16/2017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C4EF24E-E25C-4256-819D-93951C05B979}" type="slidenum">
              <a:rPr lang="en-US" smtClean="0"/>
              <a:t>‹#›</a:t>
            </a:fld>
            <a:endParaRPr lang="en-US"/>
          </a:p>
        </p:txBody>
      </p:sp>
    </p:spTree>
    <p:extLst>
      <p:ext uri="{BB962C8B-B14F-4D97-AF65-F5344CB8AC3E}">
        <p14:creationId xmlns:p14="http://schemas.microsoft.com/office/powerpoint/2010/main" val="2642147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A98B7CD9-4085-447E-B6CB-0CF30C90E17D}" type="datetimeFigureOut">
              <a:rPr lang="en-US" smtClean="0"/>
              <a:t>12/16/2017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C4EF24E-E25C-4256-819D-93951C05B979}" type="slidenum">
              <a:rPr lang="en-US" smtClean="0"/>
              <a:t>‹#›</a:t>
            </a:fld>
            <a:endParaRPr lang="en-US"/>
          </a:p>
        </p:txBody>
      </p:sp>
    </p:spTree>
    <p:extLst>
      <p:ext uri="{BB962C8B-B14F-4D97-AF65-F5344CB8AC3E}">
        <p14:creationId xmlns:p14="http://schemas.microsoft.com/office/powerpoint/2010/main" val="2455296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A98B7CD9-4085-447E-B6CB-0CF30C90E17D}" type="datetimeFigureOut">
              <a:rPr lang="en-US" smtClean="0"/>
              <a:t>12/16/2017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C4EF24E-E25C-4256-819D-93951C05B979}" type="slidenum">
              <a:rPr lang="en-US" smtClean="0"/>
              <a:t>‹#›</a:t>
            </a:fld>
            <a:endParaRPr lang="en-US"/>
          </a:p>
        </p:txBody>
      </p:sp>
    </p:spTree>
    <p:extLst>
      <p:ext uri="{BB962C8B-B14F-4D97-AF65-F5344CB8AC3E}">
        <p14:creationId xmlns:p14="http://schemas.microsoft.com/office/powerpoint/2010/main" val="793761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98B7CD9-4085-447E-B6CB-0CF30C90E17D}" type="datetimeFigureOut">
              <a:rPr lang="en-US" smtClean="0"/>
              <a:t>12/16/2017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C4EF24E-E25C-4256-819D-93951C05B979}" type="slidenum">
              <a:rPr lang="en-US" smtClean="0"/>
              <a:t>‹#›</a:t>
            </a:fld>
            <a:endParaRPr lang="en-US"/>
          </a:p>
        </p:txBody>
      </p:sp>
    </p:spTree>
    <p:extLst>
      <p:ext uri="{BB962C8B-B14F-4D97-AF65-F5344CB8AC3E}">
        <p14:creationId xmlns:p14="http://schemas.microsoft.com/office/powerpoint/2010/main" val="3561539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98B7CD9-4085-447E-B6CB-0CF30C90E17D}" type="datetimeFigureOut">
              <a:rPr lang="en-US" smtClean="0"/>
              <a:t>12/16/2017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C4EF24E-E25C-4256-819D-93951C05B979}" type="slidenum">
              <a:rPr lang="en-US" smtClean="0"/>
              <a:t>‹#›</a:t>
            </a:fld>
            <a:endParaRPr lang="en-US"/>
          </a:p>
        </p:txBody>
      </p:sp>
    </p:spTree>
    <p:extLst>
      <p:ext uri="{BB962C8B-B14F-4D97-AF65-F5344CB8AC3E}">
        <p14:creationId xmlns:p14="http://schemas.microsoft.com/office/powerpoint/2010/main" val="273817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98B7CD9-4085-447E-B6CB-0CF30C90E17D}" type="datetimeFigureOut">
              <a:rPr lang="en-US" smtClean="0"/>
              <a:t>12/16/2017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C4EF24E-E25C-4256-819D-93951C05B979}" type="slidenum">
              <a:rPr lang="en-US" smtClean="0"/>
              <a:t>‹#›</a:t>
            </a:fld>
            <a:endParaRPr lang="en-US"/>
          </a:p>
        </p:txBody>
      </p:sp>
    </p:spTree>
    <p:extLst>
      <p:ext uri="{BB962C8B-B14F-4D97-AF65-F5344CB8AC3E}">
        <p14:creationId xmlns:p14="http://schemas.microsoft.com/office/powerpoint/2010/main" val="429022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8B7CD9-4085-447E-B6CB-0CF30C90E17D}" type="datetimeFigureOut">
              <a:rPr lang="en-US" smtClean="0"/>
              <a:t>12/16/2017</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EF24E-E25C-4256-819D-93951C05B979}" type="slidenum">
              <a:rPr lang="en-US" smtClean="0"/>
              <a:t>‹#›</a:t>
            </a:fld>
            <a:endParaRPr lang="en-US"/>
          </a:p>
        </p:txBody>
      </p:sp>
    </p:spTree>
    <p:extLst>
      <p:ext uri="{BB962C8B-B14F-4D97-AF65-F5344CB8AC3E}">
        <p14:creationId xmlns:p14="http://schemas.microsoft.com/office/powerpoint/2010/main" val="2347130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b="1" dirty="0">
                <a:solidFill>
                  <a:schemeClr val="accent6">
                    <a:lumMod val="50000"/>
                  </a:schemeClr>
                </a:solidFill>
                <a:latin typeface="Times New Roman" pitchFamily="18" charset="0"/>
                <a:cs typeface="Times New Roman" pitchFamily="18" charset="0"/>
              </a:rPr>
              <a:t>Substance-Related and</a:t>
            </a:r>
            <a:br>
              <a:rPr lang="en-US" b="1" dirty="0">
                <a:solidFill>
                  <a:schemeClr val="accent6">
                    <a:lumMod val="50000"/>
                  </a:schemeClr>
                </a:solidFill>
                <a:latin typeface="Times New Roman" pitchFamily="18" charset="0"/>
                <a:cs typeface="Times New Roman" pitchFamily="18" charset="0"/>
              </a:rPr>
            </a:br>
            <a:r>
              <a:rPr lang="en-US" b="1" dirty="0">
                <a:solidFill>
                  <a:schemeClr val="accent6">
                    <a:lumMod val="50000"/>
                  </a:schemeClr>
                </a:solidFill>
                <a:latin typeface="Times New Roman" pitchFamily="18" charset="0"/>
                <a:cs typeface="Times New Roman" pitchFamily="18" charset="0"/>
              </a:rPr>
              <a:t>Addictive Disorders</a:t>
            </a:r>
          </a:p>
        </p:txBody>
      </p:sp>
      <p:sp>
        <p:nvSpPr>
          <p:cNvPr id="4" name="عنوان فرعي 3"/>
          <p:cNvSpPr>
            <a:spLocks noGrp="1"/>
          </p:cNvSpPr>
          <p:nvPr>
            <p:ph type="subTitle" idx="1"/>
          </p:nvPr>
        </p:nvSpPr>
        <p:spPr>
          <a:xfrm>
            <a:off x="1371600" y="3886200"/>
            <a:ext cx="6400800" cy="2028248"/>
          </a:xfrm>
          <a:prstGeom prst="rect">
            <a:avLst/>
          </a:prstGeom>
        </p:spPr>
        <p:txBody>
          <a:bodyPr wrap="square">
            <a:spAutoFit/>
          </a:bodyPr>
          <a:lstStyle/>
          <a:p>
            <a:pPr lvl="0" algn="ctr">
              <a:spcBef>
                <a:spcPts val="600"/>
              </a:spcBef>
              <a:buClr>
                <a:srgbClr val="3891A7"/>
              </a:buClr>
              <a:buSzPct val="80000"/>
            </a:pPr>
            <a:r>
              <a:rPr lang="en-US" sz="1400" b="1" dirty="0">
                <a:solidFill>
                  <a:prstClr val="black"/>
                </a:solidFill>
                <a:latin typeface="Times New Roman" pitchFamily="18" charset="0"/>
                <a:cs typeface="Times New Roman" pitchFamily="18" charset="0"/>
              </a:rPr>
              <a:t>PREPARED &amp; PRESENTED BY</a:t>
            </a:r>
          </a:p>
          <a:p>
            <a:pPr lvl="0" algn="ctr">
              <a:spcBef>
                <a:spcPts val="600"/>
              </a:spcBef>
              <a:buClr>
                <a:srgbClr val="3891A7"/>
              </a:buClr>
              <a:buSzPct val="80000"/>
            </a:pPr>
            <a:r>
              <a:rPr lang="en-US" sz="1400" b="1" dirty="0">
                <a:solidFill>
                  <a:prstClr val="black"/>
                </a:solidFill>
                <a:latin typeface="Times New Roman" pitchFamily="18" charset="0"/>
                <a:cs typeface="Times New Roman" pitchFamily="18" charset="0"/>
              </a:rPr>
              <a:t>University of Karbala / college of nursing  </a:t>
            </a:r>
          </a:p>
          <a:p>
            <a:pPr lvl="0" algn="ctr">
              <a:spcBef>
                <a:spcPts val="600"/>
              </a:spcBef>
              <a:buClr>
                <a:srgbClr val="3891A7"/>
              </a:buClr>
              <a:buSzPct val="80000"/>
            </a:pPr>
            <a:r>
              <a:rPr lang="en-US" sz="1400" b="1" dirty="0" smtClean="0">
                <a:solidFill>
                  <a:prstClr val="black"/>
                </a:solidFill>
                <a:latin typeface="Times New Roman" pitchFamily="18" charset="0"/>
                <a:cs typeface="Times New Roman" pitchFamily="18" charset="0"/>
              </a:rPr>
              <a:t>Instructor </a:t>
            </a:r>
            <a:r>
              <a:rPr lang="en-US" sz="1400" b="1" dirty="0">
                <a:solidFill>
                  <a:prstClr val="black"/>
                </a:solidFill>
                <a:latin typeface="Times New Roman" pitchFamily="18" charset="0"/>
                <a:cs typeface="Times New Roman" pitchFamily="18" charset="0"/>
              </a:rPr>
              <a:t>/Safi </a:t>
            </a:r>
            <a:r>
              <a:rPr lang="en-US" sz="1400" b="1" dirty="0" err="1">
                <a:solidFill>
                  <a:prstClr val="black"/>
                </a:solidFill>
                <a:latin typeface="Times New Roman" pitchFamily="18" charset="0"/>
                <a:cs typeface="Times New Roman" pitchFamily="18" charset="0"/>
              </a:rPr>
              <a:t>Dakhil</a:t>
            </a:r>
            <a:r>
              <a:rPr lang="en-US" sz="1400" b="1" dirty="0">
                <a:solidFill>
                  <a:prstClr val="black"/>
                </a:solidFill>
                <a:latin typeface="Times New Roman" pitchFamily="18" charset="0"/>
                <a:cs typeface="Times New Roman" pitchFamily="18" charset="0"/>
              </a:rPr>
              <a:t> </a:t>
            </a:r>
            <a:r>
              <a:rPr lang="en-US" sz="1400" b="1" dirty="0" err="1">
                <a:solidFill>
                  <a:prstClr val="black"/>
                </a:solidFill>
                <a:latin typeface="Times New Roman" pitchFamily="18" charset="0"/>
                <a:cs typeface="Times New Roman" pitchFamily="18" charset="0"/>
              </a:rPr>
              <a:t>Nawam</a:t>
            </a:r>
            <a:r>
              <a:rPr lang="en-US" sz="1400" b="1" dirty="0">
                <a:solidFill>
                  <a:prstClr val="black"/>
                </a:solidFill>
                <a:latin typeface="Times New Roman" pitchFamily="18" charset="0"/>
                <a:cs typeface="Times New Roman" pitchFamily="18" charset="0"/>
              </a:rPr>
              <a:t>  </a:t>
            </a:r>
          </a:p>
          <a:p>
            <a:pPr lvl="0" algn="ctr">
              <a:spcBef>
                <a:spcPts val="600"/>
              </a:spcBef>
              <a:buClr>
                <a:srgbClr val="3891A7"/>
              </a:buClr>
              <a:buSzPct val="80000"/>
            </a:pPr>
            <a:r>
              <a:rPr lang="en-US" sz="1400" b="1" dirty="0" smtClean="0">
                <a:solidFill>
                  <a:prstClr val="black"/>
                </a:solidFill>
                <a:latin typeface="Times New Roman" pitchFamily="18" charset="0"/>
                <a:cs typeface="Times New Roman" pitchFamily="18" charset="0"/>
              </a:rPr>
              <a:t>2017-2018</a:t>
            </a:r>
            <a:endParaRPr lang="en-US" sz="1400" dirty="0">
              <a:solidFill>
                <a:prstClr val="black"/>
              </a:solidFill>
              <a:latin typeface="Times New Roman" pitchFamily="18" charset="0"/>
              <a:cs typeface="Times New Roman" pitchFamily="18" charset="0"/>
            </a:endParaRPr>
          </a:p>
          <a:p>
            <a:pPr lvl="0" algn="ctr">
              <a:spcBef>
                <a:spcPts val="600"/>
              </a:spcBef>
              <a:buClr>
                <a:srgbClr val="3891A7"/>
              </a:buClr>
              <a:buSzPct val="80000"/>
            </a:pPr>
            <a:r>
              <a:rPr lang="en-US" sz="1400" b="1" dirty="0">
                <a:solidFill>
                  <a:prstClr val="black"/>
                </a:solidFill>
                <a:latin typeface="Times New Roman" pitchFamily="18" charset="0"/>
                <a:cs typeface="Times New Roman" pitchFamily="18" charset="0"/>
              </a:rPr>
              <a:t>Psychiatric–Mental Health Nursing Department  </a:t>
            </a:r>
          </a:p>
          <a:p>
            <a:pPr lvl="0" algn="ctr">
              <a:spcBef>
                <a:spcPts val="600"/>
              </a:spcBef>
              <a:buClr>
                <a:srgbClr val="3891A7"/>
              </a:buClr>
              <a:buSzPct val="80000"/>
            </a:pPr>
            <a:r>
              <a:rPr lang="en-US" sz="1400" b="1" dirty="0">
                <a:solidFill>
                  <a:prstClr val="black"/>
                </a:solidFill>
                <a:latin typeface="Times New Roman" pitchFamily="18" charset="0"/>
                <a:cs typeface="Times New Roman" pitchFamily="18" charset="0"/>
              </a:rPr>
              <a:t> </a:t>
            </a:r>
            <a:endParaRPr lang="en-US" sz="1400" dirty="0">
              <a:solidFill>
                <a:prstClr val="black"/>
              </a:solidFill>
              <a:latin typeface="Times New Roman" pitchFamily="18" charset="0"/>
              <a:cs typeface="Times New Roman" pitchFamily="18" charset="0"/>
            </a:endParaRPr>
          </a:p>
          <a:p>
            <a:pPr algn="ctr"/>
            <a:endParaRPr lang="ar-IQ" sz="1400" dirty="0">
              <a:latin typeface="Times New Roman" pitchFamily="18" charset="0"/>
              <a:cs typeface="Times New Roman" pitchFamily="18" charset="0"/>
            </a:endParaRPr>
          </a:p>
        </p:txBody>
      </p:sp>
    </p:spTree>
    <p:extLst>
      <p:ext uri="{BB962C8B-B14F-4D97-AF65-F5344CB8AC3E}">
        <p14:creationId xmlns:p14="http://schemas.microsoft.com/office/powerpoint/2010/main" val="351789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a:buNone/>
            </a:pPr>
            <a:r>
              <a:rPr lang="en-US" b="1" dirty="0" smtClean="0">
                <a:solidFill>
                  <a:schemeClr val="accent2">
                    <a:lumMod val="75000"/>
                  </a:schemeClr>
                </a:solidFill>
                <a:latin typeface="Times New Roman" pitchFamily="18" charset="0"/>
                <a:cs typeface="Times New Roman" pitchFamily="18" charset="0"/>
              </a:rPr>
              <a:t>The Dynamics of Substance-Related Disorders</a:t>
            </a:r>
          </a:p>
          <a:p>
            <a:pPr marL="0" indent="0" algn="ctr">
              <a:buNone/>
            </a:pPr>
            <a:endParaRPr lang="en-US" b="1" dirty="0" smtClean="0">
              <a:solidFill>
                <a:schemeClr val="accent2">
                  <a:lumMod val="75000"/>
                </a:schemeClr>
              </a:solidFill>
              <a:latin typeface="Times New Roman" pitchFamily="18" charset="0"/>
              <a:cs typeface="Times New Roman" pitchFamily="18" charset="0"/>
            </a:endParaRPr>
          </a:p>
          <a:p>
            <a:pPr marL="0" indent="0" algn="ctr">
              <a:buNone/>
            </a:pPr>
            <a:r>
              <a:rPr lang="en-US" b="1" dirty="0" smtClean="0">
                <a:solidFill>
                  <a:srgbClr val="7030A0"/>
                </a:solidFill>
                <a:latin typeface="Times New Roman" pitchFamily="18" charset="0"/>
                <a:cs typeface="Times New Roman" pitchFamily="18" charset="0"/>
              </a:rPr>
              <a:t>1. Alcohol Use Disorder</a:t>
            </a:r>
          </a:p>
          <a:p>
            <a:endParaRPr lang="en-US" dirty="0"/>
          </a:p>
        </p:txBody>
      </p:sp>
    </p:spTree>
    <p:extLst>
      <p:ext uri="{BB962C8B-B14F-4D97-AF65-F5344CB8AC3E}">
        <p14:creationId xmlns:p14="http://schemas.microsoft.com/office/powerpoint/2010/main" val="2457751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4525963"/>
          </a:xfrm>
        </p:spPr>
        <p:txBody>
          <a:bodyPr>
            <a:normAutofit fontScale="70000" lnSpcReduction="20000"/>
          </a:bodyPr>
          <a:lstStyle/>
          <a:p>
            <a:r>
              <a:rPr lang="en-US" sz="2800" dirty="0" smtClean="0">
                <a:solidFill>
                  <a:schemeClr val="accent6">
                    <a:lumMod val="75000"/>
                  </a:schemeClr>
                </a:solidFill>
                <a:latin typeface="Times New Roman" pitchFamily="18" charset="0"/>
                <a:cs typeface="Times New Roman" pitchFamily="18" charset="0"/>
              </a:rPr>
              <a:t>A </a:t>
            </a:r>
            <a:r>
              <a:rPr lang="en-US" sz="2800" dirty="0">
                <a:solidFill>
                  <a:schemeClr val="accent6">
                    <a:lumMod val="75000"/>
                  </a:schemeClr>
                </a:solidFill>
                <a:latin typeface="Times New Roman" pitchFamily="18" charset="0"/>
                <a:cs typeface="Times New Roman" pitchFamily="18" charset="0"/>
              </a:rPr>
              <a:t>Profile of the </a:t>
            </a:r>
            <a:r>
              <a:rPr lang="en-US" sz="2800" dirty="0" smtClean="0">
                <a:solidFill>
                  <a:schemeClr val="accent6">
                    <a:lumMod val="75000"/>
                  </a:schemeClr>
                </a:solidFill>
                <a:latin typeface="Times New Roman" pitchFamily="18" charset="0"/>
                <a:cs typeface="Times New Roman" pitchFamily="18" charset="0"/>
              </a:rPr>
              <a:t>Substance</a:t>
            </a:r>
          </a:p>
          <a:p>
            <a:r>
              <a:rPr lang="en-US" sz="2800" dirty="0">
                <a:solidFill>
                  <a:schemeClr val="accent6">
                    <a:lumMod val="75000"/>
                  </a:schemeClr>
                </a:solidFill>
                <a:latin typeface="Times New Roman" pitchFamily="18" charset="0"/>
                <a:cs typeface="Times New Roman" pitchFamily="18" charset="0"/>
              </a:rPr>
              <a:t>Historical </a:t>
            </a:r>
            <a:r>
              <a:rPr lang="en-US" sz="2800" dirty="0" smtClean="0">
                <a:solidFill>
                  <a:schemeClr val="accent6">
                    <a:lumMod val="75000"/>
                  </a:schemeClr>
                </a:solidFill>
                <a:latin typeface="Times New Roman" pitchFamily="18" charset="0"/>
                <a:cs typeface="Times New Roman" pitchFamily="18" charset="0"/>
              </a:rPr>
              <a:t>Aspects</a:t>
            </a:r>
          </a:p>
          <a:p>
            <a:r>
              <a:rPr lang="en-US" sz="2800" dirty="0">
                <a:solidFill>
                  <a:schemeClr val="accent6">
                    <a:lumMod val="75000"/>
                  </a:schemeClr>
                </a:solidFill>
                <a:latin typeface="Times New Roman" pitchFamily="18" charset="0"/>
                <a:cs typeface="Times New Roman" pitchFamily="18" charset="0"/>
              </a:rPr>
              <a:t>Patterns of </a:t>
            </a:r>
            <a:r>
              <a:rPr lang="en-US" sz="2800" dirty="0" smtClean="0">
                <a:solidFill>
                  <a:schemeClr val="accent6">
                    <a:lumMod val="75000"/>
                  </a:schemeClr>
                </a:solidFill>
                <a:latin typeface="Times New Roman" pitchFamily="18" charset="0"/>
                <a:cs typeface="Times New Roman" pitchFamily="18" charset="0"/>
              </a:rPr>
              <a:t>Use:</a:t>
            </a:r>
          </a:p>
          <a:p>
            <a:pPr marL="0" indent="0">
              <a:buNone/>
            </a:pPr>
            <a:r>
              <a:rPr lang="en-US" sz="2800" dirty="0" err="1" smtClean="0">
                <a:latin typeface="Times New Roman" pitchFamily="18" charset="0"/>
                <a:cs typeface="Times New Roman" pitchFamily="18" charset="0"/>
              </a:rPr>
              <a:t>Jellinek</a:t>
            </a:r>
            <a:r>
              <a:rPr lang="en-US" sz="2800" dirty="0" smtClean="0">
                <a:latin typeface="Times New Roman" pitchFamily="18" charset="0"/>
                <a:cs typeface="Times New Roman" pitchFamily="18" charset="0"/>
              </a:rPr>
              <a:t> (1952) outlined </a:t>
            </a:r>
            <a:r>
              <a:rPr lang="en-US" sz="3600" b="1" u="sng" dirty="0" smtClean="0">
                <a:solidFill>
                  <a:srgbClr val="FF0000"/>
                </a:solidFill>
                <a:latin typeface="Times New Roman" pitchFamily="18" charset="0"/>
                <a:cs typeface="Times New Roman" pitchFamily="18" charset="0"/>
              </a:rPr>
              <a:t>four phases </a:t>
            </a:r>
            <a:r>
              <a:rPr lang="en-US" sz="2800" dirty="0" smtClean="0">
                <a:latin typeface="Times New Roman" pitchFamily="18" charset="0"/>
                <a:cs typeface="Times New Roman" pitchFamily="18" charset="0"/>
              </a:rPr>
              <a:t>through which the alcoholic’s pattern of drinking progresses.</a:t>
            </a:r>
            <a:br>
              <a:rPr lang="en-US" sz="2800" dirty="0" smtClean="0">
                <a:latin typeface="Times New Roman" pitchFamily="18" charset="0"/>
                <a:cs typeface="Times New Roman" pitchFamily="18" charset="0"/>
              </a:rPr>
            </a:br>
            <a:endParaRPr lang="en-US" sz="2800" dirty="0" smtClean="0">
              <a:solidFill>
                <a:schemeClr val="accent1">
                  <a:lumMod val="75000"/>
                </a:schemeClr>
              </a:solidFill>
              <a:latin typeface="Times New Roman" pitchFamily="18" charset="0"/>
              <a:cs typeface="Times New Roman" pitchFamily="18" charset="0"/>
            </a:endParaRPr>
          </a:p>
          <a:p>
            <a:pPr marL="0" indent="0">
              <a:buNone/>
            </a:pPr>
            <a:r>
              <a:rPr lang="en-US" sz="2800" b="1" dirty="0" smtClean="0">
                <a:solidFill>
                  <a:schemeClr val="accent1">
                    <a:lumMod val="75000"/>
                  </a:schemeClr>
                </a:solidFill>
                <a:latin typeface="Times New Roman" pitchFamily="18" charset="0"/>
                <a:cs typeface="Times New Roman" pitchFamily="18" charset="0"/>
              </a:rPr>
              <a:t>Phase I. The Pre-alcoholic Phase</a:t>
            </a:r>
          </a:p>
          <a:p>
            <a:pPr algn="just"/>
            <a:r>
              <a:rPr lang="en-US" sz="2800" dirty="0" smtClean="0">
                <a:latin typeface="Times New Roman" pitchFamily="18" charset="0"/>
                <a:cs typeface="Times New Roman" pitchFamily="18" charset="0"/>
              </a:rPr>
              <a:t>This phase is characterized by the use of alcohol to relieve the everyday stress and tensions of life.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As </a:t>
            </a:r>
            <a:r>
              <a:rPr lang="en-US" sz="2800" dirty="0" smtClean="0">
                <a:latin typeface="Times New Roman" pitchFamily="18" charset="0"/>
                <a:cs typeface="Times New Roman" pitchFamily="18" charset="0"/>
              </a:rPr>
              <a:t>a child, the individual may have observed parents or other adults drinking alcohol and enjoying the effects.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a:t>
            </a:r>
            <a:r>
              <a:rPr lang="en-US" sz="2800" dirty="0" smtClean="0">
                <a:latin typeface="Times New Roman" pitchFamily="18" charset="0"/>
                <a:cs typeface="Times New Roman" pitchFamily="18" charset="0"/>
              </a:rPr>
              <a:t>child learns that use of alcohol is an acceptable method of coping with stress.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Tolerance </a:t>
            </a:r>
            <a:r>
              <a:rPr lang="en-US" sz="2800" dirty="0" smtClean="0">
                <a:latin typeface="Times New Roman" pitchFamily="18" charset="0"/>
                <a:cs typeface="Times New Roman" pitchFamily="18" charset="0"/>
              </a:rPr>
              <a:t>develops, and the amount required to achieve the desired effect increases </a:t>
            </a:r>
            <a:r>
              <a:rPr lang="en-US" sz="2800" dirty="0" smtClean="0">
                <a:latin typeface="Times New Roman" pitchFamily="18" charset="0"/>
                <a:cs typeface="Times New Roman" pitchFamily="18" charset="0"/>
              </a:rPr>
              <a:t>gradually.</a:t>
            </a:r>
            <a:endParaRPr lang="en-US" sz="2800" dirty="0" smtClean="0">
              <a:latin typeface="Times New Roman" pitchFamily="18" charset="0"/>
              <a:cs typeface="Times New Roman" pitchFamily="18" charset="0"/>
            </a:endParaRPr>
          </a:p>
          <a:p>
            <a:pPr marL="0" indent="0">
              <a:buNone/>
            </a:pPr>
            <a:endParaRPr lang="en-US" sz="2800" dirty="0" smtClean="0">
              <a:solidFill>
                <a:schemeClr val="accent6">
                  <a:lumMod val="75000"/>
                </a:schemeClr>
              </a:solidFill>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a:p>
            <a:pPr marL="0" indent="0">
              <a:buNone/>
            </a:pPr>
            <a:endParaRPr lang="en-US" sz="2800" dirty="0">
              <a:solidFill>
                <a:schemeClr val="accent6">
                  <a:lumMod val="75000"/>
                </a:schemeClr>
              </a:solidFill>
              <a:latin typeface="Times New Roman" pitchFamily="18" charset="0"/>
              <a:cs typeface="Times New Roman" pitchFamily="18" charset="0"/>
            </a:endParaRPr>
          </a:p>
        </p:txBody>
      </p:sp>
      <p:sp>
        <p:nvSpPr>
          <p:cNvPr id="5" name="مستطيل 4"/>
          <p:cNvSpPr/>
          <p:nvPr/>
        </p:nvSpPr>
        <p:spPr>
          <a:xfrm>
            <a:off x="611560" y="0"/>
            <a:ext cx="7344816" cy="830997"/>
          </a:xfrm>
          <a:prstGeom prst="rect">
            <a:avLst/>
          </a:prstGeom>
        </p:spPr>
        <p:txBody>
          <a:bodyPr wrap="square">
            <a:spAutoFit/>
          </a:bodyPr>
          <a:lstStyle/>
          <a:p>
            <a:r>
              <a:rPr lang="en-US" sz="4800" b="1" dirty="0" smtClean="0">
                <a:solidFill>
                  <a:srgbClr val="7030A0"/>
                </a:solidFill>
                <a:latin typeface="Times New Roman" pitchFamily="18" charset="0"/>
                <a:cs typeface="Times New Roman" pitchFamily="18" charset="0"/>
              </a:rPr>
              <a:t>1. Alcohol Use Disorder</a:t>
            </a:r>
            <a:endParaRPr lang="en-US" sz="48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1821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four phases cont.</a:t>
            </a:r>
            <a:endParaRPr lang="en-US" dirty="0"/>
          </a:p>
        </p:txBody>
      </p:sp>
      <p:sp>
        <p:nvSpPr>
          <p:cNvPr id="3" name="عنصر نائب للمحتوى 2"/>
          <p:cNvSpPr>
            <a:spLocks noGrp="1"/>
          </p:cNvSpPr>
          <p:nvPr>
            <p:ph idx="1"/>
          </p:nvPr>
        </p:nvSpPr>
        <p:spPr/>
        <p:txBody>
          <a:bodyPr>
            <a:noAutofit/>
          </a:bodyPr>
          <a:lstStyle/>
          <a:p>
            <a:pPr marL="0" indent="0" algn="just">
              <a:buNone/>
            </a:pPr>
            <a:r>
              <a:rPr lang="en-US" sz="2000" b="1" dirty="0" smtClean="0">
                <a:solidFill>
                  <a:schemeClr val="accent1">
                    <a:lumMod val="75000"/>
                  </a:schemeClr>
                </a:solidFill>
                <a:latin typeface="Times New Roman" pitchFamily="18" charset="0"/>
                <a:cs typeface="Times New Roman" pitchFamily="18" charset="0"/>
              </a:rPr>
              <a:t>Phase </a:t>
            </a:r>
            <a:r>
              <a:rPr lang="en-US" sz="2000" b="1" dirty="0">
                <a:solidFill>
                  <a:schemeClr val="accent1">
                    <a:lumMod val="75000"/>
                  </a:schemeClr>
                </a:solidFill>
                <a:latin typeface="Times New Roman" pitchFamily="18" charset="0"/>
                <a:cs typeface="Times New Roman" pitchFamily="18" charset="0"/>
              </a:rPr>
              <a:t>II. The Early Alcoholic Phase</a:t>
            </a:r>
          </a:p>
          <a:p>
            <a:pPr algn="just"/>
            <a:r>
              <a:rPr lang="en-US" sz="2000" dirty="0">
                <a:latin typeface="Times New Roman" pitchFamily="18" charset="0"/>
                <a:cs typeface="Times New Roman" pitchFamily="18" charset="0"/>
              </a:rPr>
              <a:t>This phase begins with blackouts—brief periods </a:t>
            </a:r>
            <a:r>
              <a:rPr lang="en-US" sz="2000" dirty="0" smtClean="0">
                <a:latin typeface="Times New Roman" pitchFamily="18" charset="0"/>
                <a:cs typeface="Times New Roman" pitchFamily="18" charset="0"/>
              </a:rPr>
              <a:t>of amnesia </a:t>
            </a:r>
            <a:r>
              <a:rPr lang="en-US" sz="2000" dirty="0">
                <a:latin typeface="Times New Roman" pitchFamily="18" charset="0"/>
                <a:cs typeface="Times New Roman" pitchFamily="18" charset="0"/>
              </a:rPr>
              <a:t>that occur during or immediately </a:t>
            </a:r>
            <a:r>
              <a:rPr lang="en-US" sz="2000" dirty="0" smtClean="0">
                <a:latin typeface="Times New Roman" pitchFamily="18" charset="0"/>
                <a:cs typeface="Times New Roman" pitchFamily="18" charset="0"/>
              </a:rPr>
              <a:t>following a </a:t>
            </a:r>
            <a:r>
              <a:rPr lang="en-US" sz="2000" dirty="0">
                <a:latin typeface="Times New Roman" pitchFamily="18" charset="0"/>
                <a:cs typeface="Times New Roman" pitchFamily="18" charset="0"/>
              </a:rPr>
              <a:t>period of drinking.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Now </a:t>
            </a:r>
            <a:r>
              <a:rPr lang="en-US" sz="2000" dirty="0">
                <a:latin typeface="Times New Roman" pitchFamily="18" charset="0"/>
                <a:cs typeface="Times New Roman" pitchFamily="18" charset="0"/>
              </a:rPr>
              <a:t>the alcohol is no </a:t>
            </a:r>
            <a:r>
              <a:rPr lang="en-US" sz="2000" dirty="0" smtClean="0">
                <a:latin typeface="Times New Roman" pitchFamily="18" charset="0"/>
                <a:cs typeface="Times New Roman" pitchFamily="18" charset="0"/>
              </a:rPr>
              <a:t>longer a </a:t>
            </a:r>
            <a:r>
              <a:rPr lang="en-US" sz="2000" dirty="0">
                <a:latin typeface="Times New Roman" pitchFamily="18" charset="0"/>
                <a:cs typeface="Times New Roman" pitchFamily="18" charset="0"/>
              </a:rPr>
              <a:t>source of pleasure or relief for the individual </a:t>
            </a:r>
            <a:r>
              <a:rPr lang="en-US" sz="2000" dirty="0" smtClean="0">
                <a:latin typeface="Times New Roman" pitchFamily="18" charset="0"/>
                <a:cs typeface="Times New Roman" pitchFamily="18" charset="0"/>
              </a:rPr>
              <a:t>but rather </a:t>
            </a:r>
            <a:r>
              <a:rPr lang="en-US" sz="2000" dirty="0">
                <a:latin typeface="Times New Roman" pitchFamily="18" charset="0"/>
                <a:cs typeface="Times New Roman" pitchFamily="18" charset="0"/>
              </a:rPr>
              <a:t>a drug that is </a:t>
            </a:r>
            <a:r>
              <a:rPr lang="en-US" sz="2000" i="1" dirty="0">
                <a:latin typeface="Times New Roman" pitchFamily="18" charset="0"/>
                <a:cs typeface="Times New Roman" pitchFamily="18" charset="0"/>
              </a:rPr>
              <a:t>required </a:t>
            </a:r>
            <a:r>
              <a:rPr lang="en-US" sz="2000" dirty="0">
                <a:latin typeface="Times New Roman" pitchFamily="18" charset="0"/>
                <a:cs typeface="Times New Roman" pitchFamily="18" charset="0"/>
              </a:rPr>
              <a:t>by the </a:t>
            </a:r>
            <a:r>
              <a:rPr lang="en-US" sz="2000" dirty="0" smtClean="0">
                <a:latin typeface="Times New Roman" pitchFamily="18" charset="0"/>
                <a:cs typeface="Times New Roman" pitchFamily="18" charset="0"/>
              </a:rPr>
              <a:t>individual.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Common </a:t>
            </a:r>
            <a:r>
              <a:rPr lang="en-US" sz="2000" dirty="0">
                <a:latin typeface="Times New Roman" pitchFamily="18" charset="0"/>
                <a:cs typeface="Times New Roman" pitchFamily="18" charset="0"/>
              </a:rPr>
              <a:t>behaviors include sneaking drinks </a:t>
            </a:r>
            <a:r>
              <a:rPr lang="en-US" sz="2000" dirty="0" smtClean="0">
                <a:latin typeface="Times New Roman" pitchFamily="18" charset="0"/>
                <a:cs typeface="Times New Roman" pitchFamily="18" charset="0"/>
              </a:rPr>
              <a:t>or secret </a:t>
            </a:r>
            <a:r>
              <a:rPr lang="en-US" sz="2000" dirty="0">
                <a:latin typeface="Times New Roman" pitchFamily="18" charset="0"/>
                <a:cs typeface="Times New Roman" pitchFamily="18" charset="0"/>
              </a:rPr>
              <a:t>drinking, preoccupation with drinking </a:t>
            </a:r>
            <a:r>
              <a:rPr lang="en-US" sz="2000" dirty="0" smtClean="0">
                <a:latin typeface="Times New Roman" pitchFamily="18" charset="0"/>
                <a:cs typeface="Times New Roman" pitchFamily="18" charset="0"/>
              </a:rPr>
              <a:t>and maintaining </a:t>
            </a:r>
            <a:r>
              <a:rPr lang="en-US" sz="2000" dirty="0">
                <a:latin typeface="Times New Roman" pitchFamily="18" charset="0"/>
                <a:cs typeface="Times New Roman" pitchFamily="18" charset="0"/>
              </a:rPr>
              <a:t>the supply of alcohol, rapid gulping </a:t>
            </a:r>
            <a:r>
              <a:rPr lang="en-US" sz="2000" dirty="0" smtClean="0">
                <a:latin typeface="Times New Roman" pitchFamily="18" charset="0"/>
                <a:cs typeface="Times New Roman" pitchFamily="18" charset="0"/>
              </a:rPr>
              <a:t>of drinks</a:t>
            </a:r>
            <a:r>
              <a:rPr lang="en-US" sz="2000" dirty="0">
                <a:latin typeface="Times New Roman" pitchFamily="18" charset="0"/>
                <a:cs typeface="Times New Roman" pitchFamily="18" charset="0"/>
              </a:rPr>
              <a:t>, and further blackouts.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individual </a:t>
            </a:r>
            <a:r>
              <a:rPr lang="en-US" sz="2000" dirty="0" smtClean="0">
                <a:latin typeface="Times New Roman" pitchFamily="18" charset="0"/>
                <a:cs typeface="Times New Roman" pitchFamily="18" charset="0"/>
              </a:rPr>
              <a:t>feels enormous </a:t>
            </a:r>
            <a:r>
              <a:rPr lang="en-US" sz="2000" dirty="0">
                <a:latin typeface="Times New Roman" pitchFamily="18" charset="0"/>
                <a:cs typeface="Times New Roman" pitchFamily="18" charset="0"/>
              </a:rPr>
              <a:t>guilt and becomes very defensive </a:t>
            </a:r>
            <a:r>
              <a:rPr lang="en-US" sz="2000" dirty="0" smtClean="0">
                <a:latin typeface="Times New Roman" pitchFamily="18" charset="0"/>
                <a:cs typeface="Times New Roman" pitchFamily="18" charset="0"/>
              </a:rPr>
              <a:t>about his </a:t>
            </a:r>
            <a:r>
              <a:rPr lang="en-US" sz="2000" dirty="0">
                <a:latin typeface="Times New Roman" pitchFamily="18" charset="0"/>
                <a:cs typeface="Times New Roman" pitchFamily="18" charset="0"/>
              </a:rPr>
              <a:t>or her drinking.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Excessive </a:t>
            </a:r>
            <a:r>
              <a:rPr lang="en-US" sz="2000" dirty="0">
                <a:latin typeface="Times New Roman" pitchFamily="18" charset="0"/>
                <a:cs typeface="Times New Roman" pitchFamily="18" charset="0"/>
              </a:rPr>
              <a:t>use of denial </a:t>
            </a:r>
            <a:r>
              <a:rPr lang="en-US" sz="2000" dirty="0" smtClean="0">
                <a:latin typeface="Times New Roman" pitchFamily="18" charset="0"/>
                <a:cs typeface="Times New Roman" pitchFamily="18" charset="0"/>
              </a:rPr>
              <a:t>and rationalization </a:t>
            </a:r>
            <a:r>
              <a:rPr lang="en-US" sz="2000" dirty="0">
                <a:latin typeface="Times New Roman" pitchFamily="18" charset="0"/>
                <a:cs typeface="Times New Roman" pitchFamily="18" charset="0"/>
              </a:rPr>
              <a:t>is evident</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16263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pPr algn="l"/>
            <a:r>
              <a:rPr lang="en-US" b="1" dirty="0" smtClean="0">
                <a:solidFill>
                  <a:srgbClr val="FF0000"/>
                </a:solidFill>
                <a:latin typeface="Times New Roman" pitchFamily="18" charset="0"/>
                <a:cs typeface="Times New Roman" pitchFamily="18" charset="0"/>
              </a:rPr>
              <a:t>four phases cont.</a:t>
            </a:r>
            <a:endParaRPr lang="en-US" dirty="0"/>
          </a:p>
        </p:txBody>
      </p:sp>
      <p:sp>
        <p:nvSpPr>
          <p:cNvPr id="3" name="عنصر نائب للمحتوى 2"/>
          <p:cNvSpPr>
            <a:spLocks noGrp="1"/>
          </p:cNvSpPr>
          <p:nvPr>
            <p:ph idx="1"/>
          </p:nvPr>
        </p:nvSpPr>
        <p:spPr>
          <a:xfrm>
            <a:off x="457200" y="908720"/>
            <a:ext cx="8229600" cy="5400600"/>
          </a:xfrm>
        </p:spPr>
        <p:txBody>
          <a:bodyPr>
            <a:noAutofit/>
          </a:bodyPr>
          <a:lstStyle/>
          <a:p>
            <a:pPr marL="0" indent="0">
              <a:buNone/>
            </a:pPr>
            <a:endParaRPr lang="en-US" sz="2000" dirty="0"/>
          </a:p>
          <a:p>
            <a:pPr marL="0" indent="0">
              <a:buNone/>
            </a:pPr>
            <a:r>
              <a:rPr lang="en-US" sz="2000" b="1" dirty="0">
                <a:solidFill>
                  <a:schemeClr val="accent1">
                    <a:lumMod val="75000"/>
                  </a:schemeClr>
                </a:solidFill>
              </a:rPr>
              <a:t>Phase III. The Crucial Phase</a:t>
            </a:r>
          </a:p>
          <a:p>
            <a:pPr algn="just"/>
            <a:r>
              <a:rPr lang="en-US" sz="2000" dirty="0"/>
              <a:t>In this phase, the individual has lost control, </a:t>
            </a:r>
            <a:r>
              <a:rPr lang="en-US" sz="2000" dirty="0" smtClean="0"/>
              <a:t>and physiological </a:t>
            </a:r>
            <a:r>
              <a:rPr lang="en-US" sz="2000" dirty="0"/>
              <a:t>addiction is clearly evident. </a:t>
            </a:r>
            <a:endParaRPr lang="en-US" sz="2000" dirty="0" smtClean="0"/>
          </a:p>
          <a:p>
            <a:pPr algn="just"/>
            <a:r>
              <a:rPr lang="en-US" sz="2000" dirty="0" smtClean="0"/>
              <a:t>This </a:t>
            </a:r>
            <a:r>
              <a:rPr lang="en-US" sz="2000" dirty="0" smtClean="0"/>
              <a:t>loss of </a:t>
            </a:r>
            <a:r>
              <a:rPr lang="en-US" sz="2000" dirty="0"/>
              <a:t>control has been described as the inability </a:t>
            </a:r>
            <a:r>
              <a:rPr lang="en-US" sz="2000" dirty="0" smtClean="0"/>
              <a:t>to choose </a:t>
            </a:r>
            <a:r>
              <a:rPr lang="en-US" sz="2000" dirty="0"/>
              <a:t>whether or not to drink. </a:t>
            </a:r>
            <a:endParaRPr lang="en-US" sz="2000" dirty="0" smtClean="0"/>
          </a:p>
          <a:p>
            <a:pPr algn="just"/>
            <a:r>
              <a:rPr lang="en-US" sz="2000" dirty="0" smtClean="0"/>
              <a:t>Binge </a:t>
            </a:r>
            <a:r>
              <a:rPr lang="en-US" sz="2000" dirty="0" smtClean="0"/>
              <a:t>drinking, lasting </a:t>
            </a:r>
            <a:r>
              <a:rPr lang="en-US" sz="2000" dirty="0"/>
              <a:t>from a few hours to several weeks, is </a:t>
            </a:r>
            <a:r>
              <a:rPr lang="en-US" sz="2000" dirty="0" smtClean="0"/>
              <a:t>common. </a:t>
            </a:r>
            <a:endParaRPr lang="en-US" sz="2000" dirty="0" smtClean="0"/>
          </a:p>
          <a:p>
            <a:pPr algn="just"/>
            <a:r>
              <a:rPr lang="en-US" sz="2000" dirty="0" smtClean="0"/>
              <a:t>These </a:t>
            </a:r>
            <a:r>
              <a:rPr lang="en-US" sz="2000" dirty="0"/>
              <a:t>episodes are characterized by </a:t>
            </a:r>
            <a:r>
              <a:rPr lang="en-US" sz="2000" dirty="0" smtClean="0"/>
              <a:t>sickness, loss </a:t>
            </a:r>
            <a:r>
              <a:rPr lang="en-US" sz="2000" dirty="0"/>
              <a:t>of consciousness, squalor, and degradation. </a:t>
            </a:r>
            <a:endParaRPr lang="en-US" sz="2000" dirty="0" smtClean="0"/>
          </a:p>
          <a:p>
            <a:pPr algn="just"/>
            <a:r>
              <a:rPr lang="en-US" sz="2000" dirty="0" smtClean="0"/>
              <a:t>In </a:t>
            </a:r>
            <a:r>
              <a:rPr lang="en-US" sz="2000" dirty="0" smtClean="0"/>
              <a:t>this </a:t>
            </a:r>
            <a:r>
              <a:rPr lang="en-US" sz="2000" dirty="0"/>
              <a:t>phase, the individual is extremely ill. </a:t>
            </a:r>
            <a:endParaRPr lang="en-US" sz="2000" dirty="0" smtClean="0"/>
          </a:p>
          <a:p>
            <a:pPr algn="just"/>
            <a:r>
              <a:rPr lang="en-US" sz="2000" dirty="0" smtClean="0"/>
              <a:t>Anger </a:t>
            </a:r>
            <a:r>
              <a:rPr lang="en-US" sz="2000" dirty="0" smtClean="0"/>
              <a:t>and </a:t>
            </a:r>
            <a:r>
              <a:rPr lang="en-US" sz="2000" dirty="0"/>
              <a:t>aggression are common </a:t>
            </a:r>
            <a:r>
              <a:rPr lang="en-US" sz="2000" dirty="0" smtClean="0"/>
              <a:t>manifestations. </a:t>
            </a:r>
            <a:endParaRPr lang="en-US" sz="2000" dirty="0" smtClean="0"/>
          </a:p>
          <a:p>
            <a:pPr algn="just"/>
            <a:r>
              <a:rPr lang="en-US" sz="2000" dirty="0" smtClean="0"/>
              <a:t>Drinking </a:t>
            </a:r>
            <a:r>
              <a:rPr lang="en-US" sz="2000" dirty="0"/>
              <a:t>is the total focus, and he or she is </a:t>
            </a:r>
            <a:r>
              <a:rPr lang="en-US" sz="2000" dirty="0" smtClean="0"/>
              <a:t>willing to </a:t>
            </a:r>
            <a:r>
              <a:rPr lang="en-US" sz="2000" dirty="0"/>
              <a:t>risk losing everything that was once important, </a:t>
            </a:r>
            <a:r>
              <a:rPr lang="en-US" sz="2000" dirty="0" smtClean="0"/>
              <a:t>in an </a:t>
            </a:r>
            <a:r>
              <a:rPr lang="en-US" sz="2000" dirty="0"/>
              <a:t>effort to maintain the addiction. </a:t>
            </a:r>
            <a:endParaRPr lang="en-US" sz="2000" dirty="0" smtClean="0"/>
          </a:p>
          <a:p>
            <a:pPr algn="just"/>
            <a:r>
              <a:rPr lang="en-US" sz="2000" dirty="0" smtClean="0"/>
              <a:t>By </a:t>
            </a:r>
            <a:r>
              <a:rPr lang="en-US" sz="2000" dirty="0"/>
              <a:t>this phase </a:t>
            </a:r>
            <a:r>
              <a:rPr lang="en-US" sz="2000" dirty="0" smtClean="0"/>
              <a:t>of the </a:t>
            </a:r>
            <a:r>
              <a:rPr lang="en-US" sz="2000" dirty="0"/>
              <a:t>illness, it is not uncommon for the individual </a:t>
            </a:r>
            <a:r>
              <a:rPr lang="en-US" sz="2000" dirty="0" smtClean="0"/>
              <a:t>to have </a:t>
            </a:r>
            <a:r>
              <a:rPr lang="en-US" sz="2000" dirty="0"/>
              <a:t>experienced the loss of job, marriage, </a:t>
            </a:r>
            <a:r>
              <a:rPr lang="en-US" sz="2000" dirty="0" smtClean="0"/>
              <a:t>family, friends</a:t>
            </a:r>
            <a:r>
              <a:rPr lang="en-US" sz="2000" dirty="0"/>
              <a:t>, and most especially, self-respect</a:t>
            </a:r>
            <a:r>
              <a:rPr lang="en-US" sz="2000" dirty="0" smtClean="0"/>
              <a:t>.</a:t>
            </a:r>
          </a:p>
        </p:txBody>
      </p:sp>
    </p:spTree>
    <p:extLst>
      <p:ext uri="{BB962C8B-B14F-4D97-AF65-F5344CB8AC3E}">
        <p14:creationId xmlns:p14="http://schemas.microsoft.com/office/powerpoint/2010/main" val="339040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algn="l"/>
            <a:r>
              <a:rPr lang="en-US" b="1" dirty="0" smtClean="0">
                <a:solidFill>
                  <a:srgbClr val="FF0000"/>
                </a:solidFill>
                <a:latin typeface="Times New Roman" pitchFamily="18" charset="0"/>
                <a:cs typeface="Times New Roman" pitchFamily="18" charset="0"/>
              </a:rPr>
              <a:t>four phases cont.</a:t>
            </a:r>
            <a:endParaRPr lang="en-US" dirty="0"/>
          </a:p>
        </p:txBody>
      </p:sp>
      <p:sp>
        <p:nvSpPr>
          <p:cNvPr id="3" name="عنصر نائب للمحتوى 2"/>
          <p:cNvSpPr>
            <a:spLocks noGrp="1"/>
          </p:cNvSpPr>
          <p:nvPr>
            <p:ph idx="1"/>
          </p:nvPr>
        </p:nvSpPr>
        <p:spPr>
          <a:xfrm>
            <a:off x="457200" y="1052736"/>
            <a:ext cx="8229600" cy="4525963"/>
          </a:xfrm>
        </p:spPr>
        <p:txBody>
          <a:bodyPr>
            <a:normAutofit fontScale="70000" lnSpcReduction="20000"/>
          </a:bodyPr>
          <a:lstStyle/>
          <a:p>
            <a:pPr algn="just"/>
            <a:r>
              <a:rPr lang="en-US" b="1" dirty="0">
                <a:solidFill>
                  <a:schemeClr val="accent1">
                    <a:lumMod val="75000"/>
                  </a:schemeClr>
                </a:solidFill>
                <a:latin typeface="Times New Roman" pitchFamily="18" charset="0"/>
                <a:cs typeface="Times New Roman" pitchFamily="18" charset="0"/>
              </a:rPr>
              <a:t>Phase IV. The Chronic Phase</a:t>
            </a:r>
          </a:p>
          <a:p>
            <a:pPr marL="285750" indent="-285750" algn="just"/>
            <a:r>
              <a:rPr lang="en-US" dirty="0">
                <a:latin typeface="Times New Roman" pitchFamily="18" charset="0"/>
                <a:cs typeface="Times New Roman" pitchFamily="18" charset="0"/>
              </a:rPr>
              <a:t>This phase is characterized by emotional and physical disintegration. </a:t>
            </a:r>
            <a:endParaRPr lang="en-US" dirty="0" smtClean="0">
              <a:latin typeface="Times New Roman" pitchFamily="18" charset="0"/>
              <a:cs typeface="Times New Roman" pitchFamily="18" charset="0"/>
            </a:endParaRPr>
          </a:p>
          <a:p>
            <a:pPr marL="285750" indent="-285750"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individual is usually intoxicated more than he or she is sober. </a:t>
            </a:r>
            <a:endParaRPr lang="en-US" dirty="0" smtClean="0">
              <a:latin typeface="Times New Roman" pitchFamily="18" charset="0"/>
              <a:cs typeface="Times New Roman" pitchFamily="18" charset="0"/>
            </a:endParaRPr>
          </a:p>
          <a:p>
            <a:pPr marL="285750" indent="-285750" algn="just"/>
            <a:r>
              <a:rPr lang="en-US" dirty="0" smtClean="0">
                <a:latin typeface="Times New Roman" pitchFamily="18" charset="0"/>
                <a:cs typeface="Times New Roman" pitchFamily="18" charset="0"/>
              </a:rPr>
              <a:t>Emotional </a:t>
            </a:r>
            <a:r>
              <a:rPr lang="en-US" dirty="0">
                <a:latin typeface="Times New Roman" pitchFamily="18" charset="0"/>
                <a:cs typeface="Times New Roman" pitchFamily="18" charset="0"/>
              </a:rPr>
              <a:t>disintegration is evidenced by profound helplessness and self-pity. Impairment in reality testing may result in psychosis. </a:t>
            </a:r>
            <a:endParaRPr lang="en-US" dirty="0" smtClean="0">
              <a:latin typeface="Times New Roman" pitchFamily="18" charset="0"/>
              <a:cs typeface="Times New Roman" pitchFamily="18" charset="0"/>
            </a:endParaRPr>
          </a:p>
          <a:p>
            <a:pPr marL="285750" indent="-285750" algn="just"/>
            <a:r>
              <a:rPr lang="en-US" dirty="0" smtClean="0">
                <a:latin typeface="Times New Roman" pitchFamily="18" charset="0"/>
                <a:cs typeface="Times New Roman" pitchFamily="18" charset="0"/>
              </a:rPr>
              <a:t>Life-threatening </a:t>
            </a:r>
            <a:r>
              <a:rPr lang="en-US" dirty="0">
                <a:latin typeface="Times New Roman" pitchFamily="18" charset="0"/>
                <a:cs typeface="Times New Roman" pitchFamily="18" charset="0"/>
              </a:rPr>
              <a:t>physical manifestations may be evident in virtually every system of the body. </a:t>
            </a:r>
            <a:endParaRPr lang="en-US" dirty="0" smtClean="0">
              <a:latin typeface="Times New Roman" pitchFamily="18" charset="0"/>
              <a:cs typeface="Times New Roman" pitchFamily="18" charset="0"/>
            </a:endParaRPr>
          </a:p>
          <a:p>
            <a:pPr marL="285750" indent="-285750" algn="just"/>
            <a:r>
              <a:rPr lang="en-US" dirty="0" smtClean="0">
                <a:latin typeface="Times New Roman" pitchFamily="18" charset="0"/>
                <a:cs typeface="Times New Roman" pitchFamily="18" charset="0"/>
              </a:rPr>
              <a:t>Abstention </a:t>
            </a:r>
            <a:r>
              <a:rPr lang="en-US" dirty="0">
                <a:latin typeface="Times New Roman" pitchFamily="18" charset="0"/>
                <a:cs typeface="Times New Roman" pitchFamily="18" charset="0"/>
              </a:rPr>
              <a:t>from alcohol results in a terrifying syndrome of symptoms that include hallucinations, tremors, convulsions, severe agitation, and panic. </a:t>
            </a:r>
            <a:endParaRPr lang="en-US" dirty="0" smtClean="0">
              <a:latin typeface="Times New Roman" pitchFamily="18" charset="0"/>
              <a:cs typeface="Times New Roman" pitchFamily="18" charset="0"/>
            </a:endParaRPr>
          </a:p>
          <a:p>
            <a:pPr marL="285750" indent="-285750" algn="just"/>
            <a:r>
              <a:rPr lang="en-US" dirty="0" smtClean="0">
                <a:latin typeface="Times New Roman" pitchFamily="18" charset="0"/>
                <a:cs typeface="Times New Roman" pitchFamily="18" charset="0"/>
              </a:rPr>
              <a:t>Depression </a:t>
            </a:r>
            <a:r>
              <a:rPr lang="en-US" dirty="0">
                <a:latin typeface="Times New Roman" pitchFamily="18" charset="0"/>
                <a:cs typeface="Times New Roman" pitchFamily="18" charset="0"/>
              </a:rPr>
              <a:t>and ideas of suicide are not uncommon</a:t>
            </a:r>
          </a:p>
        </p:txBody>
      </p:sp>
    </p:spTree>
    <p:extLst>
      <p:ext uri="{BB962C8B-B14F-4D97-AF65-F5344CB8AC3E}">
        <p14:creationId xmlns:p14="http://schemas.microsoft.com/office/powerpoint/2010/main" val="166151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solidFill>
                  <a:schemeClr val="accent6">
                    <a:lumMod val="75000"/>
                  </a:schemeClr>
                </a:solidFill>
              </a:rPr>
              <a:t>Effects on the Body</a:t>
            </a:r>
            <a:br>
              <a:rPr lang="en-US" dirty="0">
                <a:solidFill>
                  <a:schemeClr val="accent6">
                    <a:lumMod val="75000"/>
                  </a:schemeClr>
                </a:solidFill>
              </a:rPr>
            </a:br>
            <a:endParaRPr lang="en-US" dirty="0"/>
          </a:p>
        </p:txBody>
      </p:sp>
      <p:sp>
        <p:nvSpPr>
          <p:cNvPr id="3" name="عنصر نائب للمحتوى 2"/>
          <p:cNvSpPr>
            <a:spLocks noGrp="1"/>
          </p:cNvSpPr>
          <p:nvPr>
            <p:ph idx="1"/>
          </p:nvPr>
        </p:nvSpPr>
        <p:spPr>
          <a:xfrm>
            <a:off x="457200" y="1600200"/>
            <a:ext cx="3250704" cy="4525963"/>
          </a:xfrm>
        </p:spPr>
        <p:txBody>
          <a:bodyPr>
            <a:normAutofit fontScale="62500" lnSpcReduction="20000"/>
          </a:bodyPr>
          <a:lstStyle/>
          <a:p>
            <a:r>
              <a:rPr lang="en-US" dirty="0" smtClean="0"/>
              <a:t>Peripheral </a:t>
            </a:r>
            <a:r>
              <a:rPr lang="en-US" dirty="0" smtClean="0"/>
              <a:t>Neuropathy</a:t>
            </a:r>
          </a:p>
          <a:p>
            <a:r>
              <a:rPr lang="en-US" dirty="0"/>
              <a:t>Alcoholic </a:t>
            </a:r>
            <a:r>
              <a:rPr lang="en-US" dirty="0" smtClean="0"/>
              <a:t>Myopathy</a:t>
            </a:r>
          </a:p>
          <a:p>
            <a:r>
              <a:rPr lang="en-US" dirty="0" smtClean="0"/>
              <a:t>Encephalopathy</a:t>
            </a:r>
            <a:endParaRPr lang="en-US" dirty="0" smtClean="0"/>
          </a:p>
          <a:p>
            <a:r>
              <a:rPr lang="en-US" dirty="0"/>
              <a:t>Korsakoff’s </a:t>
            </a:r>
            <a:r>
              <a:rPr lang="en-US" dirty="0" smtClean="0"/>
              <a:t>Psychosis</a:t>
            </a:r>
          </a:p>
          <a:p>
            <a:r>
              <a:rPr lang="en-US" dirty="0"/>
              <a:t>Alcoholic </a:t>
            </a:r>
            <a:r>
              <a:rPr lang="en-US" dirty="0" smtClean="0"/>
              <a:t>Cardiomyopathy</a:t>
            </a:r>
          </a:p>
          <a:p>
            <a:r>
              <a:rPr lang="en-US" dirty="0" smtClean="0"/>
              <a:t>Esophagitis</a:t>
            </a:r>
          </a:p>
          <a:p>
            <a:r>
              <a:rPr lang="en-US" dirty="0" smtClean="0"/>
              <a:t>Gastritis</a:t>
            </a:r>
          </a:p>
          <a:p>
            <a:r>
              <a:rPr lang="en-US" dirty="0" smtClean="0"/>
              <a:t>Pancreatitis</a:t>
            </a:r>
          </a:p>
          <a:p>
            <a:r>
              <a:rPr lang="en-US" dirty="0"/>
              <a:t>Alcoholic </a:t>
            </a:r>
            <a:r>
              <a:rPr lang="en-US" dirty="0" smtClean="0"/>
              <a:t>Hepatitis</a:t>
            </a:r>
          </a:p>
          <a:p>
            <a:r>
              <a:rPr lang="en-US" dirty="0"/>
              <a:t>Cirrhosis of the </a:t>
            </a:r>
            <a:r>
              <a:rPr lang="en-US" dirty="0" smtClean="0"/>
              <a:t>Liver</a:t>
            </a:r>
          </a:p>
          <a:p>
            <a:r>
              <a:rPr lang="en-US" dirty="0" smtClean="0"/>
              <a:t>Leukopenia</a:t>
            </a:r>
          </a:p>
          <a:p>
            <a:r>
              <a:rPr lang="en-US" dirty="0" smtClean="0"/>
              <a:t>Thrombocytopenia</a:t>
            </a:r>
          </a:p>
          <a:p>
            <a:r>
              <a:rPr lang="en-US" dirty="0"/>
              <a:t>Sexual </a:t>
            </a:r>
            <a:r>
              <a:rPr lang="en-US" dirty="0" smtClean="0"/>
              <a:t>Dysfunction</a:t>
            </a:r>
          </a:p>
          <a:p>
            <a:endParaRPr lang="en-US" dirty="0" smtClean="0"/>
          </a:p>
          <a:p>
            <a:endParaRPr lang="en-US" dirty="0">
              <a:solidFill>
                <a:schemeClr val="accent6">
                  <a:lumMod val="75000"/>
                </a:schemeClr>
              </a:solidFill>
            </a:endParaRPr>
          </a:p>
        </p:txBody>
      </p:sp>
    </p:spTree>
    <p:extLst>
      <p:ext uri="{BB962C8B-B14F-4D97-AF65-F5344CB8AC3E}">
        <p14:creationId xmlns:p14="http://schemas.microsoft.com/office/powerpoint/2010/main" val="249588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solidFill>
                  <a:schemeClr val="accent6">
                    <a:lumMod val="75000"/>
                  </a:schemeClr>
                </a:solidFill>
              </a:rPr>
              <a:t>Use During Pregnancy</a:t>
            </a:r>
            <a:br>
              <a:rPr lang="en-US" dirty="0">
                <a:solidFill>
                  <a:schemeClr val="accent6">
                    <a:lumMod val="75000"/>
                  </a:schemeClr>
                </a:solidFill>
              </a:rPr>
            </a:br>
            <a:endParaRPr lang="en-US" dirty="0"/>
          </a:p>
        </p:txBody>
      </p:sp>
      <p:sp>
        <p:nvSpPr>
          <p:cNvPr id="5" name="عنصر نائب للمحتوى 2"/>
          <p:cNvSpPr>
            <a:spLocks noGrp="1"/>
          </p:cNvSpPr>
          <p:nvPr>
            <p:ph idx="1"/>
          </p:nvPr>
        </p:nvSpPr>
        <p:spPr>
          <a:xfrm>
            <a:off x="323528" y="1124744"/>
            <a:ext cx="8352928" cy="5184576"/>
          </a:xfrm>
        </p:spPr>
        <p:txBody>
          <a:bodyPr>
            <a:normAutofit/>
          </a:bodyPr>
          <a:lstStyle/>
          <a:p>
            <a:pPr algn="just"/>
            <a:r>
              <a:rPr lang="en-US" sz="2400" b="1" dirty="0">
                <a:latin typeface="Times New Roman" pitchFamily="18" charset="0"/>
                <a:cs typeface="Times New Roman" pitchFamily="18" charset="0"/>
              </a:rPr>
              <a:t>Fetal Alcohol Syndrome</a:t>
            </a:r>
          </a:p>
          <a:p>
            <a:pPr algn="just"/>
            <a:r>
              <a:rPr lang="en-US" sz="2400" dirty="0">
                <a:latin typeface="Times New Roman" pitchFamily="18" charset="0"/>
                <a:cs typeface="Times New Roman" pitchFamily="18" charset="0"/>
              </a:rPr>
              <a:t>Prenatal exposure to alcohol can result in a broad range of disorders to the fetus, known as fetal alcohol spectrum disorders (FASDs), the most common of which is fetal alcohol syndrome (FAS). </a:t>
            </a:r>
          </a:p>
          <a:p>
            <a:pPr algn="just"/>
            <a:r>
              <a:rPr lang="en-US" sz="2400" dirty="0">
                <a:latin typeface="Times New Roman" pitchFamily="18" charset="0"/>
                <a:cs typeface="Times New Roman" pitchFamily="18" charset="0"/>
              </a:rPr>
              <a:t>Fetal alcohol syndrome includes physical, mental, behavioral, and/or learning disabilities with lifelong implications. </a:t>
            </a:r>
          </a:p>
          <a:p>
            <a:pPr algn="just"/>
            <a:r>
              <a:rPr lang="en-US" sz="2400" dirty="0">
                <a:latin typeface="Times New Roman" pitchFamily="18" charset="0"/>
                <a:cs typeface="Times New Roman" pitchFamily="18" charset="0"/>
              </a:rPr>
              <a:t>There may be problems with learning, memory, attention span, communication, vision, hearing, or a combination of these (Centers for Disease Control and Prevention [CDC], 2011a). </a:t>
            </a:r>
          </a:p>
          <a:p>
            <a:pPr algn="just"/>
            <a:r>
              <a:rPr lang="en-US" sz="2400" dirty="0">
                <a:latin typeface="Times New Roman" pitchFamily="18" charset="0"/>
                <a:cs typeface="Times New Roman" pitchFamily="18" charset="0"/>
              </a:rPr>
              <a:t>Other FASDs include alcohol-related neurodevelopmental disorder (ARND) and alcohol-related birth defects (ARBD).</a:t>
            </a:r>
          </a:p>
          <a:p>
            <a:endParaRPr lang="en-US" sz="2400" dirty="0">
              <a:solidFill>
                <a:schemeClr val="accent6">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60830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7030A0"/>
                </a:solidFill>
                <a:latin typeface="Times New Roman" pitchFamily="18" charset="0"/>
                <a:cs typeface="Times New Roman" pitchFamily="18" charset="0"/>
              </a:rPr>
              <a:t>Alcohol Intoxication</a:t>
            </a:r>
            <a:br>
              <a:rPr lang="en-US" b="1" dirty="0" smtClean="0">
                <a:solidFill>
                  <a:srgbClr val="7030A0"/>
                </a:solidFill>
                <a:latin typeface="Times New Roman" pitchFamily="18" charset="0"/>
                <a:cs typeface="Times New Roman" pitchFamily="18" charset="0"/>
              </a:rPr>
            </a:br>
            <a:endParaRPr lang="en-US" b="1" dirty="0">
              <a:solidFill>
                <a:srgbClr val="7030A0"/>
              </a:solidFill>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Symptoms </a:t>
            </a:r>
            <a:r>
              <a:rPr lang="en-US" sz="2400" dirty="0">
                <a:latin typeface="Times New Roman" pitchFamily="18" charset="0"/>
                <a:cs typeface="Times New Roman" pitchFamily="18" charset="0"/>
              </a:rPr>
              <a:t>of alcohol intoxication include </a:t>
            </a:r>
            <a:r>
              <a:rPr lang="en-US" sz="2400" dirty="0" err="1" smtClean="0">
                <a:latin typeface="Times New Roman" pitchFamily="18" charset="0"/>
                <a:cs typeface="Times New Roman" pitchFamily="18" charset="0"/>
              </a:rPr>
              <a:t>disinhibition</a:t>
            </a:r>
            <a:r>
              <a:rPr lang="en-US" sz="2400" dirty="0" smtClean="0">
                <a:latin typeface="Times New Roman" pitchFamily="18" charset="0"/>
                <a:cs typeface="Times New Roman" pitchFamily="18" charset="0"/>
              </a:rPr>
              <a:t> of </a:t>
            </a:r>
            <a:r>
              <a:rPr lang="en-US" sz="2400" dirty="0">
                <a:latin typeface="Times New Roman" pitchFamily="18" charset="0"/>
                <a:cs typeface="Times New Roman" pitchFamily="18" charset="0"/>
              </a:rPr>
              <a:t>sexual or aggressive impulses, </a:t>
            </a:r>
            <a:r>
              <a:rPr lang="en-US" sz="2400" dirty="0" smtClean="0">
                <a:latin typeface="Times New Roman" pitchFamily="18" charset="0"/>
                <a:cs typeface="Times New Roman" pitchFamily="18" charset="0"/>
              </a:rPr>
              <a:t>mood liability, </a:t>
            </a:r>
            <a:r>
              <a:rPr lang="en-US" sz="2400" dirty="0">
                <a:latin typeface="Times New Roman" pitchFamily="18" charset="0"/>
                <a:cs typeface="Times New Roman" pitchFamily="18" charset="0"/>
              </a:rPr>
              <a:t>impaired judgment, impaired social </a:t>
            </a:r>
            <a:r>
              <a:rPr lang="en-US" sz="2400" dirty="0" smtClean="0">
                <a:latin typeface="Times New Roman" pitchFamily="18" charset="0"/>
                <a:cs typeface="Times New Roman" pitchFamily="18" charset="0"/>
              </a:rPr>
              <a:t>or occupational </a:t>
            </a:r>
            <a:r>
              <a:rPr lang="en-US" sz="2400" dirty="0">
                <a:latin typeface="Times New Roman" pitchFamily="18" charset="0"/>
                <a:cs typeface="Times New Roman" pitchFamily="18" charset="0"/>
              </a:rPr>
              <a:t>functioning, slurred speech, </a:t>
            </a:r>
            <a:r>
              <a:rPr lang="en-US" sz="2400" dirty="0" smtClean="0">
                <a:latin typeface="Times New Roman" pitchFamily="18" charset="0"/>
                <a:cs typeface="Times New Roman" pitchFamily="18" charset="0"/>
              </a:rPr>
              <a:t>incoordination, unsteady </a:t>
            </a:r>
            <a:r>
              <a:rPr lang="en-US" sz="2400" dirty="0">
                <a:latin typeface="Times New Roman" pitchFamily="18" charset="0"/>
                <a:cs typeface="Times New Roman" pitchFamily="18" charset="0"/>
              </a:rPr>
              <a:t>gait, nystagmus, and flushed </a:t>
            </a:r>
            <a:r>
              <a:rPr lang="en-US" sz="2400" dirty="0" smtClean="0">
                <a:latin typeface="Times New Roman" pitchFamily="18" charset="0"/>
                <a:cs typeface="Times New Roman" pitchFamily="18" charset="0"/>
              </a:rPr>
              <a:t>face. </a:t>
            </a:r>
          </a:p>
          <a:p>
            <a:pPr algn="just"/>
            <a:r>
              <a:rPr lang="en-US" sz="2400" dirty="0" smtClean="0">
                <a:latin typeface="Times New Roman" pitchFamily="18" charset="0"/>
                <a:cs typeface="Times New Roman" pitchFamily="18" charset="0"/>
              </a:rPr>
              <a:t>Intoxication </a:t>
            </a:r>
            <a:r>
              <a:rPr lang="en-US" sz="2400" dirty="0">
                <a:latin typeface="Times New Roman" pitchFamily="18" charset="0"/>
                <a:cs typeface="Times New Roman" pitchFamily="18" charset="0"/>
              </a:rPr>
              <a:t>usually occurs at blood alcohol </a:t>
            </a:r>
            <a:r>
              <a:rPr lang="en-US" sz="2400" dirty="0" smtClean="0">
                <a:latin typeface="Times New Roman" pitchFamily="18" charset="0"/>
                <a:cs typeface="Times New Roman" pitchFamily="18" charset="0"/>
              </a:rPr>
              <a:t>levels between </a:t>
            </a:r>
            <a:r>
              <a:rPr lang="en-US" sz="2400" dirty="0">
                <a:latin typeface="Times New Roman" pitchFamily="18" charset="0"/>
                <a:cs typeface="Times New Roman" pitchFamily="18" charset="0"/>
              </a:rPr>
              <a:t>100 and 200 mg/</a:t>
            </a:r>
            <a:r>
              <a:rPr lang="en-US" sz="2400" dirty="0" err="1">
                <a:latin typeface="Times New Roman" pitchFamily="18" charset="0"/>
                <a:cs typeface="Times New Roman" pitchFamily="18" charset="0"/>
              </a:rPr>
              <a:t>dL</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Death </a:t>
            </a:r>
            <a:r>
              <a:rPr lang="en-US" sz="2400" dirty="0">
                <a:latin typeface="Times New Roman" pitchFamily="18" charset="0"/>
                <a:cs typeface="Times New Roman" pitchFamily="18" charset="0"/>
              </a:rPr>
              <a:t>has </a:t>
            </a:r>
            <a:r>
              <a:rPr lang="en-US" sz="2400" dirty="0" smtClean="0">
                <a:latin typeface="Times New Roman" pitchFamily="18" charset="0"/>
                <a:cs typeface="Times New Roman" pitchFamily="18" charset="0"/>
              </a:rPr>
              <a:t>been reported </a:t>
            </a:r>
            <a:r>
              <a:rPr lang="en-US" sz="2400" dirty="0">
                <a:latin typeface="Times New Roman" pitchFamily="18" charset="0"/>
                <a:cs typeface="Times New Roman" pitchFamily="18" charset="0"/>
              </a:rPr>
              <a:t>at levels ranging from 400 to 700 mg/</a:t>
            </a:r>
            <a:r>
              <a:rPr lang="en-US" sz="2400" dirty="0" err="1">
                <a:latin typeface="Times New Roman" pitchFamily="18" charset="0"/>
                <a:cs typeface="Times New Roman" pitchFamily="18" charset="0"/>
              </a:rPr>
              <a:t>dL</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16441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7030A0"/>
                </a:solidFill>
                <a:latin typeface="Times New Roman" pitchFamily="18" charset="0"/>
                <a:cs typeface="Times New Roman" pitchFamily="18" charset="0"/>
              </a:rPr>
              <a:t>Alcohol Withdrawal</a:t>
            </a:r>
            <a:br>
              <a:rPr lang="en-US" b="1" dirty="0" smtClean="0">
                <a:solidFill>
                  <a:srgbClr val="7030A0"/>
                </a:solidFill>
                <a:latin typeface="Times New Roman" pitchFamily="18" charset="0"/>
                <a:cs typeface="Times New Roman" pitchFamily="18" charset="0"/>
              </a:rPr>
            </a:br>
            <a:endParaRPr lang="en-US" b="1" dirty="0">
              <a:solidFill>
                <a:srgbClr val="7030A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251520" y="908720"/>
            <a:ext cx="8640960" cy="5832648"/>
          </a:xfrm>
        </p:spPr>
        <p:txBody>
          <a:bodyPr>
            <a:normAutofit fontScale="70000" lnSpcReduction="20000"/>
          </a:bodyPr>
          <a:lstStyle/>
          <a:p>
            <a:pPr marL="0" indent="0" algn="just">
              <a:buNone/>
            </a:pPr>
            <a:r>
              <a:rPr lang="en-US" dirty="0" smtClean="0">
                <a:latin typeface="Times New Roman" pitchFamily="18" charset="0"/>
                <a:cs typeface="Times New Roman" pitchFamily="18" charset="0"/>
              </a:rPr>
              <a:t>Within </a:t>
            </a:r>
            <a:r>
              <a:rPr lang="en-US" dirty="0">
                <a:latin typeface="Times New Roman" pitchFamily="18" charset="0"/>
                <a:cs typeface="Times New Roman" pitchFamily="18" charset="0"/>
              </a:rPr>
              <a:t>4 to 12 hours of cessation of, or </a:t>
            </a:r>
            <a:r>
              <a:rPr lang="en-US" dirty="0" smtClean="0">
                <a:latin typeface="Times New Roman" pitchFamily="18" charset="0"/>
                <a:cs typeface="Times New Roman" pitchFamily="18" charset="0"/>
              </a:rPr>
              <a:t>reduction in</a:t>
            </a:r>
            <a:r>
              <a:rPr lang="en-US" dirty="0">
                <a:latin typeface="Times New Roman" pitchFamily="18" charset="0"/>
                <a:cs typeface="Times New Roman" pitchFamily="18" charset="0"/>
              </a:rPr>
              <a:t>, heavy and prolonged (several days or </a:t>
            </a:r>
            <a:r>
              <a:rPr lang="en-US" dirty="0" smtClean="0">
                <a:latin typeface="Times New Roman" pitchFamily="18" charset="0"/>
                <a:cs typeface="Times New Roman" pitchFamily="18" charset="0"/>
              </a:rPr>
              <a:t>longer) alcohol </a:t>
            </a:r>
            <a:r>
              <a:rPr lang="en-US" dirty="0">
                <a:latin typeface="Times New Roman" pitchFamily="18" charset="0"/>
                <a:cs typeface="Times New Roman" pitchFamily="18" charset="0"/>
              </a:rPr>
              <a:t>use, the following symptoms may </a:t>
            </a:r>
            <a:r>
              <a:rPr lang="en-US" dirty="0" smtClean="0">
                <a:latin typeface="Times New Roman" pitchFamily="18" charset="0"/>
                <a:cs typeface="Times New Roman" pitchFamily="18" charset="0"/>
              </a:rPr>
              <a:t>appear: </a:t>
            </a:r>
          </a:p>
          <a:p>
            <a:pPr algn="just"/>
            <a:r>
              <a:rPr lang="en-US" dirty="0" smtClean="0">
                <a:latin typeface="Times New Roman" pitchFamily="18" charset="0"/>
                <a:cs typeface="Times New Roman" pitchFamily="18" charset="0"/>
              </a:rPr>
              <a:t>coarse </a:t>
            </a:r>
            <a:r>
              <a:rPr lang="en-US" dirty="0">
                <a:latin typeface="Times New Roman" pitchFamily="18" charset="0"/>
                <a:cs typeface="Times New Roman" pitchFamily="18" charset="0"/>
              </a:rPr>
              <a:t>tremor of hands, tongue, or eyelids;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nausea or </a:t>
            </a:r>
            <a:r>
              <a:rPr lang="en-US" dirty="0">
                <a:latin typeface="Times New Roman" pitchFamily="18" charset="0"/>
                <a:cs typeface="Times New Roman" pitchFamily="18" charset="0"/>
              </a:rPr>
              <a:t>vomiting;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malaise </a:t>
            </a:r>
            <a:r>
              <a:rPr lang="en-US" dirty="0">
                <a:latin typeface="Times New Roman" pitchFamily="18" charset="0"/>
                <a:cs typeface="Times New Roman" pitchFamily="18" charset="0"/>
              </a:rPr>
              <a:t>or weakness;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tachycardia; </a:t>
            </a:r>
          </a:p>
          <a:p>
            <a:pPr algn="just"/>
            <a:r>
              <a:rPr lang="en-US" dirty="0" smtClean="0">
                <a:latin typeface="Times New Roman" pitchFamily="18" charset="0"/>
                <a:cs typeface="Times New Roman" pitchFamily="18" charset="0"/>
              </a:rPr>
              <a:t>sweating</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elevated </a:t>
            </a:r>
            <a:r>
              <a:rPr lang="en-US" dirty="0">
                <a:latin typeface="Times New Roman" pitchFamily="18" charset="0"/>
                <a:cs typeface="Times New Roman" pitchFamily="18" charset="0"/>
              </a:rPr>
              <a:t>blood pressure;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anxiety; </a:t>
            </a:r>
          </a:p>
          <a:p>
            <a:pPr algn="just"/>
            <a:r>
              <a:rPr lang="en-US" dirty="0" smtClean="0">
                <a:latin typeface="Times New Roman" pitchFamily="18" charset="0"/>
                <a:cs typeface="Times New Roman" pitchFamily="18" charset="0"/>
              </a:rPr>
              <a:t>depressed </a:t>
            </a:r>
            <a:r>
              <a:rPr lang="en-US" dirty="0">
                <a:latin typeface="Times New Roman" pitchFamily="18" charset="0"/>
                <a:cs typeface="Times New Roman" pitchFamily="18" charset="0"/>
              </a:rPr>
              <a:t>mood or irritability;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transient hallucinations or </a:t>
            </a:r>
            <a:r>
              <a:rPr lang="en-US" dirty="0">
                <a:latin typeface="Times New Roman" pitchFamily="18" charset="0"/>
                <a:cs typeface="Times New Roman" pitchFamily="18" charset="0"/>
              </a:rPr>
              <a:t>illusions;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headache</a:t>
            </a:r>
            <a:r>
              <a:rPr lang="en-US" dirty="0">
                <a:latin typeface="Times New Roman" pitchFamily="18" charset="0"/>
                <a:cs typeface="Times New Roman" pitchFamily="18" charset="0"/>
              </a:rPr>
              <a:t>; and insomnia. </a:t>
            </a: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A complicated withdrawal </a:t>
            </a:r>
            <a:r>
              <a:rPr lang="en-US" dirty="0">
                <a:latin typeface="Times New Roman" pitchFamily="18" charset="0"/>
                <a:cs typeface="Times New Roman" pitchFamily="18" charset="0"/>
              </a:rPr>
              <a:t>syndrome may progress </a:t>
            </a:r>
            <a:r>
              <a:rPr lang="en-US" dirty="0" smtClean="0">
                <a:latin typeface="Times New Roman" pitchFamily="18" charset="0"/>
                <a:cs typeface="Times New Roman" pitchFamily="18" charset="0"/>
              </a:rPr>
              <a:t>to </a:t>
            </a:r>
            <a:r>
              <a:rPr lang="en-US" i="1" dirty="0" smtClean="0">
                <a:latin typeface="Times New Roman" pitchFamily="18" charset="0"/>
                <a:cs typeface="Times New Roman" pitchFamily="18" charset="0"/>
              </a:rPr>
              <a:t>alcohol </a:t>
            </a:r>
            <a:r>
              <a:rPr lang="en-US" i="1" dirty="0">
                <a:latin typeface="Times New Roman" pitchFamily="18" charset="0"/>
                <a:cs typeface="Times New Roman" pitchFamily="18" charset="0"/>
              </a:rPr>
              <a:t>withdrawal delirium.  </a:t>
            </a:r>
            <a:endParaRPr lang="en-US" i="1"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Onset </a:t>
            </a:r>
            <a:r>
              <a:rPr lang="en-US" dirty="0">
                <a:latin typeface="Times New Roman" pitchFamily="18" charset="0"/>
                <a:cs typeface="Times New Roman" pitchFamily="18" charset="0"/>
              </a:rPr>
              <a:t>of delirium </a:t>
            </a:r>
            <a:r>
              <a:rPr lang="en-US" dirty="0" smtClean="0">
                <a:latin typeface="Times New Roman" pitchFamily="18" charset="0"/>
                <a:cs typeface="Times New Roman" pitchFamily="18" charset="0"/>
              </a:rPr>
              <a:t>is usually </a:t>
            </a:r>
            <a:r>
              <a:rPr lang="en-US" dirty="0">
                <a:latin typeface="Times New Roman" pitchFamily="18" charset="0"/>
                <a:cs typeface="Times New Roman" pitchFamily="18" charset="0"/>
              </a:rPr>
              <a:t>on the second or third day following </a:t>
            </a:r>
            <a:r>
              <a:rPr lang="en-US" dirty="0" smtClean="0">
                <a:latin typeface="Times New Roman" pitchFamily="18" charset="0"/>
                <a:cs typeface="Times New Roman" pitchFamily="18" charset="0"/>
              </a:rPr>
              <a:t>cessation of </a:t>
            </a:r>
            <a:r>
              <a:rPr lang="en-US" dirty="0">
                <a:latin typeface="Times New Roman" pitchFamily="18" charset="0"/>
                <a:cs typeface="Times New Roman" pitchFamily="18" charset="0"/>
              </a:rPr>
              <a:t>or reduction in prolonged, heavy </a:t>
            </a:r>
            <a:r>
              <a:rPr lang="en-US" dirty="0" smtClean="0">
                <a:latin typeface="Times New Roman" pitchFamily="18" charset="0"/>
                <a:cs typeface="Times New Roman" pitchFamily="18" charset="0"/>
              </a:rPr>
              <a:t>alcohol use</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Symptoms </a:t>
            </a:r>
            <a:r>
              <a:rPr lang="en-US" dirty="0">
                <a:latin typeface="Times New Roman" pitchFamily="18" charset="0"/>
                <a:cs typeface="Times New Roman" pitchFamily="18" charset="0"/>
              </a:rPr>
              <a:t>include those described under </a:t>
            </a:r>
            <a:r>
              <a:rPr lang="en-US" dirty="0" smtClean="0">
                <a:latin typeface="Times New Roman" pitchFamily="18" charset="0"/>
                <a:cs typeface="Times New Roman" pitchFamily="18" charset="0"/>
              </a:rPr>
              <a:t>the syndrome </a:t>
            </a:r>
            <a:r>
              <a:rPr lang="en-US" dirty="0">
                <a:latin typeface="Times New Roman" pitchFamily="18" charset="0"/>
                <a:cs typeface="Times New Roman" pitchFamily="18" charset="0"/>
              </a:rPr>
              <a:t>of delirium </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8584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a:buNone/>
            </a:pPr>
            <a:r>
              <a:rPr lang="en-US" b="1" dirty="0">
                <a:solidFill>
                  <a:schemeClr val="accent2">
                    <a:lumMod val="75000"/>
                  </a:schemeClr>
                </a:solidFill>
                <a:latin typeface="Times New Roman" pitchFamily="18" charset="0"/>
                <a:cs typeface="Times New Roman" pitchFamily="18" charset="0"/>
              </a:rPr>
              <a:t>The Dynamics of </a:t>
            </a:r>
            <a:r>
              <a:rPr lang="en-US" b="1" dirty="0" smtClean="0">
                <a:solidFill>
                  <a:schemeClr val="accent2">
                    <a:lumMod val="75000"/>
                  </a:schemeClr>
                </a:solidFill>
                <a:latin typeface="Times New Roman" pitchFamily="18" charset="0"/>
                <a:cs typeface="Times New Roman" pitchFamily="18" charset="0"/>
              </a:rPr>
              <a:t>Substance-Related Disorders</a:t>
            </a:r>
          </a:p>
          <a:p>
            <a:pPr marL="0" indent="0" algn="ctr">
              <a:buNone/>
            </a:pPr>
            <a:r>
              <a:rPr lang="en-US" b="1" dirty="0" smtClean="0">
                <a:solidFill>
                  <a:srgbClr val="7030A0"/>
                </a:solidFill>
                <a:latin typeface="Times New Roman" pitchFamily="18" charset="0"/>
                <a:cs typeface="Times New Roman" pitchFamily="18" charset="0"/>
              </a:rPr>
              <a:t>2. Sedative</a:t>
            </a:r>
            <a:r>
              <a:rPr lang="en-US" b="1" dirty="0">
                <a:solidFill>
                  <a:srgbClr val="7030A0"/>
                </a:solidFill>
                <a:latin typeface="Times New Roman" pitchFamily="18" charset="0"/>
                <a:cs typeface="Times New Roman" pitchFamily="18" charset="0"/>
              </a:rPr>
              <a:t>, Hypnotic, or Anxiolytic</a:t>
            </a:r>
            <a:br>
              <a:rPr lang="en-US" b="1" dirty="0">
                <a:solidFill>
                  <a:srgbClr val="7030A0"/>
                </a:solidFill>
                <a:latin typeface="Times New Roman" pitchFamily="18" charset="0"/>
                <a:cs typeface="Times New Roman" pitchFamily="18" charset="0"/>
              </a:rPr>
            </a:br>
            <a:r>
              <a:rPr lang="en-US" b="1" dirty="0">
                <a:solidFill>
                  <a:srgbClr val="7030A0"/>
                </a:solidFill>
                <a:latin typeface="Times New Roman" pitchFamily="18" charset="0"/>
                <a:cs typeface="Times New Roman" pitchFamily="18" charset="0"/>
              </a:rPr>
              <a:t>Use Disorder</a:t>
            </a:r>
            <a:endParaRPr lang="en-US" dirty="0">
              <a:solidFill>
                <a:schemeClr val="accent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701468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OUTLINE</a:t>
            </a:r>
            <a:endParaRPr lang="en-US" dirty="0"/>
          </a:p>
        </p:txBody>
      </p:sp>
      <p:sp>
        <p:nvSpPr>
          <p:cNvPr id="3" name="عنصر نائب للمحتوى 2"/>
          <p:cNvSpPr>
            <a:spLocks noGrp="1"/>
          </p:cNvSpPr>
          <p:nvPr>
            <p:ph idx="1"/>
          </p:nvPr>
        </p:nvSpPr>
        <p:spPr/>
        <p:txBody>
          <a:bodyPr>
            <a:normAutofit fontScale="85000" lnSpcReduction="20000"/>
          </a:bodyPr>
          <a:lstStyle/>
          <a:p>
            <a:r>
              <a:rPr lang="en-US" dirty="0">
                <a:latin typeface="Times New Roman" pitchFamily="18" charset="0"/>
                <a:cs typeface="Times New Roman" pitchFamily="18" charset="0"/>
              </a:rPr>
              <a:t>Objectives</a:t>
            </a:r>
          </a:p>
          <a:p>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Substance-Use Disorder, Defined</a:t>
            </a:r>
          </a:p>
          <a:p>
            <a:r>
              <a:rPr lang="en-US" dirty="0">
                <a:latin typeface="Times New Roman" pitchFamily="18" charset="0"/>
                <a:cs typeface="Times New Roman" pitchFamily="18" charset="0"/>
              </a:rPr>
              <a:t>Substance-Induced Disorder, Defined</a:t>
            </a:r>
          </a:p>
          <a:p>
            <a:r>
              <a:rPr lang="en-US" dirty="0">
                <a:latin typeface="Times New Roman" pitchFamily="18" charset="0"/>
                <a:cs typeface="Times New Roman" pitchFamily="18" charset="0"/>
              </a:rPr>
              <a:t>Classes of Psychoactive Substances</a:t>
            </a:r>
          </a:p>
          <a:p>
            <a:r>
              <a:rPr lang="en-US" dirty="0">
                <a:latin typeface="Times New Roman" pitchFamily="18" charset="0"/>
                <a:cs typeface="Times New Roman" pitchFamily="18" charset="0"/>
              </a:rPr>
              <a:t>Predisposing Factors to </a:t>
            </a:r>
            <a:r>
              <a:rPr lang="en-US" dirty="0" smtClean="0">
                <a:latin typeface="Times New Roman" pitchFamily="18" charset="0"/>
                <a:cs typeface="Times New Roman" pitchFamily="18" charset="0"/>
              </a:rPr>
              <a:t>Substance-Related Disorders</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Dynamics of Substance-Related Disorders</a:t>
            </a:r>
          </a:p>
          <a:p>
            <a:r>
              <a:rPr lang="en-US" dirty="0">
                <a:latin typeface="Times New Roman" pitchFamily="18" charset="0"/>
                <a:cs typeface="Times New Roman" pitchFamily="18" charset="0"/>
              </a:rPr>
              <a:t>Application of the Nursing Process</a:t>
            </a:r>
          </a:p>
          <a:p>
            <a:r>
              <a:rPr lang="en-US" dirty="0" smtClean="0">
                <a:latin typeface="Times New Roman" pitchFamily="18" charset="0"/>
                <a:cs typeface="Times New Roman" pitchFamily="18" charset="0"/>
              </a:rPr>
              <a:t>Treatment </a:t>
            </a:r>
            <a:r>
              <a:rPr lang="en-US" dirty="0">
                <a:latin typeface="Times New Roman" pitchFamily="18" charset="0"/>
                <a:cs typeface="Times New Roman" pitchFamily="18" charset="0"/>
              </a:rPr>
              <a:t>Modalities for </a:t>
            </a:r>
            <a:r>
              <a:rPr lang="en-US" dirty="0" smtClean="0">
                <a:latin typeface="Times New Roman" pitchFamily="18" charset="0"/>
                <a:cs typeface="Times New Roman" pitchFamily="18" charset="0"/>
              </a:rPr>
              <a:t>Substance-Related Disorders</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Non-Substance </a:t>
            </a:r>
            <a:r>
              <a:rPr lang="en-US" dirty="0" smtClean="0">
                <a:latin typeface="Times New Roman" pitchFamily="18" charset="0"/>
                <a:cs typeface="Times New Roman" pitchFamily="18" charset="0"/>
              </a:rPr>
              <a:t>Addictions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28865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712968" cy="566936"/>
          </a:xfrm>
        </p:spPr>
        <p:txBody>
          <a:bodyPr>
            <a:noAutofit/>
          </a:bodyPr>
          <a:lstStyle/>
          <a:p>
            <a:pPr algn="l"/>
            <a:r>
              <a:rPr lang="en-US" sz="3200" b="1" dirty="0">
                <a:solidFill>
                  <a:srgbClr val="7030A0"/>
                </a:solidFill>
                <a:latin typeface="Times New Roman" pitchFamily="18" charset="0"/>
                <a:cs typeface="Times New Roman" pitchFamily="18" charset="0"/>
              </a:rPr>
              <a:t>Sedative, Hypnotic, or </a:t>
            </a:r>
            <a:r>
              <a:rPr lang="en-US" sz="3200" b="1" dirty="0" smtClean="0">
                <a:solidFill>
                  <a:srgbClr val="7030A0"/>
                </a:solidFill>
                <a:latin typeface="Times New Roman" pitchFamily="18" charset="0"/>
                <a:cs typeface="Times New Roman" pitchFamily="18" charset="0"/>
              </a:rPr>
              <a:t>Anxiolytic Use </a:t>
            </a:r>
            <a:r>
              <a:rPr lang="en-US" sz="3200" b="1" dirty="0">
                <a:solidFill>
                  <a:srgbClr val="7030A0"/>
                </a:solidFill>
                <a:latin typeface="Times New Roman" pitchFamily="18" charset="0"/>
                <a:cs typeface="Times New Roman" pitchFamily="18" charset="0"/>
              </a:rPr>
              <a:t>Disorder</a:t>
            </a:r>
          </a:p>
        </p:txBody>
      </p:sp>
      <p:sp>
        <p:nvSpPr>
          <p:cNvPr id="3" name="عنصر نائب للمحتوى 2"/>
          <p:cNvSpPr>
            <a:spLocks noGrp="1"/>
          </p:cNvSpPr>
          <p:nvPr>
            <p:ph idx="1"/>
          </p:nvPr>
        </p:nvSpPr>
        <p:spPr>
          <a:xfrm>
            <a:off x="395536" y="1124744"/>
            <a:ext cx="8291264" cy="5001419"/>
          </a:xfrm>
        </p:spPr>
        <p:txBody>
          <a:bodyPr>
            <a:normAutofit/>
          </a:bodyPr>
          <a:lstStyle/>
          <a:p>
            <a:pPr marL="0" indent="0" algn="just">
              <a:lnSpc>
                <a:spcPct val="150000"/>
              </a:lnSpc>
              <a:buNone/>
            </a:pPr>
            <a:r>
              <a:rPr lang="en-US" sz="2800" b="1" dirty="0">
                <a:solidFill>
                  <a:schemeClr val="accent6">
                    <a:lumMod val="75000"/>
                  </a:schemeClr>
                </a:solidFill>
                <a:latin typeface="Times New Roman" pitchFamily="18" charset="0"/>
                <a:cs typeface="Times New Roman" pitchFamily="18" charset="0"/>
              </a:rPr>
              <a:t>A Profile of the Substance</a:t>
            </a:r>
          </a:p>
          <a:p>
            <a:pPr marL="0" indent="0" algn="just">
              <a:lnSpc>
                <a:spcPct val="150000"/>
              </a:lnSpc>
              <a:buNone/>
            </a:pPr>
            <a:r>
              <a:rPr lang="en-US" sz="2000" dirty="0">
                <a:latin typeface="Times New Roman" pitchFamily="18" charset="0"/>
                <a:cs typeface="Times New Roman" pitchFamily="18" charset="0"/>
              </a:rPr>
              <a:t>The sedative, hypnotic, and anxiolytic </a:t>
            </a:r>
            <a:r>
              <a:rPr lang="en-US" sz="2000" dirty="0" smtClean="0">
                <a:latin typeface="Times New Roman" pitchFamily="18" charset="0"/>
                <a:cs typeface="Times New Roman" pitchFamily="18" charset="0"/>
              </a:rPr>
              <a:t>compounds are </a:t>
            </a:r>
            <a:r>
              <a:rPr lang="en-US" sz="2000" dirty="0">
                <a:latin typeface="Times New Roman" pitchFamily="18" charset="0"/>
                <a:cs typeface="Times New Roman" pitchFamily="18" charset="0"/>
              </a:rPr>
              <a:t>drugs of diverse chemical structures that are </a:t>
            </a:r>
            <a:r>
              <a:rPr lang="en-US" sz="2000" dirty="0" smtClean="0">
                <a:latin typeface="Times New Roman" pitchFamily="18" charset="0"/>
                <a:cs typeface="Times New Roman" pitchFamily="18" charset="0"/>
              </a:rPr>
              <a:t>all capable </a:t>
            </a:r>
            <a:r>
              <a:rPr lang="en-US" sz="2000" dirty="0">
                <a:latin typeface="Times New Roman" pitchFamily="18" charset="0"/>
                <a:cs typeface="Times New Roman" pitchFamily="18" charset="0"/>
              </a:rPr>
              <a:t>of inducing varying degrees of </a:t>
            </a:r>
            <a:r>
              <a:rPr lang="en-US" sz="2000" dirty="0" smtClean="0">
                <a:latin typeface="Times New Roman" pitchFamily="18" charset="0"/>
                <a:cs typeface="Times New Roman" pitchFamily="18" charset="0"/>
              </a:rPr>
              <a:t>CNS depression</a:t>
            </a:r>
            <a:r>
              <a:rPr lang="en-US" sz="2000" dirty="0">
                <a:latin typeface="Times New Roman" pitchFamily="18" charset="0"/>
                <a:cs typeface="Times New Roman" pitchFamily="18" charset="0"/>
              </a:rPr>
              <a:t>, from tranquilizing relief of anxiety </a:t>
            </a:r>
            <a:r>
              <a:rPr lang="en-US" sz="2000" dirty="0" smtClean="0">
                <a:latin typeface="Times New Roman" pitchFamily="18" charset="0"/>
                <a:cs typeface="Times New Roman" pitchFamily="18" charset="0"/>
              </a:rPr>
              <a:t>to anesthesia</a:t>
            </a:r>
            <a:r>
              <a:rPr lang="en-US" sz="2000" dirty="0">
                <a:latin typeface="Times New Roman" pitchFamily="18" charset="0"/>
                <a:cs typeface="Times New Roman" pitchFamily="18" charset="0"/>
              </a:rPr>
              <a:t>, coma, and even death. They </a:t>
            </a:r>
            <a:r>
              <a:rPr lang="en-US" sz="2000" dirty="0" smtClean="0">
                <a:latin typeface="Times New Roman" pitchFamily="18" charset="0"/>
                <a:cs typeface="Times New Roman" pitchFamily="18" charset="0"/>
              </a:rPr>
              <a:t>are generally categorized as: </a:t>
            </a:r>
          </a:p>
          <a:p>
            <a:pPr marL="0" indent="0" algn="just">
              <a:lnSpc>
                <a:spcPct val="150000"/>
              </a:lnSpc>
              <a:buNone/>
            </a:pPr>
            <a:r>
              <a:rPr lang="en-US" sz="2000" dirty="0" smtClean="0">
                <a:latin typeface="Times New Roman" pitchFamily="18" charset="0"/>
                <a:cs typeface="Times New Roman" pitchFamily="18" charset="0"/>
              </a:rPr>
              <a:t>(1) barbiturates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2) </a:t>
            </a:r>
            <a:r>
              <a:rPr lang="en-US" sz="2000" dirty="0" smtClean="0">
                <a:latin typeface="Times New Roman" pitchFamily="18" charset="0"/>
                <a:cs typeface="Times New Roman" pitchFamily="18" charset="0"/>
              </a:rPr>
              <a:t>non barbiturate hypnotics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p>
          <a:p>
            <a:pPr marL="0" indent="0" algn="just">
              <a:lnSpc>
                <a:spcPct val="150000"/>
              </a:lnSpc>
              <a:buNone/>
            </a:pP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3) antianxiety agents. </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809473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7384"/>
            <a:ext cx="8229600" cy="1143000"/>
          </a:xfrm>
        </p:spPr>
        <p:txBody>
          <a:bodyPr>
            <a:noAutofit/>
          </a:bodyPr>
          <a:lstStyle/>
          <a:p>
            <a:pPr algn="l"/>
            <a:r>
              <a:rPr lang="en-US" sz="2800" b="1" dirty="0">
                <a:solidFill>
                  <a:schemeClr val="accent6">
                    <a:lumMod val="75000"/>
                  </a:schemeClr>
                </a:solidFill>
                <a:latin typeface="Times New Roman" pitchFamily="18" charset="0"/>
                <a:cs typeface="Times New Roman" pitchFamily="18" charset="0"/>
              </a:rPr>
              <a:t>A Profile of the </a:t>
            </a:r>
            <a:r>
              <a:rPr lang="en-US" sz="2800" b="1" dirty="0" smtClean="0">
                <a:solidFill>
                  <a:schemeClr val="accent6">
                    <a:lumMod val="75000"/>
                  </a:schemeClr>
                </a:solidFill>
                <a:latin typeface="Times New Roman" pitchFamily="18" charset="0"/>
                <a:cs typeface="Times New Roman" pitchFamily="18" charset="0"/>
              </a:rPr>
              <a:t>Substance cont.</a:t>
            </a:r>
            <a:r>
              <a:rPr lang="en-US" sz="2800" b="1" dirty="0">
                <a:solidFill>
                  <a:schemeClr val="accent6">
                    <a:lumMod val="75000"/>
                  </a:schemeClr>
                </a:solidFill>
                <a:latin typeface="Times New Roman" pitchFamily="18" charset="0"/>
                <a:cs typeface="Times New Roman" pitchFamily="18" charset="0"/>
              </a:rPr>
              <a:t/>
            </a:r>
            <a:br>
              <a:rPr lang="en-US" sz="2800" b="1" dirty="0">
                <a:solidFill>
                  <a:schemeClr val="accent6">
                    <a:lumMod val="75000"/>
                  </a:schemeClr>
                </a:solidFill>
                <a:latin typeface="Times New Roman" pitchFamily="18" charset="0"/>
                <a:cs typeface="Times New Roman" pitchFamily="18" charset="0"/>
              </a:rPr>
            </a:br>
            <a:endParaRPr lang="en-US" sz="2800" b="1" dirty="0"/>
          </a:p>
        </p:txBody>
      </p:sp>
      <p:sp>
        <p:nvSpPr>
          <p:cNvPr id="3" name="عنصر نائب للمحتوى 2"/>
          <p:cNvSpPr>
            <a:spLocks noGrp="1"/>
          </p:cNvSpPr>
          <p:nvPr>
            <p:ph idx="1"/>
          </p:nvPr>
        </p:nvSpPr>
        <p:spPr>
          <a:xfrm>
            <a:off x="251520" y="1196752"/>
            <a:ext cx="8640960" cy="4929411"/>
          </a:xfrm>
        </p:spPr>
        <p:txBody>
          <a:bodyPr>
            <a:normAutofit fontScale="92500"/>
          </a:bodyPr>
          <a:lstStyle/>
          <a:p>
            <a:pPr marL="0" indent="0">
              <a:buNone/>
            </a:pPr>
            <a:r>
              <a:rPr lang="en-US" sz="2400" b="1" dirty="0" smtClean="0">
                <a:latin typeface="Times New Roman" pitchFamily="18" charset="0"/>
                <a:cs typeface="Times New Roman" pitchFamily="18" charset="0"/>
              </a:rPr>
              <a:t>Several </a:t>
            </a:r>
            <a:r>
              <a:rPr lang="en-US" sz="2400" b="1" dirty="0">
                <a:solidFill>
                  <a:srgbClr val="0070C0"/>
                </a:solidFill>
                <a:latin typeface="Times New Roman" pitchFamily="18" charset="0"/>
                <a:cs typeface="Times New Roman" pitchFamily="18" charset="0"/>
              </a:rPr>
              <a:t>principles</a:t>
            </a:r>
            <a:r>
              <a:rPr lang="en-US" sz="2400" b="1" dirty="0">
                <a:latin typeface="Times New Roman" pitchFamily="18" charset="0"/>
                <a:cs typeface="Times New Roman" pitchFamily="18" charset="0"/>
              </a:rPr>
              <a:t> have been identified that apply fairly uniformly to all CNS depressants:</a:t>
            </a:r>
            <a:br>
              <a:rPr lang="en-US" sz="2400" b="1" dirty="0">
                <a:latin typeface="Times New Roman" pitchFamily="18" charset="0"/>
                <a:cs typeface="Times New Roman" pitchFamily="18" charset="0"/>
              </a:rPr>
            </a:br>
            <a:endParaRPr lang="en-US" sz="2400" dirty="0" smtClean="0">
              <a:solidFill>
                <a:srgbClr val="0070C0"/>
              </a:solidFill>
              <a:latin typeface="Times New Roman" pitchFamily="18" charset="0"/>
              <a:cs typeface="Times New Roman" pitchFamily="18" charset="0"/>
            </a:endParaRPr>
          </a:p>
          <a:p>
            <a:pPr marL="0" indent="0" algn="just">
              <a:buNone/>
            </a:pPr>
            <a:r>
              <a:rPr lang="en-US" sz="2400" dirty="0" smtClean="0">
                <a:solidFill>
                  <a:srgbClr val="0070C0"/>
                </a:solidFill>
                <a:latin typeface="Times New Roman" pitchFamily="18" charset="0"/>
                <a:cs typeface="Times New Roman" pitchFamily="18" charset="0"/>
              </a:rPr>
              <a:t>1. The </a:t>
            </a:r>
            <a:r>
              <a:rPr lang="en-US" sz="2400" dirty="0">
                <a:solidFill>
                  <a:srgbClr val="0070C0"/>
                </a:solidFill>
                <a:latin typeface="Times New Roman" pitchFamily="18" charset="0"/>
                <a:cs typeface="Times New Roman" pitchFamily="18" charset="0"/>
              </a:rPr>
              <a:t>effects of CNS depressants are </a:t>
            </a:r>
            <a:r>
              <a:rPr lang="en-US" sz="2400" dirty="0" smtClean="0">
                <a:solidFill>
                  <a:srgbClr val="0070C0"/>
                </a:solidFill>
                <a:latin typeface="Times New Roman" pitchFamily="18" charset="0"/>
                <a:cs typeface="Times New Roman" pitchFamily="18" charset="0"/>
              </a:rPr>
              <a:t>additive with </a:t>
            </a:r>
            <a:r>
              <a:rPr lang="en-US" sz="2400" dirty="0">
                <a:solidFill>
                  <a:srgbClr val="0070C0"/>
                </a:solidFill>
                <a:latin typeface="Times New Roman" pitchFamily="18" charset="0"/>
                <a:cs typeface="Times New Roman" pitchFamily="18" charset="0"/>
              </a:rPr>
              <a:t>one another and with the </a:t>
            </a:r>
            <a:r>
              <a:rPr lang="en-US" sz="2400" dirty="0" smtClean="0">
                <a:solidFill>
                  <a:srgbClr val="0070C0"/>
                </a:solidFill>
                <a:latin typeface="Times New Roman" pitchFamily="18" charset="0"/>
                <a:cs typeface="Times New Roman" pitchFamily="18" charset="0"/>
              </a:rPr>
              <a:t>behavioral state </a:t>
            </a:r>
            <a:r>
              <a:rPr lang="en-US" sz="2400" dirty="0">
                <a:solidFill>
                  <a:srgbClr val="0070C0"/>
                </a:solidFill>
                <a:latin typeface="Times New Roman" pitchFamily="18" charset="0"/>
                <a:cs typeface="Times New Roman" pitchFamily="18" charset="0"/>
              </a:rPr>
              <a:t>of the user: </a:t>
            </a:r>
            <a:endParaRPr lang="en-US" sz="2400" dirty="0" smtClean="0">
              <a:solidFill>
                <a:srgbClr val="0070C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example, when </a:t>
            </a:r>
            <a:r>
              <a:rPr lang="en-US" sz="2400" dirty="0" smtClean="0">
                <a:latin typeface="Times New Roman" pitchFamily="18" charset="0"/>
                <a:cs typeface="Times New Roman" pitchFamily="18" charset="0"/>
              </a:rPr>
              <a:t>these drugs </a:t>
            </a:r>
            <a:r>
              <a:rPr lang="en-US" sz="2400" dirty="0">
                <a:latin typeface="Times New Roman" pitchFamily="18" charset="0"/>
                <a:cs typeface="Times New Roman" pitchFamily="18" charset="0"/>
              </a:rPr>
              <a:t>are used in combination with each </a:t>
            </a:r>
            <a:r>
              <a:rPr lang="en-US" sz="2400" dirty="0" smtClean="0">
                <a:latin typeface="Times New Roman" pitchFamily="18" charset="0"/>
                <a:cs typeface="Times New Roman" pitchFamily="18" charset="0"/>
              </a:rPr>
              <a:t>other or </a:t>
            </a:r>
            <a:r>
              <a:rPr lang="en-US" sz="2400" dirty="0">
                <a:latin typeface="Times New Roman" pitchFamily="18" charset="0"/>
                <a:cs typeface="Times New Roman" pitchFamily="18" charset="0"/>
              </a:rPr>
              <a:t>in combination with alcohol, the </a:t>
            </a:r>
            <a:r>
              <a:rPr lang="en-US" sz="2400" dirty="0" smtClean="0">
                <a:latin typeface="Times New Roman" pitchFamily="18" charset="0"/>
                <a:cs typeface="Times New Roman" pitchFamily="18" charset="0"/>
              </a:rPr>
              <a:t>depressive effects </a:t>
            </a:r>
            <a:r>
              <a:rPr lang="en-US" sz="2400" dirty="0">
                <a:latin typeface="Times New Roman" pitchFamily="18" charset="0"/>
                <a:cs typeface="Times New Roman" pitchFamily="18" charset="0"/>
              </a:rPr>
              <a:t>are compounded.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These </a:t>
            </a:r>
            <a:r>
              <a:rPr lang="en-US" sz="2400" dirty="0">
                <a:latin typeface="Times New Roman" pitchFamily="18" charset="0"/>
                <a:cs typeface="Times New Roman" pitchFamily="18" charset="0"/>
              </a:rPr>
              <a:t>intense </a:t>
            </a:r>
            <a:r>
              <a:rPr lang="en-US" sz="2400" dirty="0" smtClean="0">
                <a:latin typeface="Times New Roman" pitchFamily="18" charset="0"/>
                <a:cs typeface="Times New Roman" pitchFamily="18" charset="0"/>
              </a:rPr>
              <a:t>depressive effects </a:t>
            </a:r>
            <a:r>
              <a:rPr lang="en-US" sz="2400" dirty="0">
                <a:latin typeface="Times New Roman" pitchFamily="18" charset="0"/>
                <a:cs typeface="Times New Roman" pitchFamily="18" charset="0"/>
              </a:rPr>
              <a:t>are often unpredictable and </a:t>
            </a:r>
            <a:r>
              <a:rPr lang="en-US" sz="2400" dirty="0" smtClean="0">
                <a:latin typeface="Times New Roman" pitchFamily="18" charset="0"/>
                <a:cs typeface="Times New Roman" pitchFamily="18" charset="0"/>
              </a:rPr>
              <a:t>can even </a:t>
            </a:r>
            <a:r>
              <a:rPr lang="en-US" sz="2400" dirty="0">
                <a:latin typeface="Times New Roman" pitchFamily="18" charset="0"/>
                <a:cs typeface="Times New Roman" pitchFamily="18" charset="0"/>
              </a:rPr>
              <a:t>be fatal.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Similarly</a:t>
            </a:r>
            <a:r>
              <a:rPr lang="en-US" sz="2400" dirty="0">
                <a:latin typeface="Times New Roman" pitchFamily="18" charset="0"/>
                <a:cs typeface="Times New Roman" pitchFamily="18" charset="0"/>
              </a:rPr>
              <a:t>, a person who is </a:t>
            </a:r>
            <a:r>
              <a:rPr lang="en-US" sz="2400" dirty="0" smtClean="0">
                <a:latin typeface="Times New Roman" pitchFamily="18" charset="0"/>
                <a:cs typeface="Times New Roman" pitchFamily="18" charset="0"/>
              </a:rPr>
              <a:t>mentally depressed </a:t>
            </a:r>
            <a:r>
              <a:rPr lang="en-US" sz="2400" dirty="0">
                <a:latin typeface="Times New Roman" pitchFamily="18" charset="0"/>
                <a:cs typeface="Times New Roman" pitchFamily="18" charset="0"/>
              </a:rPr>
              <a:t>or physically fatigued </a:t>
            </a:r>
            <a:r>
              <a:rPr lang="en-US" sz="2400" dirty="0" smtClean="0">
                <a:latin typeface="Times New Roman" pitchFamily="18" charset="0"/>
                <a:cs typeface="Times New Roman" pitchFamily="18" charset="0"/>
              </a:rPr>
              <a:t>may have </a:t>
            </a:r>
            <a:r>
              <a:rPr lang="en-US" sz="2400" dirty="0">
                <a:latin typeface="Times New Roman" pitchFamily="18" charset="0"/>
                <a:cs typeface="Times New Roman" pitchFamily="18" charset="0"/>
              </a:rPr>
              <a:t>an exaggerated response to a dose of </a:t>
            </a:r>
            <a:r>
              <a:rPr lang="en-US" sz="2400" dirty="0" smtClean="0">
                <a:latin typeface="Times New Roman" pitchFamily="18" charset="0"/>
                <a:cs typeface="Times New Roman" pitchFamily="18" charset="0"/>
              </a:rPr>
              <a:t>the drug </a:t>
            </a:r>
            <a:r>
              <a:rPr lang="en-US" sz="2400" dirty="0">
                <a:latin typeface="Times New Roman" pitchFamily="18" charset="0"/>
                <a:cs typeface="Times New Roman" pitchFamily="18" charset="0"/>
              </a:rPr>
              <a:t>that would only slightly affect a </a:t>
            </a:r>
            <a:r>
              <a:rPr lang="en-US" sz="2400" dirty="0" smtClean="0">
                <a:latin typeface="Times New Roman" pitchFamily="18" charset="0"/>
                <a:cs typeface="Times New Roman" pitchFamily="18" charset="0"/>
              </a:rPr>
              <a:t>person in </a:t>
            </a:r>
            <a:r>
              <a:rPr lang="en-US" sz="2400" dirty="0">
                <a:latin typeface="Times New Roman" pitchFamily="18" charset="0"/>
                <a:cs typeface="Times New Roman" pitchFamily="18" charset="0"/>
              </a:rPr>
              <a:t>a normal or excited state.</a:t>
            </a:r>
          </a:p>
        </p:txBody>
      </p:sp>
    </p:spTree>
    <p:extLst>
      <p:ext uri="{BB962C8B-B14F-4D97-AF65-F5344CB8AC3E}">
        <p14:creationId xmlns:p14="http://schemas.microsoft.com/office/powerpoint/2010/main" val="185397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764704"/>
            <a:ext cx="8712968" cy="5688632"/>
          </a:xfrm>
        </p:spPr>
        <p:txBody>
          <a:bodyPr>
            <a:noAutofit/>
          </a:bodyPr>
          <a:lstStyle/>
          <a:p>
            <a:pPr marL="0" indent="0" algn="just">
              <a:buNone/>
            </a:pPr>
            <a:r>
              <a:rPr lang="en-US" sz="2000" b="1" dirty="0" smtClean="0">
                <a:solidFill>
                  <a:srgbClr val="0070C0"/>
                </a:solidFill>
                <a:latin typeface="Times New Roman" pitchFamily="18" charset="0"/>
                <a:cs typeface="Times New Roman" pitchFamily="18" charset="0"/>
              </a:rPr>
              <a:t> </a:t>
            </a:r>
            <a:r>
              <a:rPr lang="en-US" sz="2000" b="1" dirty="0">
                <a:latin typeface="Times New Roman" pitchFamily="18" charset="0"/>
                <a:cs typeface="Times New Roman" pitchFamily="18" charset="0"/>
              </a:rPr>
              <a:t>Several </a:t>
            </a:r>
            <a:r>
              <a:rPr lang="en-US" sz="2000" b="1" dirty="0">
                <a:solidFill>
                  <a:srgbClr val="0070C0"/>
                </a:solidFill>
                <a:latin typeface="Times New Roman" pitchFamily="18" charset="0"/>
                <a:cs typeface="Times New Roman" pitchFamily="18" charset="0"/>
              </a:rPr>
              <a:t>principles</a:t>
            </a:r>
            <a:r>
              <a:rPr lang="en-US" sz="2000" b="1" dirty="0">
                <a:latin typeface="Times New Roman" pitchFamily="18" charset="0"/>
                <a:cs typeface="Times New Roman" pitchFamily="18" charset="0"/>
              </a:rPr>
              <a:t> have been identified that apply fairly uniformly to all CNS depressants</a:t>
            </a:r>
            <a:endParaRPr lang="en-US" sz="2000" b="1" dirty="0" smtClean="0">
              <a:solidFill>
                <a:srgbClr val="0070C0"/>
              </a:solidFill>
              <a:latin typeface="Times New Roman" pitchFamily="18" charset="0"/>
              <a:cs typeface="Times New Roman" pitchFamily="18" charset="0"/>
            </a:endParaRPr>
          </a:p>
          <a:p>
            <a:pPr marL="0" indent="0" algn="just">
              <a:buNone/>
            </a:pPr>
            <a:r>
              <a:rPr lang="en-US" sz="2000" b="1" dirty="0" smtClean="0">
                <a:solidFill>
                  <a:srgbClr val="0070C0"/>
                </a:solidFill>
                <a:latin typeface="Times New Roman" pitchFamily="18" charset="0"/>
                <a:cs typeface="Times New Roman" pitchFamily="18" charset="0"/>
              </a:rPr>
              <a:t>2. CNS </a:t>
            </a:r>
            <a:r>
              <a:rPr lang="en-US" sz="2000" b="1" dirty="0">
                <a:solidFill>
                  <a:srgbClr val="0070C0"/>
                </a:solidFill>
                <a:latin typeface="Times New Roman" pitchFamily="18" charset="0"/>
                <a:cs typeface="Times New Roman" pitchFamily="18" charset="0"/>
              </a:rPr>
              <a:t>depressants are capable of </a:t>
            </a:r>
            <a:r>
              <a:rPr lang="en-US" sz="2000" b="1" dirty="0" smtClean="0">
                <a:solidFill>
                  <a:srgbClr val="0070C0"/>
                </a:solidFill>
                <a:latin typeface="Times New Roman" pitchFamily="18" charset="0"/>
                <a:cs typeface="Times New Roman" pitchFamily="18" charset="0"/>
              </a:rPr>
              <a:t>producing physiological </a:t>
            </a:r>
            <a:r>
              <a:rPr lang="en-US" sz="2000" b="1" dirty="0">
                <a:solidFill>
                  <a:srgbClr val="0070C0"/>
                </a:solidFill>
                <a:latin typeface="Times New Roman" pitchFamily="18" charset="0"/>
                <a:cs typeface="Times New Roman" pitchFamily="18" charset="0"/>
              </a:rPr>
              <a:t>addiction</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0" indent="0" algn="just">
              <a:buNone/>
            </a:pPr>
            <a:r>
              <a:rPr lang="en-US" sz="2000" dirty="0" smtClean="0">
                <a:latin typeface="Times New Roman" pitchFamily="18" charset="0"/>
                <a:cs typeface="Times New Roman" pitchFamily="18" charset="0"/>
              </a:rPr>
              <a:t>If </a:t>
            </a:r>
            <a:r>
              <a:rPr lang="en-US" sz="2000" dirty="0">
                <a:latin typeface="Times New Roman" pitchFamily="18" charset="0"/>
                <a:cs typeface="Times New Roman" pitchFamily="18" charset="0"/>
              </a:rPr>
              <a:t>large doses of </a:t>
            </a:r>
            <a:r>
              <a:rPr lang="en-US" sz="2000" dirty="0" smtClean="0">
                <a:latin typeface="Times New Roman" pitchFamily="18" charset="0"/>
                <a:cs typeface="Times New Roman" pitchFamily="18" charset="0"/>
              </a:rPr>
              <a:t>CNS depressants </a:t>
            </a:r>
            <a:r>
              <a:rPr lang="en-US" sz="2000" dirty="0">
                <a:latin typeface="Times New Roman" pitchFamily="18" charset="0"/>
                <a:cs typeface="Times New Roman" pitchFamily="18" charset="0"/>
              </a:rPr>
              <a:t>are repeatedly administered over </a:t>
            </a:r>
            <a:r>
              <a:rPr lang="en-US" sz="2000" dirty="0" smtClean="0">
                <a:latin typeface="Times New Roman" pitchFamily="18" charset="0"/>
                <a:cs typeface="Times New Roman" pitchFamily="18" charset="0"/>
              </a:rPr>
              <a:t>a prolonged </a:t>
            </a:r>
            <a:r>
              <a:rPr lang="en-US" sz="2000" dirty="0">
                <a:latin typeface="Times New Roman" pitchFamily="18" charset="0"/>
                <a:cs typeface="Times New Roman" pitchFamily="18" charset="0"/>
              </a:rPr>
              <a:t>duration, a period of CNS </a:t>
            </a:r>
            <a:r>
              <a:rPr lang="en-US" sz="2000" dirty="0" err="1" smtClean="0">
                <a:latin typeface="Times New Roman" pitchFamily="18" charset="0"/>
                <a:cs typeface="Times New Roman" pitchFamily="18" charset="0"/>
              </a:rPr>
              <a:t>hyperexcitability</a:t>
            </a:r>
            <a:r>
              <a:rPr lang="en-US" sz="2000" dirty="0" smtClean="0">
                <a:latin typeface="Times New Roman" pitchFamily="18" charset="0"/>
                <a:cs typeface="Times New Roman" pitchFamily="18" charset="0"/>
              </a:rPr>
              <a:t> occurs </a:t>
            </a:r>
            <a:r>
              <a:rPr lang="en-US" sz="2000" dirty="0">
                <a:latin typeface="Times New Roman" pitchFamily="18" charset="0"/>
                <a:cs typeface="Times New Roman" pitchFamily="18" charset="0"/>
              </a:rPr>
              <a:t>on withdrawal of the drug. </a:t>
            </a:r>
            <a:r>
              <a:rPr lang="en-US" sz="2000" dirty="0" smtClean="0">
                <a:latin typeface="Times New Roman" pitchFamily="18" charset="0"/>
                <a:cs typeface="Times New Roman" pitchFamily="18" charset="0"/>
              </a:rPr>
              <a:t>The response </a:t>
            </a:r>
            <a:r>
              <a:rPr lang="en-US" sz="2000" dirty="0">
                <a:latin typeface="Times New Roman" pitchFamily="18" charset="0"/>
                <a:cs typeface="Times New Roman" pitchFamily="18" charset="0"/>
              </a:rPr>
              <a:t>can be quite severe, even leading </a:t>
            </a:r>
            <a:r>
              <a:rPr lang="en-US" sz="2000" dirty="0" smtClean="0">
                <a:latin typeface="Times New Roman" pitchFamily="18" charset="0"/>
                <a:cs typeface="Times New Roman" pitchFamily="18" charset="0"/>
              </a:rPr>
              <a:t>to convulsions </a:t>
            </a:r>
            <a:r>
              <a:rPr lang="en-US" sz="2000" dirty="0">
                <a:latin typeface="Times New Roman" pitchFamily="18" charset="0"/>
                <a:cs typeface="Times New Roman" pitchFamily="18" charset="0"/>
              </a:rPr>
              <a:t>and death.</a:t>
            </a:r>
          </a:p>
          <a:p>
            <a:pPr marL="0" indent="0" algn="just">
              <a:buNone/>
            </a:pPr>
            <a:r>
              <a:rPr lang="en-US" sz="2000" dirty="0">
                <a:latin typeface="Times New Roman" pitchFamily="18" charset="0"/>
                <a:cs typeface="Times New Roman" pitchFamily="18" charset="0"/>
              </a:rPr>
              <a:t>3. </a:t>
            </a:r>
            <a:r>
              <a:rPr lang="en-US" sz="2000" b="1" dirty="0">
                <a:solidFill>
                  <a:srgbClr val="0070C0"/>
                </a:solidFill>
                <a:latin typeface="Times New Roman" pitchFamily="18" charset="0"/>
                <a:cs typeface="Times New Roman" pitchFamily="18" charset="0"/>
              </a:rPr>
              <a:t>CNS depressants are capable of </a:t>
            </a:r>
            <a:r>
              <a:rPr lang="en-US" sz="2000" b="1" dirty="0" smtClean="0">
                <a:solidFill>
                  <a:srgbClr val="0070C0"/>
                </a:solidFill>
                <a:latin typeface="Times New Roman" pitchFamily="18" charset="0"/>
                <a:cs typeface="Times New Roman" pitchFamily="18" charset="0"/>
              </a:rPr>
              <a:t>producing psychological </a:t>
            </a:r>
            <a:r>
              <a:rPr lang="en-US" sz="2000" b="1" dirty="0">
                <a:solidFill>
                  <a:srgbClr val="0070C0"/>
                </a:solidFill>
                <a:latin typeface="Times New Roman" pitchFamily="18" charset="0"/>
                <a:cs typeface="Times New Roman" pitchFamily="18" charset="0"/>
              </a:rPr>
              <a:t>addiction:</a:t>
            </a:r>
            <a:r>
              <a:rPr lang="en-US" sz="2000" dirty="0">
                <a:latin typeface="Times New Roman" pitchFamily="18" charset="0"/>
                <a:cs typeface="Times New Roman" pitchFamily="18" charset="0"/>
              </a:rPr>
              <a:t> CNS depressants </a:t>
            </a:r>
            <a:r>
              <a:rPr lang="en-US" sz="2000" dirty="0" smtClean="0">
                <a:latin typeface="Times New Roman" pitchFamily="18" charset="0"/>
                <a:cs typeface="Times New Roman" pitchFamily="18" charset="0"/>
              </a:rPr>
              <a:t>have the </a:t>
            </a:r>
            <a:r>
              <a:rPr lang="en-US" sz="2000" dirty="0">
                <a:latin typeface="Times New Roman" pitchFamily="18" charset="0"/>
                <a:cs typeface="Times New Roman" pitchFamily="18" charset="0"/>
              </a:rPr>
              <a:t>potential to generate within the individual </a:t>
            </a:r>
            <a:r>
              <a:rPr lang="en-US" sz="2000" dirty="0" smtClean="0">
                <a:latin typeface="Times New Roman" pitchFamily="18" charset="0"/>
                <a:cs typeface="Times New Roman" pitchFamily="18" charset="0"/>
              </a:rPr>
              <a:t>a psychic </a:t>
            </a:r>
            <a:r>
              <a:rPr lang="en-US" sz="2000" dirty="0">
                <a:latin typeface="Times New Roman" pitchFamily="18" charset="0"/>
                <a:cs typeface="Times New Roman" pitchFamily="18" charset="0"/>
              </a:rPr>
              <a:t>drive for periodic or continuous </a:t>
            </a:r>
            <a:r>
              <a:rPr lang="en-US" sz="2000" dirty="0" smtClean="0">
                <a:latin typeface="Times New Roman" pitchFamily="18" charset="0"/>
                <a:cs typeface="Times New Roman" pitchFamily="18" charset="0"/>
              </a:rPr>
              <a:t>administration of </a:t>
            </a:r>
            <a:r>
              <a:rPr lang="en-US" sz="2000" dirty="0">
                <a:latin typeface="Times New Roman" pitchFamily="18" charset="0"/>
                <a:cs typeface="Times New Roman" pitchFamily="18" charset="0"/>
              </a:rPr>
              <a:t>the drug to achieve a </a:t>
            </a:r>
            <a:r>
              <a:rPr lang="en-US" sz="2000" dirty="0" smtClean="0">
                <a:latin typeface="Times New Roman" pitchFamily="18" charset="0"/>
                <a:cs typeface="Times New Roman" pitchFamily="18" charset="0"/>
              </a:rPr>
              <a:t>maximum level </a:t>
            </a:r>
            <a:r>
              <a:rPr lang="en-US" sz="2000" dirty="0">
                <a:latin typeface="Times New Roman" pitchFamily="18" charset="0"/>
                <a:cs typeface="Times New Roman" pitchFamily="18" charset="0"/>
              </a:rPr>
              <a:t>of functioning or feeling of well-being.</a:t>
            </a:r>
          </a:p>
          <a:p>
            <a:pPr marL="0" indent="0" algn="just">
              <a:buNone/>
            </a:pPr>
            <a:r>
              <a:rPr lang="en-US" sz="2000" dirty="0">
                <a:latin typeface="Times New Roman" pitchFamily="18" charset="0"/>
                <a:cs typeface="Times New Roman" pitchFamily="18" charset="0"/>
              </a:rPr>
              <a:t>4</a:t>
            </a:r>
            <a:r>
              <a:rPr lang="en-US" sz="2000" b="1" dirty="0">
                <a:solidFill>
                  <a:srgbClr val="0070C0"/>
                </a:solidFill>
                <a:latin typeface="Times New Roman" pitchFamily="18" charset="0"/>
                <a:cs typeface="Times New Roman" pitchFamily="18" charset="0"/>
              </a:rPr>
              <a:t>. Cross-tolerance and cross-dependence </a:t>
            </a:r>
            <a:r>
              <a:rPr lang="en-US" sz="2000" b="1" dirty="0" smtClean="0">
                <a:solidFill>
                  <a:srgbClr val="0070C0"/>
                </a:solidFill>
                <a:latin typeface="Times New Roman" pitchFamily="18" charset="0"/>
                <a:cs typeface="Times New Roman" pitchFamily="18" charset="0"/>
              </a:rPr>
              <a:t>may exist </a:t>
            </a:r>
            <a:r>
              <a:rPr lang="en-US" sz="2000" b="1" dirty="0">
                <a:solidFill>
                  <a:srgbClr val="0070C0"/>
                </a:solidFill>
                <a:latin typeface="Times New Roman" pitchFamily="18" charset="0"/>
                <a:cs typeface="Times New Roman" pitchFamily="18" charset="0"/>
              </a:rPr>
              <a:t>between various CNS </a:t>
            </a:r>
            <a:r>
              <a:rPr lang="en-US" sz="2000" b="1" dirty="0" smtClean="0">
                <a:solidFill>
                  <a:srgbClr val="0070C0"/>
                </a:solidFill>
                <a:latin typeface="Times New Roman" pitchFamily="18" charset="0"/>
                <a:cs typeface="Times New Roman" pitchFamily="18" charset="0"/>
              </a:rPr>
              <a:t>depressants: </a:t>
            </a:r>
            <a:r>
              <a:rPr lang="en-US" sz="2000" dirty="0" smtClean="0">
                <a:latin typeface="Times New Roman" pitchFamily="18" charset="0"/>
                <a:cs typeface="Times New Roman" pitchFamily="18" charset="0"/>
              </a:rPr>
              <a:t>Cross-tolerance </a:t>
            </a:r>
            <a:r>
              <a:rPr lang="en-US" sz="2000" dirty="0">
                <a:latin typeface="Times New Roman" pitchFamily="18" charset="0"/>
                <a:cs typeface="Times New Roman" pitchFamily="18" charset="0"/>
              </a:rPr>
              <a:t>is exhibited when one </a:t>
            </a:r>
            <a:r>
              <a:rPr lang="en-US" sz="2000" dirty="0" smtClean="0">
                <a:latin typeface="Times New Roman" pitchFamily="18" charset="0"/>
                <a:cs typeface="Times New Roman" pitchFamily="18" charset="0"/>
              </a:rPr>
              <a:t>drug results </a:t>
            </a:r>
            <a:r>
              <a:rPr lang="en-US" sz="2000" dirty="0">
                <a:latin typeface="Times New Roman" pitchFamily="18" charset="0"/>
                <a:cs typeface="Times New Roman" pitchFamily="18" charset="0"/>
              </a:rPr>
              <a:t>in a lessened response to another </a:t>
            </a:r>
            <a:r>
              <a:rPr lang="en-US" sz="2000" dirty="0" smtClean="0">
                <a:latin typeface="Times New Roman" pitchFamily="18" charset="0"/>
                <a:cs typeface="Times New Roman" pitchFamily="18" charset="0"/>
              </a:rPr>
              <a:t>drug. Cross-dependence </a:t>
            </a:r>
            <a:r>
              <a:rPr lang="en-US" sz="2000" dirty="0">
                <a:latin typeface="Times New Roman" pitchFamily="18" charset="0"/>
                <a:cs typeface="Times New Roman" pitchFamily="18" charset="0"/>
              </a:rPr>
              <a:t>is a condition in which </a:t>
            </a:r>
            <a:r>
              <a:rPr lang="en-US" sz="2000" dirty="0" smtClean="0">
                <a:latin typeface="Times New Roman" pitchFamily="18" charset="0"/>
                <a:cs typeface="Times New Roman" pitchFamily="18" charset="0"/>
              </a:rPr>
              <a:t>one drug </a:t>
            </a:r>
            <a:r>
              <a:rPr lang="en-US" sz="2000" dirty="0">
                <a:latin typeface="Times New Roman" pitchFamily="18" charset="0"/>
                <a:cs typeface="Times New Roman" pitchFamily="18" charset="0"/>
              </a:rPr>
              <a:t>can prevent withdrawal symptoms </a:t>
            </a:r>
            <a:r>
              <a:rPr lang="en-US" sz="2000" dirty="0" smtClean="0">
                <a:latin typeface="Times New Roman" pitchFamily="18" charset="0"/>
                <a:cs typeface="Times New Roman" pitchFamily="18" charset="0"/>
              </a:rPr>
              <a:t>associated with </a:t>
            </a:r>
            <a:r>
              <a:rPr lang="en-US" sz="2000" dirty="0">
                <a:latin typeface="Times New Roman" pitchFamily="18" charset="0"/>
                <a:cs typeface="Times New Roman" pitchFamily="18" charset="0"/>
              </a:rPr>
              <a:t>physical addiction to a </a:t>
            </a:r>
            <a:r>
              <a:rPr lang="en-US" sz="2000" dirty="0" smtClean="0">
                <a:latin typeface="Times New Roman" pitchFamily="18" charset="0"/>
                <a:cs typeface="Times New Roman" pitchFamily="18" charset="0"/>
              </a:rPr>
              <a:t>different drug </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Julien</a:t>
            </a:r>
            <a:r>
              <a:rPr lang="en-US" sz="2000" dirty="0">
                <a:latin typeface="Times New Roman" pitchFamily="18" charset="0"/>
                <a:cs typeface="Times New Roman" pitchFamily="18" charset="0"/>
              </a:rPr>
              <a:t>, 2008).</a:t>
            </a:r>
            <a:endParaRPr lang="en-US" sz="2000" b="1" dirty="0" smtClean="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p:txBody>
      </p:sp>
      <p:sp>
        <p:nvSpPr>
          <p:cNvPr id="2" name="مستطيل 1"/>
          <p:cNvSpPr/>
          <p:nvPr/>
        </p:nvSpPr>
        <p:spPr>
          <a:xfrm>
            <a:off x="323528" y="116632"/>
            <a:ext cx="8424936" cy="1384995"/>
          </a:xfrm>
          <a:prstGeom prst="rect">
            <a:avLst/>
          </a:prstGeom>
        </p:spPr>
        <p:txBody>
          <a:bodyPr wrap="square">
            <a:spAutoFit/>
          </a:bodyPr>
          <a:lstStyle/>
          <a:p>
            <a:r>
              <a:rPr lang="en-US" sz="2800" b="1" dirty="0">
                <a:solidFill>
                  <a:schemeClr val="accent6">
                    <a:lumMod val="75000"/>
                  </a:schemeClr>
                </a:solidFill>
                <a:latin typeface="Times New Roman" pitchFamily="18" charset="0"/>
                <a:cs typeface="Times New Roman" pitchFamily="18" charset="0"/>
              </a:rPr>
              <a:t>A Profile of the Substance cont.</a:t>
            </a:r>
            <a:br>
              <a:rPr lang="en-US" sz="2800" b="1" dirty="0">
                <a:solidFill>
                  <a:schemeClr val="accent6">
                    <a:lumMod val="75000"/>
                  </a:schemeClr>
                </a:solidFill>
                <a:latin typeface="Times New Roman" pitchFamily="18" charset="0"/>
                <a:cs typeface="Times New Roman" pitchFamily="18" charset="0"/>
              </a:rPr>
            </a:br>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690709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Autofit/>
          </a:bodyPr>
          <a:lstStyle/>
          <a:p>
            <a:pPr marL="0" indent="0">
              <a:buNone/>
            </a:pPr>
            <a:r>
              <a:rPr lang="en-US" sz="2000" b="1" dirty="0">
                <a:solidFill>
                  <a:schemeClr val="accent6">
                    <a:lumMod val="75000"/>
                  </a:schemeClr>
                </a:solidFill>
              </a:rPr>
              <a:t>Historical </a:t>
            </a:r>
            <a:r>
              <a:rPr lang="en-US" sz="2000" b="1" dirty="0" smtClean="0">
                <a:solidFill>
                  <a:schemeClr val="accent6">
                    <a:lumMod val="75000"/>
                  </a:schemeClr>
                </a:solidFill>
              </a:rPr>
              <a:t>Aspects</a:t>
            </a:r>
          </a:p>
          <a:p>
            <a:pPr marL="0" indent="0">
              <a:buNone/>
            </a:pPr>
            <a:r>
              <a:rPr lang="en-US" sz="2000" b="1" dirty="0">
                <a:solidFill>
                  <a:schemeClr val="accent6">
                    <a:lumMod val="75000"/>
                  </a:schemeClr>
                </a:solidFill>
              </a:rPr>
              <a:t>Patterns of </a:t>
            </a:r>
            <a:r>
              <a:rPr lang="en-US" sz="2000" b="1" dirty="0" smtClean="0">
                <a:solidFill>
                  <a:schemeClr val="accent6">
                    <a:lumMod val="75000"/>
                  </a:schemeClr>
                </a:solidFill>
              </a:rPr>
              <a:t>Use</a:t>
            </a:r>
          </a:p>
          <a:p>
            <a:pPr marL="0" indent="0">
              <a:buNone/>
            </a:pPr>
            <a:r>
              <a:rPr lang="en-US" sz="2000" b="1" dirty="0" smtClean="0">
                <a:solidFill>
                  <a:schemeClr val="accent6">
                    <a:lumMod val="75000"/>
                  </a:schemeClr>
                </a:solidFill>
              </a:rPr>
              <a:t>Effects on the body:</a:t>
            </a:r>
          </a:p>
          <a:p>
            <a:r>
              <a:rPr lang="en-US" sz="1600" dirty="0">
                <a:solidFill>
                  <a:srgbClr val="0070C0"/>
                </a:solidFill>
                <a:latin typeface="Times New Roman" pitchFamily="18" charset="0"/>
                <a:cs typeface="Times New Roman" pitchFamily="18" charset="0"/>
              </a:rPr>
              <a:t>The Effects on Sleep and Dreaming</a:t>
            </a:r>
          </a:p>
          <a:p>
            <a:r>
              <a:rPr lang="en-US" sz="1600" dirty="0" smtClean="0">
                <a:solidFill>
                  <a:srgbClr val="0070C0"/>
                </a:solidFill>
                <a:latin typeface="Times New Roman" pitchFamily="18" charset="0"/>
                <a:cs typeface="Times New Roman" pitchFamily="18" charset="0"/>
              </a:rPr>
              <a:t>Respiratory </a:t>
            </a:r>
            <a:r>
              <a:rPr lang="en-US" sz="1600" dirty="0">
                <a:solidFill>
                  <a:srgbClr val="0070C0"/>
                </a:solidFill>
                <a:latin typeface="Times New Roman" pitchFamily="18" charset="0"/>
                <a:cs typeface="Times New Roman" pitchFamily="18" charset="0"/>
              </a:rPr>
              <a:t>Depression</a:t>
            </a:r>
          </a:p>
          <a:p>
            <a:r>
              <a:rPr lang="en-US" sz="1600" dirty="0" smtClean="0">
                <a:solidFill>
                  <a:schemeClr val="tx2">
                    <a:lumMod val="60000"/>
                    <a:lumOff val="40000"/>
                  </a:schemeClr>
                </a:solidFill>
                <a:latin typeface="Times New Roman" pitchFamily="18" charset="0"/>
                <a:cs typeface="Times New Roman" pitchFamily="18" charset="0"/>
              </a:rPr>
              <a:t>Cardiovascular </a:t>
            </a:r>
            <a:r>
              <a:rPr lang="en-US" sz="1600" dirty="0">
                <a:solidFill>
                  <a:schemeClr val="tx2">
                    <a:lumMod val="60000"/>
                    <a:lumOff val="40000"/>
                  </a:schemeClr>
                </a:solidFill>
                <a:latin typeface="Times New Roman" pitchFamily="18" charset="0"/>
                <a:cs typeface="Times New Roman" pitchFamily="18" charset="0"/>
              </a:rPr>
              <a:t>Effects</a:t>
            </a:r>
          </a:p>
          <a:p>
            <a:r>
              <a:rPr lang="en-US" sz="1600" dirty="0" smtClean="0">
                <a:solidFill>
                  <a:schemeClr val="tx2">
                    <a:lumMod val="60000"/>
                    <a:lumOff val="40000"/>
                  </a:schemeClr>
                </a:solidFill>
                <a:latin typeface="Times New Roman" pitchFamily="18" charset="0"/>
                <a:cs typeface="Times New Roman" pitchFamily="18" charset="0"/>
              </a:rPr>
              <a:t>Renal </a:t>
            </a:r>
            <a:r>
              <a:rPr lang="en-US" sz="1600" dirty="0">
                <a:solidFill>
                  <a:schemeClr val="tx2">
                    <a:lumMod val="60000"/>
                    <a:lumOff val="40000"/>
                  </a:schemeClr>
                </a:solidFill>
                <a:latin typeface="Times New Roman" pitchFamily="18" charset="0"/>
                <a:cs typeface="Times New Roman" pitchFamily="18" charset="0"/>
              </a:rPr>
              <a:t>Function</a:t>
            </a:r>
          </a:p>
          <a:p>
            <a:r>
              <a:rPr lang="en-US" sz="1600" dirty="0" smtClean="0">
                <a:solidFill>
                  <a:schemeClr val="tx2">
                    <a:lumMod val="60000"/>
                    <a:lumOff val="40000"/>
                  </a:schemeClr>
                </a:solidFill>
                <a:latin typeface="Times New Roman" pitchFamily="18" charset="0"/>
                <a:cs typeface="Times New Roman" pitchFamily="18" charset="0"/>
              </a:rPr>
              <a:t>Hepatic </a:t>
            </a:r>
            <a:r>
              <a:rPr lang="en-US" sz="1600" dirty="0">
                <a:solidFill>
                  <a:schemeClr val="tx2">
                    <a:lumMod val="60000"/>
                    <a:lumOff val="40000"/>
                  </a:schemeClr>
                </a:solidFill>
                <a:latin typeface="Times New Roman" pitchFamily="18" charset="0"/>
                <a:cs typeface="Times New Roman" pitchFamily="18" charset="0"/>
              </a:rPr>
              <a:t>Effects</a:t>
            </a:r>
          </a:p>
          <a:p>
            <a:r>
              <a:rPr lang="en-US" sz="1600" dirty="0" smtClean="0">
                <a:solidFill>
                  <a:schemeClr val="tx2">
                    <a:lumMod val="60000"/>
                    <a:lumOff val="40000"/>
                  </a:schemeClr>
                </a:solidFill>
                <a:latin typeface="Times New Roman" pitchFamily="18" charset="0"/>
                <a:cs typeface="Times New Roman" pitchFamily="18" charset="0"/>
              </a:rPr>
              <a:t>Body </a:t>
            </a:r>
            <a:r>
              <a:rPr lang="en-US" sz="1600" dirty="0">
                <a:solidFill>
                  <a:schemeClr val="tx2">
                    <a:lumMod val="60000"/>
                    <a:lumOff val="40000"/>
                  </a:schemeClr>
                </a:solidFill>
                <a:latin typeface="Times New Roman" pitchFamily="18" charset="0"/>
                <a:cs typeface="Times New Roman" pitchFamily="18" charset="0"/>
              </a:rPr>
              <a:t>Temperature</a:t>
            </a:r>
          </a:p>
          <a:p>
            <a:r>
              <a:rPr lang="en-US" sz="1600" dirty="0" smtClean="0">
                <a:solidFill>
                  <a:schemeClr val="tx2">
                    <a:lumMod val="60000"/>
                    <a:lumOff val="40000"/>
                  </a:schemeClr>
                </a:solidFill>
                <a:latin typeface="Times New Roman" pitchFamily="18" charset="0"/>
                <a:cs typeface="Times New Roman" pitchFamily="18" charset="0"/>
              </a:rPr>
              <a:t>Sexual </a:t>
            </a:r>
            <a:r>
              <a:rPr lang="en-US" sz="1600" dirty="0">
                <a:solidFill>
                  <a:schemeClr val="tx2">
                    <a:lumMod val="60000"/>
                    <a:lumOff val="40000"/>
                  </a:schemeClr>
                </a:solidFill>
                <a:latin typeface="Times New Roman" pitchFamily="18" charset="0"/>
                <a:cs typeface="Times New Roman" pitchFamily="18" charset="0"/>
              </a:rPr>
              <a:t>Functionin</a:t>
            </a:r>
            <a:r>
              <a:rPr lang="en-US" sz="1600" b="1" dirty="0">
                <a:solidFill>
                  <a:schemeClr val="tx2">
                    <a:lumMod val="60000"/>
                    <a:lumOff val="40000"/>
                  </a:schemeClr>
                </a:solidFill>
              </a:rPr>
              <a:t>g</a:t>
            </a:r>
          </a:p>
          <a:p>
            <a:pPr marL="0" indent="0">
              <a:buNone/>
            </a:pPr>
            <a:r>
              <a:rPr lang="en-US" sz="1600" dirty="0" smtClean="0"/>
              <a:t> </a:t>
            </a:r>
            <a:endParaRPr lang="en-US" sz="1600" dirty="0"/>
          </a:p>
        </p:txBody>
      </p:sp>
    </p:spTree>
    <p:extLst>
      <p:ext uri="{BB962C8B-B14F-4D97-AF65-F5344CB8AC3E}">
        <p14:creationId xmlns:p14="http://schemas.microsoft.com/office/powerpoint/2010/main" val="293653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l"/>
            <a:r>
              <a:rPr lang="en-US" sz="2400" b="1" dirty="0">
                <a:solidFill>
                  <a:srgbClr val="7030A0"/>
                </a:solidFill>
              </a:rPr>
              <a:t>Sedative, Hypnotic, or </a:t>
            </a:r>
            <a:r>
              <a:rPr lang="en-US" sz="2400" b="1" dirty="0" smtClean="0">
                <a:solidFill>
                  <a:srgbClr val="7030A0"/>
                </a:solidFill>
              </a:rPr>
              <a:t>Anxiolytic  Intoxication</a:t>
            </a:r>
            <a:endParaRPr lang="en-US" sz="2400" b="1" dirty="0">
              <a:solidFill>
                <a:srgbClr val="7030A0"/>
              </a:solidFill>
            </a:endParaRPr>
          </a:p>
        </p:txBody>
      </p:sp>
      <p:sp>
        <p:nvSpPr>
          <p:cNvPr id="3" name="عنصر نائب للمحتوى 2"/>
          <p:cNvSpPr>
            <a:spLocks noGrp="1"/>
          </p:cNvSpPr>
          <p:nvPr>
            <p:ph idx="1"/>
          </p:nvPr>
        </p:nvSpPr>
        <p:spPr/>
        <p:txBody>
          <a:bodyPr>
            <a:normAutofit/>
          </a:bodyPr>
          <a:lstStyle/>
          <a:p>
            <a:pPr algn="just"/>
            <a:r>
              <a:rPr lang="en-US" sz="2000" dirty="0">
                <a:latin typeface="Times New Roman" pitchFamily="18" charset="0"/>
                <a:cs typeface="Times New Roman" pitchFamily="18" charset="0"/>
              </a:rPr>
              <a:t>The </a:t>
            </a:r>
            <a:r>
              <a:rPr lang="en-US" sz="2000" i="1" dirty="0">
                <a:latin typeface="Times New Roman" pitchFamily="18" charset="0"/>
                <a:cs typeface="Times New Roman" pitchFamily="18" charset="0"/>
              </a:rPr>
              <a:t>DSM-5 </a:t>
            </a:r>
            <a:r>
              <a:rPr lang="en-US" sz="2000" dirty="0">
                <a:latin typeface="Times New Roman" pitchFamily="18" charset="0"/>
                <a:cs typeface="Times New Roman" pitchFamily="18" charset="0"/>
              </a:rPr>
              <a:t>(APA, 2013) describes sedative, </a:t>
            </a:r>
            <a:r>
              <a:rPr lang="en-US" sz="2000" dirty="0" smtClean="0">
                <a:latin typeface="Times New Roman" pitchFamily="18" charset="0"/>
                <a:cs typeface="Times New Roman" pitchFamily="18" charset="0"/>
              </a:rPr>
              <a:t>hypnotic, or </a:t>
            </a:r>
            <a:r>
              <a:rPr lang="en-US" sz="2000" dirty="0">
                <a:latin typeface="Times New Roman" pitchFamily="18" charset="0"/>
                <a:cs typeface="Times New Roman" pitchFamily="18" charset="0"/>
              </a:rPr>
              <a:t>anxiolytic intoxication as the presence </a:t>
            </a:r>
            <a:r>
              <a:rPr lang="en-US" sz="2000" dirty="0" smtClean="0">
                <a:latin typeface="Times New Roman" pitchFamily="18" charset="0"/>
                <a:cs typeface="Times New Roman" pitchFamily="18" charset="0"/>
              </a:rPr>
              <a:t>of clinically </a:t>
            </a:r>
            <a:r>
              <a:rPr lang="en-US" sz="2000" dirty="0">
                <a:latin typeface="Times New Roman" pitchFamily="18" charset="0"/>
                <a:cs typeface="Times New Roman" pitchFamily="18" charset="0"/>
              </a:rPr>
              <a:t>significant maladaptive behavioral or </a:t>
            </a:r>
            <a:r>
              <a:rPr lang="en-US" sz="2000" dirty="0" smtClean="0">
                <a:latin typeface="Times New Roman" pitchFamily="18" charset="0"/>
                <a:cs typeface="Times New Roman" pitchFamily="18" charset="0"/>
              </a:rPr>
              <a:t>psychological changes </a:t>
            </a:r>
            <a:r>
              <a:rPr lang="en-US" sz="2000" dirty="0">
                <a:latin typeface="Times New Roman" pitchFamily="18" charset="0"/>
                <a:cs typeface="Times New Roman" pitchFamily="18" charset="0"/>
              </a:rPr>
              <a:t>that develop during, or </a:t>
            </a:r>
            <a:r>
              <a:rPr lang="en-US" sz="2000" dirty="0" smtClean="0">
                <a:latin typeface="Times New Roman" pitchFamily="18" charset="0"/>
                <a:cs typeface="Times New Roman" pitchFamily="18" charset="0"/>
              </a:rPr>
              <a:t>shortly after</a:t>
            </a:r>
            <a:r>
              <a:rPr lang="en-US" sz="2000" dirty="0">
                <a:latin typeface="Times New Roman" pitchFamily="18" charset="0"/>
                <a:cs typeface="Times New Roman" pitchFamily="18" charset="0"/>
              </a:rPr>
              <a:t>, use of one of these substances.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These </a:t>
            </a:r>
            <a:r>
              <a:rPr lang="en-US" sz="2000" dirty="0" smtClean="0">
                <a:latin typeface="Times New Roman" pitchFamily="18" charset="0"/>
                <a:cs typeface="Times New Roman" pitchFamily="18" charset="0"/>
              </a:rPr>
              <a:t>maladaptive changes </a:t>
            </a:r>
            <a:r>
              <a:rPr lang="en-US" sz="2000" dirty="0">
                <a:latin typeface="Times New Roman" pitchFamily="18" charset="0"/>
                <a:cs typeface="Times New Roman" pitchFamily="18" charset="0"/>
              </a:rPr>
              <a:t>may include inappropriate </a:t>
            </a:r>
            <a:r>
              <a:rPr lang="en-US" sz="2000" dirty="0" smtClean="0">
                <a:latin typeface="Times New Roman" pitchFamily="18" charset="0"/>
                <a:cs typeface="Times New Roman" pitchFamily="18" charset="0"/>
              </a:rPr>
              <a:t>sexual or </a:t>
            </a:r>
            <a:r>
              <a:rPr lang="en-US" sz="2000" dirty="0">
                <a:latin typeface="Times New Roman" pitchFamily="18" charset="0"/>
                <a:cs typeface="Times New Roman" pitchFamily="18" charset="0"/>
              </a:rPr>
              <a:t>aggressive behavior, mood liability, </a:t>
            </a:r>
            <a:r>
              <a:rPr lang="en-US" sz="2000" dirty="0" smtClean="0">
                <a:latin typeface="Times New Roman" pitchFamily="18" charset="0"/>
                <a:cs typeface="Times New Roman" pitchFamily="18" charset="0"/>
              </a:rPr>
              <a:t>impaired judgment</a:t>
            </a:r>
            <a:r>
              <a:rPr lang="en-US" sz="2000" dirty="0">
                <a:latin typeface="Times New Roman" pitchFamily="18" charset="0"/>
                <a:cs typeface="Times New Roman" pitchFamily="18" charset="0"/>
              </a:rPr>
              <a:t>, or impaired social or occupational </a:t>
            </a:r>
            <a:r>
              <a:rPr lang="en-US" sz="2000" dirty="0" smtClean="0">
                <a:latin typeface="Times New Roman" pitchFamily="18" charset="0"/>
                <a:cs typeface="Times New Roman" pitchFamily="18" charset="0"/>
              </a:rPr>
              <a:t>functioning.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Other </a:t>
            </a:r>
            <a:r>
              <a:rPr lang="en-US" sz="2000" dirty="0">
                <a:latin typeface="Times New Roman" pitchFamily="18" charset="0"/>
                <a:cs typeface="Times New Roman" pitchFamily="18" charset="0"/>
              </a:rPr>
              <a:t>symptoms that may develop </a:t>
            </a:r>
            <a:r>
              <a:rPr lang="en-US" sz="2000" dirty="0" smtClean="0">
                <a:latin typeface="Times New Roman" pitchFamily="18" charset="0"/>
                <a:cs typeface="Times New Roman" pitchFamily="18" charset="0"/>
              </a:rPr>
              <a:t>with excessive </a:t>
            </a:r>
            <a:r>
              <a:rPr lang="en-US" sz="2000" dirty="0">
                <a:latin typeface="Times New Roman" pitchFamily="18" charset="0"/>
                <a:cs typeface="Times New Roman" pitchFamily="18" charset="0"/>
              </a:rPr>
              <a:t>use of CNS depressants include </a:t>
            </a:r>
            <a:r>
              <a:rPr lang="en-US" sz="2000" dirty="0" smtClean="0">
                <a:latin typeface="Times New Roman" pitchFamily="18" charset="0"/>
                <a:cs typeface="Times New Roman" pitchFamily="18" charset="0"/>
              </a:rPr>
              <a:t>slurred speech</a:t>
            </a:r>
            <a:r>
              <a:rPr lang="en-US" sz="2000" dirty="0">
                <a:latin typeface="Times New Roman" pitchFamily="18" charset="0"/>
                <a:cs typeface="Times New Roman" pitchFamily="18" charset="0"/>
              </a:rPr>
              <a:t>, incoordination, unsteady gait, </a:t>
            </a:r>
            <a:r>
              <a:rPr lang="en-US" sz="2000" dirty="0" smtClean="0">
                <a:latin typeface="Times New Roman" pitchFamily="18" charset="0"/>
                <a:cs typeface="Times New Roman" pitchFamily="18" charset="0"/>
              </a:rPr>
              <a:t>nystagmus, impairment </a:t>
            </a:r>
            <a:r>
              <a:rPr lang="en-US" sz="2000" dirty="0">
                <a:latin typeface="Times New Roman" pitchFamily="18" charset="0"/>
                <a:cs typeface="Times New Roman" pitchFamily="18" charset="0"/>
              </a:rPr>
              <a:t>in attention or memory, and </a:t>
            </a:r>
            <a:r>
              <a:rPr lang="en-US" sz="2000" dirty="0" smtClean="0">
                <a:latin typeface="Times New Roman" pitchFamily="18" charset="0"/>
                <a:cs typeface="Times New Roman" pitchFamily="18" charset="0"/>
              </a:rPr>
              <a:t>stupor or </a:t>
            </a:r>
            <a:r>
              <a:rPr lang="en-US" sz="2000" dirty="0">
                <a:latin typeface="Times New Roman" pitchFamily="18" charset="0"/>
                <a:cs typeface="Times New Roman" pitchFamily="18" charset="0"/>
              </a:rPr>
              <a:t>coma.</a:t>
            </a:r>
          </a:p>
        </p:txBody>
      </p:sp>
    </p:spTree>
    <p:extLst>
      <p:ext uri="{BB962C8B-B14F-4D97-AF65-F5344CB8AC3E}">
        <p14:creationId xmlns:p14="http://schemas.microsoft.com/office/powerpoint/2010/main" val="416262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2800" b="1" dirty="0">
                <a:solidFill>
                  <a:srgbClr val="7030A0"/>
                </a:solidFill>
              </a:rPr>
              <a:t>Sedative, Hypnotic, or </a:t>
            </a:r>
            <a:r>
              <a:rPr lang="en-US" sz="2800" b="1" dirty="0" smtClean="0">
                <a:solidFill>
                  <a:srgbClr val="7030A0"/>
                </a:solidFill>
              </a:rPr>
              <a:t>Anxiolytic Withdrawal</a:t>
            </a:r>
            <a:endParaRPr lang="en-US" sz="2800" b="1" dirty="0">
              <a:solidFill>
                <a:srgbClr val="7030A0"/>
              </a:solidFill>
            </a:endParaRPr>
          </a:p>
        </p:txBody>
      </p:sp>
      <p:sp>
        <p:nvSpPr>
          <p:cNvPr id="3" name="عنصر نائب للمحتوى 2"/>
          <p:cNvSpPr>
            <a:spLocks noGrp="1"/>
          </p:cNvSpPr>
          <p:nvPr>
            <p:ph idx="1"/>
          </p:nvPr>
        </p:nvSpPr>
        <p:spPr>
          <a:xfrm>
            <a:off x="539552" y="1628800"/>
            <a:ext cx="8229600" cy="4525963"/>
          </a:xfrm>
        </p:spPr>
        <p:txBody>
          <a:bodyPr>
            <a:noAutofit/>
          </a:bodyPr>
          <a:lstStyle/>
          <a:p>
            <a:pPr algn="just"/>
            <a:r>
              <a:rPr lang="en-US" sz="2000" dirty="0">
                <a:latin typeface="Times New Roman" pitchFamily="18" charset="0"/>
                <a:cs typeface="Times New Roman" pitchFamily="18" charset="0"/>
              </a:rPr>
              <a:t>Withdrawal from sedatives, hypnotics, or </a:t>
            </a:r>
            <a:r>
              <a:rPr lang="en-US" sz="2000" dirty="0" smtClean="0">
                <a:latin typeface="Times New Roman" pitchFamily="18" charset="0"/>
                <a:cs typeface="Times New Roman" pitchFamily="18" charset="0"/>
              </a:rPr>
              <a:t>anxiolytics produces </a:t>
            </a:r>
            <a:r>
              <a:rPr lang="en-US" sz="2000" dirty="0">
                <a:latin typeface="Times New Roman" pitchFamily="18" charset="0"/>
                <a:cs typeface="Times New Roman" pitchFamily="18" charset="0"/>
              </a:rPr>
              <a:t>a characteristic syndrome of </a:t>
            </a:r>
            <a:r>
              <a:rPr lang="en-US" sz="2000" dirty="0" smtClean="0">
                <a:latin typeface="Times New Roman" pitchFamily="18" charset="0"/>
                <a:cs typeface="Times New Roman" pitchFamily="18" charset="0"/>
              </a:rPr>
              <a:t>symptoms that </a:t>
            </a:r>
            <a:r>
              <a:rPr lang="en-US" sz="2000" dirty="0">
                <a:latin typeface="Times New Roman" pitchFamily="18" charset="0"/>
                <a:cs typeface="Times New Roman" pitchFamily="18" charset="0"/>
              </a:rPr>
              <a:t>develops after a reduction in or cessation </a:t>
            </a:r>
            <a:r>
              <a:rPr lang="en-US" sz="2000" dirty="0" smtClean="0">
                <a:latin typeface="Times New Roman" pitchFamily="18" charset="0"/>
                <a:cs typeface="Times New Roman" pitchFamily="18" charset="0"/>
              </a:rPr>
              <a:t>of intake </a:t>
            </a:r>
            <a:r>
              <a:rPr lang="en-US" sz="2000" dirty="0">
                <a:latin typeface="Times New Roman" pitchFamily="18" charset="0"/>
                <a:cs typeface="Times New Roman" pitchFamily="18" charset="0"/>
              </a:rPr>
              <a:t>that has been heavy or prolonged (</a:t>
            </a:r>
            <a:r>
              <a:rPr lang="en-US" sz="2000" dirty="0" smtClean="0">
                <a:latin typeface="Times New Roman" pitchFamily="18" charset="0"/>
                <a:cs typeface="Times New Roman" pitchFamily="18" charset="0"/>
              </a:rPr>
              <a:t>APA, 2013</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Onset </a:t>
            </a:r>
            <a:r>
              <a:rPr lang="en-US" sz="2000" dirty="0">
                <a:latin typeface="Times New Roman" pitchFamily="18" charset="0"/>
                <a:cs typeface="Times New Roman" pitchFamily="18" charset="0"/>
              </a:rPr>
              <a:t>of the symptoms depends on the </a:t>
            </a:r>
            <a:r>
              <a:rPr lang="en-US" sz="2000" dirty="0" smtClean="0">
                <a:latin typeface="Times New Roman" pitchFamily="18" charset="0"/>
                <a:cs typeface="Times New Roman" pitchFamily="18" charset="0"/>
              </a:rPr>
              <a:t>drug from </a:t>
            </a:r>
            <a:r>
              <a:rPr lang="en-US" sz="2000" dirty="0">
                <a:latin typeface="Times New Roman" pitchFamily="18" charset="0"/>
                <a:cs typeface="Times New Roman" pitchFamily="18" charset="0"/>
              </a:rPr>
              <a:t>which the individual is withdrawing.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With </a:t>
            </a:r>
            <a:r>
              <a:rPr lang="en-US" sz="2000" dirty="0" smtClean="0">
                <a:latin typeface="Times New Roman" pitchFamily="18" charset="0"/>
                <a:cs typeface="Times New Roman" pitchFamily="18" charset="0"/>
              </a:rPr>
              <a:t>short-acting </a:t>
            </a:r>
            <a:r>
              <a:rPr lang="en-US" sz="2000" dirty="0">
                <a:latin typeface="Times New Roman" pitchFamily="18" charset="0"/>
                <a:cs typeface="Times New Roman" pitchFamily="18" charset="0"/>
              </a:rPr>
              <a:t>sedative-hypnotics (e.g., </a:t>
            </a:r>
            <a:r>
              <a:rPr lang="en-US" sz="2000" dirty="0" smtClean="0">
                <a:latin typeface="Times New Roman" pitchFamily="18" charset="0"/>
                <a:cs typeface="Times New Roman" pitchFamily="18" charset="0"/>
              </a:rPr>
              <a:t>alprazolam, </a:t>
            </a:r>
            <a:r>
              <a:rPr lang="en-US" sz="2000" dirty="0" err="1" smtClean="0">
                <a:latin typeface="Times New Roman" pitchFamily="18" charset="0"/>
                <a:cs typeface="Times New Roman" pitchFamily="18" charset="0"/>
              </a:rPr>
              <a:t>lorazepam</a:t>
            </a:r>
            <a:r>
              <a:rPr lang="en-US" sz="2000" dirty="0">
                <a:latin typeface="Times New Roman" pitchFamily="18" charset="0"/>
                <a:cs typeface="Times New Roman" pitchFamily="18" charset="0"/>
              </a:rPr>
              <a:t>), symptoms may begin between 12 </a:t>
            </a:r>
            <a:r>
              <a:rPr lang="en-US" sz="2000" dirty="0" smtClean="0">
                <a:latin typeface="Times New Roman" pitchFamily="18" charset="0"/>
                <a:cs typeface="Times New Roman" pitchFamily="18" charset="0"/>
              </a:rPr>
              <a:t>and 24 </a:t>
            </a:r>
            <a:r>
              <a:rPr lang="en-US" sz="2000" dirty="0">
                <a:latin typeface="Times New Roman" pitchFamily="18" charset="0"/>
                <a:cs typeface="Times New Roman" pitchFamily="18" charset="0"/>
              </a:rPr>
              <a:t>hours after the last dose, reach peak </a:t>
            </a:r>
            <a:r>
              <a:rPr lang="en-US" sz="2000" dirty="0" smtClean="0">
                <a:latin typeface="Times New Roman" pitchFamily="18" charset="0"/>
                <a:cs typeface="Times New Roman" pitchFamily="18" charset="0"/>
              </a:rPr>
              <a:t>intensity between </a:t>
            </a:r>
            <a:r>
              <a:rPr lang="en-US" sz="2000" dirty="0">
                <a:latin typeface="Times New Roman" pitchFamily="18" charset="0"/>
                <a:cs typeface="Times New Roman" pitchFamily="18" charset="0"/>
              </a:rPr>
              <a:t>24 and 72 hours, and subside in 5 to 10 </a:t>
            </a:r>
            <a:r>
              <a:rPr lang="en-US" sz="2000" dirty="0" smtClean="0">
                <a:latin typeface="Times New Roman" pitchFamily="18" charset="0"/>
                <a:cs typeface="Times New Roman" pitchFamily="18" charset="0"/>
              </a:rPr>
              <a:t>days</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Withdrawal </a:t>
            </a:r>
            <a:r>
              <a:rPr lang="en-US" sz="2000" dirty="0">
                <a:latin typeface="Times New Roman" pitchFamily="18" charset="0"/>
                <a:cs typeface="Times New Roman" pitchFamily="18" charset="0"/>
              </a:rPr>
              <a:t>symptoms from substances with </a:t>
            </a:r>
            <a:r>
              <a:rPr lang="en-US" sz="2000" dirty="0" smtClean="0">
                <a:latin typeface="Times New Roman" pitchFamily="18" charset="0"/>
                <a:cs typeface="Times New Roman" pitchFamily="18" charset="0"/>
              </a:rPr>
              <a:t>longer half-lives </a:t>
            </a:r>
            <a:r>
              <a:rPr lang="en-US" sz="2000" dirty="0">
                <a:latin typeface="Times New Roman" pitchFamily="18" charset="0"/>
                <a:cs typeface="Times New Roman" pitchFamily="18" charset="0"/>
              </a:rPr>
              <a:t>(e.g., diazepam, phenobarbital, </a:t>
            </a:r>
            <a:r>
              <a:rPr lang="en-US" sz="2000" dirty="0" err="1" smtClean="0">
                <a:latin typeface="Times New Roman" pitchFamily="18" charset="0"/>
                <a:cs typeface="Times New Roman" pitchFamily="18" charset="0"/>
              </a:rPr>
              <a:t>chlordiazepoxide</a:t>
            </a:r>
            <a:r>
              <a:rPr lang="en-US" sz="2000" dirty="0" smtClean="0">
                <a:latin typeface="Times New Roman" pitchFamily="18" charset="0"/>
                <a:cs typeface="Times New Roman" pitchFamily="18" charset="0"/>
              </a:rPr>
              <a:t>) may </a:t>
            </a:r>
            <a:r>
              <a:rPr lang="en-US" sz="2000" dirty="0">
                <a:latin typeface="Times New Roman" pitchFamily="18" charset="0"/>
                <a:cs typeface="Times New Roman" pitchFamily="18" charset="0"/>
              </a:rPr>
              <a:t>begin within 2 to 7 days, peak </a:t>
            </a:r>
            <a:r>
              <a:rPr lang="en-US" sz="2000" dirty="0" smtClean="0">
                <a:latin typeface="Times New Roman" pitchFamily="18" charset="0"/>
                <a:cs typeface="Times New Roman" pitchFamily="18" charset="0"/>
              </a:rPr>
              <a:t>on the </a:t>
            </a:r>
            <a:r>
              <a:rPr lang="en-US" sz="2000" dirty="0">
                <a:latin typeface="Times New Roman" pitchFamily="18" charset="0"/>
                <a:cs typeface="Times New Roman" pitchFamily="18" charset="0"/>
              </a:rPr>
              <a:t>fifth to eighth day, and subside in 10 to 16 </a:t>
            </a:r>
            <a:r>
              <a:rPr lang="en-US" sz="2000" dirty="0" smtClean="0">
                <a:latin typeface="Times New Roman" pitchFamily="18" charset="0"/>
                <a:cs typeface="Times New Roman" pitchFamily="18" charset="0"/>
              </a:rPr>
              <a:t>days (</a:t>
            </a:r>
            <a:r>
              <a:rPr lang="en-US" sz="2000" dirty="0" err="1" smtClean="0">
                <a:latin typeface="Times New Roman" pitchFamily="18" charset="0"/>
                <a:cs typeface="Times New Roman" pitchFamily="18" charset="0"/>
              </a:rPr>
              <a:t>Gualtieri</a:t>
            </a:r>
            <a:r>
              <a:rPr lang="en-US" sz="2000" dirty="0">
                <a:latin typeface="Times New Roman" pitchFamily="18" charset="0"/>
                <a:cs typeface="Times New Roman" pitchFamily="18" charset="0"/>
              </a:rPr>
              <a:t>, 2004; </a:t>
            </a:r>
            <a:r>
              <a:rPr lang="en-US" sz="2000" dirty="0" err="1">
                <a:latin typeface="Times New Roman" pitchFamily="18" charset="0"/>
                <a:cs typeface="Times New Roman" pitchFamily="18" charset="0"/>
              </a:rPr>
              <a:t>Leamon</a:t>
            </a:r>
            <a:r>
              <a:rPr lang="en-US" sz="2000" dirty="0">
                <a:latin typeface="Times New Roman" pitchFamily="18" charset="0"/>
                <a:cs typeface="Times New Roman" pitchFamily="18" charset="0"/>
              </a:rPr>
              <a:t>, Wright, &amp; Myrick, 2008).</a:t>
            </a:r>
          </a:p>
        </p:txBody>
      </p:sp>
    </p:spTree>
    <p:extLst>
      <p:ext uri="{BB962C8B-B14F-4D97-AF65-F5344CB8AC3E}">
        <p14:creationId xmlns:p14="http://schemas.microsoft.com/office/powerpoint/2010/main" val="312769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ctr">
              <a:buNone/>
            </a:pPr>
            <a:r>
              <a:rPr lang="en-US" b="1" dirty="0" smtClean="0">
                <a:solidFill>
                  <a:schemeClr val="accent2">
                    <a:lumMod val="75000"/>
                  </a:schemeClr>
                </a:solidFill>
                <a:latin typeface="Times New Roman" pitchFamily="18" charset="0"/>
                <a:cs typeface="Times New Roman" pitchFamily="18" charset="0"/>
              </a:rPr>
              <a:t>The Dynamics of Substance-Related Disorders</a:t>
            </a:r>
          </a:p>
          <a:p>
            <a:endParaRPr lang="en-US" dirty="0" smtClean="0"/>
          </a:p>
          <a:p>
            <a:pPr marL="0" indent="0" algn="ctr">
              <a:buNone/>
            </a:pPr>
            <a:r>
              <a:rPr lang="en-US" b="1" dirty="0" smtClean="0">
                <a:solidFill>
                  <a:srgbClr val="7030A0"/>
                </a:solidFill>
                <a:latin typeface="Times New Roman" pitchFamily="18" charset="0"/>
                <a:cs typeface="Times New Roman" pitchFamily="18" charset="0"/>
              </a:rPr>
              <a:t>3. Stimulant </a:t>
            </a:r>
            <a:r>
              <a:rPr lang="en-US" b="1" dirty="0">
                <a:solidFill>
                  <a:srgbClr val="7030A0"/>
                </a:solidFill>
                <a:latin typeface="Times New Roman" pitchFamily="18" charset="0"/>
                <a:cs typeface="Times New Roman" pitchFamily="18" charset="0"/>
              </a:rPr>
              <a:t>Use Disorder</a:t>
            </a:r>
          </a:p>
        </p:txBody>
      </p:sp>
    </p:spTree>
    <p:extLst>
      <p:ext uri="{BB962C8B-B14F-4D97-AF65-F5344CB8AC3E}">
        <p14:creationId xmlns:p14="http://schemas.microsoft.com/office/powerpoint/2010/main" val="4085402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7030A0"/>
                </a:solidFill>
                <a:latin typeface="Times New Roman" pitchFamily="18" charset="0"/>
                <a:cs typeface="Times New Roman" pitchFamily="18" charset="0"/>
              </a:rPr>
              <a:t>3. Stimulant Use Disorder</a:t>
            </a:r>
            <a:br>
              <a:rPr lang="en-US" b="1" dirty="0" smtClean="0">
                <a:solidFill>
                  <a:srgbClr val="7030A0"/>
                </a:solidFill>
                <a:latin typeface="Times New Roman" pitchFamily="18" charset="0"/>
                <a:cs typeface="Times New Roman" pitchFamily="18" charset="0"/>
              </a:rPr>
            </a:br>
            <a:endParaRPr lang="en-US" dirty="0"/>
          </a:p>
        </p:txBody>
      </p:sp>
      <p:sp>
        <p:nvSpPr>
          <p:cNvPr id="3" name="عنصر نائب للمحتوى 2"/>
          <p:cNvSpPr>
            <a:spLocks noGrp="1"/>
          </p:cNvSpPr>
          <p:nvPr>
            <p:ph idx="1"/>
          </p:nvPr>
        </p:nvSpPr>
        <p:spPr/>
        <p:txBody>
          <a:bodyPr>
            <a:normAutofit lnSpcReduction="10000"/>
          </a:bodyPr>
          <a:lstStyle/>
          <a:p>
            <a:pPr marL="0" indent="0">
              <a:buNone/>
            </a:pPr>
            <a:r>
              <a:rPr lang="en-US" dirty="0">
                <a:solidFill>
                  <a:schemeClr val="accent6">
                    <a:lumMod val="75000"/>
                  </a:schemeClr>
                </a:solidFill>
              </a:rPr>
              <a:t>A Profile of the </a:t>
            </a:r>
            <a:r>
              <a:rPr lang="en-US" dirty="0" smtClean="0">
                <a:solidFill>
                  <a:schemeClr val="accent6">
                    <a:lumMod val="75000"/>
                  </a:schemeClr>
                </a:solidFill>
              </a:rPr>
              <a:t>Substance</a:t>
            </a:r>
          </a:p>
          <a:p>
            <a:pPr marL="0" indent="0">
              <a:buNone/>
            </a:pPr>
            <a:r>
              <a:rPr lang="en-US" dirty="0">
                <a:solidFill>
                  <a:schemeClr val="accent6">
                    <a:lumMod val="75000"/>
                  </a:schemeClr>
                </a:solidFill>
              </a:rPr>
              <a:t>Historical </a:t>
            </a:r>
            <a:r>
              <a:rPr lang="en-US" dirty="0" smtClean="0">
                <a:solidFill>
                  <a:schemeClr val="accent6">
                    <a:lumMod val="75000"/>
                  </a:schemeClr>
                </a:solidFill>
              </a:rPr>
              <a:t>Aspects</a:t>
            </a:r>
          </a:p>
          <a:p>
            <a:pPr marL="0" indent="0">
              <a:buNone/>
            </a:pPr>
            <a:r>
              <a:rPr lang="en-US" dirty="0">
                <a:solidFill>
                  <a:schemeClr val="accent6">
                    <a:lumMod val="75000"/>
                  </a:schemeClr>
                </a:solidFill>
              </a:rPr>
              <a:t>Patterns of </a:t>
            </a:r>
            <a:r>
              <a:rPr lang="en-US" dirty="0" smtClean="0">
                <a:solidFill>
                  <a:schemeClr val="accent6">
                    <a:lumMod val="75000"/>
                  </a:schemeClr>
                </a:solidFill>
              </a:rPr>
              <a:t>Use</a:t>
            </a:r>
          </a:p>
          <a:p>
            <a:pPr marL="0" indent="0">
              <a:buNone/>
            </a:pPr>
            <a:r>
              <a:rPr lang="en-US" dirty="0">
                <a:solidFill>
                  <a:schemeClr val="accent6">
                    <a:lumMod val="75000"/>
                  </a:schemeClr>
                </a:solidFill>
              </a:rPr>
              <a:t>Effects </a:t>
            </a:r>
            <a:r>
              <a:rPr lang="en-US" dirty="0" smtClean="0">
                <a:solidFill>
                  <a:schemeClr val="accent6">
                    <a:lumMod val="75000"/>
                  </a:schemeClr>
                </a:solidFill>
              </a:rPr>
              <a:t>on </a:t>
            </a:r>
            <a:r>
              <a:rPr lang="en-US" dirty="0">
                <a:solidFill>
                  <a:schemeClr val="accent6">
                    <a:lumMod val="75000"/>
                  </a:schemeClr>
                </a:solidFill>
              </a:rPr>
              <a:t>the </a:t>
            </a:r>
            <a:r>
              <a:rPr lang="en-US" dirty="0" smtClean="0">
                <a:solidFill>
                  <a:schemeClr val="accent6">
                    <a:lumMod val="75000"/>
                  </a:schemeClr>
                </a:solidFill>
              </a:rPr>
              <a:t>Body:</a:t>
            </a:r>
            <a:endParaRPr lang="en-US" dirty="0" smtClean="0">
              <a:solidFill>
                <a:schemeClr val="accent6">
                  <a:lumMod val="75000"/>
                </a:schemeClr>
              </a:solidFill>
            </a:endParaRPr>
          </a:p>
          <a:p>
            <a:r>
              <a:rPr lang="en-US" dirty="0"/>
              <a:t>CNS </a:t>
            </a:r>
            <a:r>
              <a:rPr lang="en-US" dirty="0" smtClean="0"/>
              <a:t>Effects</a:t>
            </a:r>
          </a:p>
          <a:p>
            <a:r>
              <a:rPr lang="en-US" dirty="0"/>
              <a:t>Cardiovascular/Pulmonary </a:t>
            </a:r>
            <a:r>
              <a:rPr lang="en-US" dirty="0" smtClean="0"/>
              <a:t>Effects</a:t>
            </a:r>
          </a:p>
          <a:p>
            <a:r>
              <a:rPr lang="en-US" dirty="0"/>
              <a:t>Gastrointestinal and Renal </a:t>
            </a:r>
            <a:r>
              <a:rPr lang="en-US" dirty="0" smtClean="0"/>
              <a:t>Effects</a:t>
            </a:r>
          </a:p>
          <a:p>
            <a:r>
              <a:rPr lang="en-US" dirty="0"/>
              <a:t>Sexual </a:t>
            </a:r>
            <a:r>
              <a:rPr lang="en-US" dirty="0" smtClean="0"/>
              <a:t>Functioning</a:t>
            </a:r>
          </a:p>
          <a:p>
            <a:endParaRPr lang="en-US" dirty="0" smtClean="0">
              <a:solidFill>
                <a:schemeClr val="accent6">
                  <a:lumMod val="75000"/>
                </a:schemeClr>
              </a:solidFill>
            </a:endParaRPr>
          </a:p>
          <a:p>
            <a:endParaRPr lang="en-US" dirty="0">
              <a:solidFill>
                <a:schemeClr val="accent6">
                  <a:lumMod val="75000"/>
                </a:schemeClr>
              </a:solidFill>
            </a:endParaRPr>
          </a:p>
        </p:txBody>
      </p:sp>
    </p:spTree>
    <p:extLst>
      <p:ext uri="{BB962C8B-B14F-4D97-AF65-F5344CB8AC3E}">
        <p14:creationId xmlns:p14="http://schemas.microsoft.com/office/powerpoint/2010/main" val="391591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7030A0"/>
                </a:solidFill>
              </a:rPr>
              <a:t>Stimulant Withdrawal</a:t>
            </a:r>
            <a:br>
              <a:rPr lang="en-US" b="1" dirty="0" smtClean="0">
                <a:solidFill>
                  <a:srgbClr val="7030A0"/>
                </a:solidFill>
              </a:rPr>
            </a:br>
            <a:endParaRPr lang="en-US" b="1" dirty="0">
              <a:solidFill>
                <a:srgbClr val="7030A0"/>
              </a:solidFill>
            </a:endParaRPr>
          </a:p>
        </p:txBody>
      </p:sp>
      <p:sp>
        <p:nvSpPr>
          <p:cNvPr id="3" name="عنصر نائب للمحتوى 2"/>
          <p:cNvSpPr>
            <a:spLocks noGrp="1"/>
          </p:cNvSpPr>
          <p:nvPr>
            <p:ph idx="1"/>
          </p:nvPr>
        </p:nvSpPr>
        <p:spPr>
          <a:xfrm>
            <a:off x="457200" y="980728"/>
            <a:ext cx="8229600" cy="5145435"/>
          </a:xfrm>
        </p:spPr>
        <p:txBody>
          <a:bodyPr>
            <a:normAutofit/>
          </a:bodyPr>
          <a:lstStyle/>
          <a:p>
            <a:pPr algn="just"/>
            <a:r>
              <a:rPr lang="en-US" sz="2400" dirty="0" smtClean="0">
                <a:latin typeface="Times New Roman" pitchFamily="18" charset="0"/>
                <a:cs typeface="Times New Roman" pitchFamily="18" charset="0"/>
              </a:rPr>
              <a:t>Stimulant </a:t>
            </a:r>
            <a:r>
              <a:rPr lang="en-US" sz="2400" dirty="0">
                <a:latin typeface="Times New Roman" pitchFamily="18" charset="0"/>
                <a:cs typeface="Times New Roman" pitchFamily="18" charset="0"/>
              </a:rPr>
              <a:t>withdrawal is the presence of a </a:t>
            </a:r>
            <a:r>
              <a:rPr lang="en-US" sz="2400" dirty="0" smtClean="0">
                <a:latin typeface="Times New Roman" pitchFamily="18" charset="0"/>
                <a:cs typeface="Times New Roman" pitchFamily="18" charset="0"/>
              </a:rPr>
              <a:t>characteristic withdrawal </a:t>
            </a:r>
            <a:r>
              <a:rPr lang="en-US" sz="2400" dirty="0">
                <a:latin typeface="Times New Roman" pitchFamily="18" charset="0"/>
                <a:cs typeface="Times New Roman" pitchFamily="18" charset="0"/>
              </a:rPr>
              <a:t>syndrome that develops </a:t>
            </a:r>
            <a:r>
              <a:rPr lang="en-US" sz="2400" dirty="0" smtClean="0">
                <a:latin typeface="Times New Roman" pitchFamily="18" charset="0"/>
                <a:cs typeface="Times New Roman" pitchFamily="18" charset="0"/>
              </a:rPr>
              <a:t>within a </a:t>
            </a:r>
            <a:r>
              <a:rPr lang="en-US" sz="2400" dirty="0">
                <a:latin typeface="Times New Roman" pitchFamily="18" charset="0"/>
                <a:cs typeface="Times New Roman" pitchFamily="18" charset="0"/>
              </a:rPr>
              <a:t>few hours to several days after cessation of, </a:t>
            </a:r>
            <a:r>
              <a:rPr lang="en-US" sz="2400" dirty="0" smtClean="0">
                <a:latin typeface="Times New Roman" pitchFamily="18" charset="0"/>
                <a:cs typeface="Times New Roman" pitchFamily="18" charset="0"/>
              </a:rPr>
              <a:t>or reduction </a:t>
            </a:r>
            <a:r>
              <a:rPr lang="en-US" sz="2400" dirty="0">
                <a:latin typeface="Times New Roman" pitchFamily="18" charset="0"/>
                <a:cs typeface="Times New Roman" pitchFamily="18" charset="0"/>
              </a:rPr>
              <a:t>in, heavy and prolonged use (</a:t>
            </a:r>
            <a:r>
              <a:rPr lang="en-US" sz="2400" dirty="0" smtClean="0">
                <a:latin typeface="Times New Roman" pitchFamily="18" charset="0"/>
                <a:cs typeface="Times New Roman" pitchFamily="18" charset="0"/>
              </a:rPr>
              <a:t>APA, 2013</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Black </a:t>
            </a:r>
            <a:r>
              <a:rPr lang="en-US" sz="2400" dirty="0">
                <a:latin typeface="Times New Roman" pitchFamily="18" charset="0"/>
                <a:cs typeface="Times New Roman" pitchFamily="18" charset="0"/>
              </a:rPr>
              <a:t>and </a:t>
            </a:r>
            <a:r>
              <a:rPr lang="en-US" sz="2400" dirty="0" err="1">
                <a:latin typeface="Times New Roman" pitchFamily="18" charset="0"/>
                <a:cs typeface="Times New Roman" pitchFamily="18" charset="0"/>
              </a:rPr>
              <a:t>Andreasen</a:t>
            </a:r>
            <a:r>
              <a:rPr lang="en-US" sz="2400" dirty="0">
                <a:latin typeface="Times New Roman" pitchFamily="18" charset="0"/>
                <a:cs typeface="Times New Roman" pitchFamily="18" charset="0"/>
              </a:rPr>
              <a:t> (2011) state</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Cessation or reduction </a:t>
            </a:r>
            <a:r>
              <a:rPr lang="en-US" sz="2400" dirty="0" smtClean="0">
                <a:latin typeface="Times New Roman" pitchFamily="18" charset="0"/>
                <a:cs typeface="Times New Roman" pitchFamily="18" charset="0"/>
              </a:rPr>
              <a:t>of amphetamine </a:t>
            </a: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or cocaine</a:t>
            </a:r>
            <a:r>
              <a:rPr lang="en-US" sz="2400" dirty="0">
                <a:latin typeface="Times New Roman" pitchFamily="18" charset="0"/>
                <a:cs typeface="Times New Roman" pitchFamily="18" charset="0"/>
              </a:rPr>
              <a:t>) use may lead to a withdrawal </a:t>
            </a:r>
            <a:r>
              <a:rPr lang="en-US" sz="2400" dirty="0" smtClean="0">
                <a:latin typeface="Times New Roman" pitchFamily="18" charset="0"/>
                <a:cs typeface="Times New Roman" pitchFamily="18" charset="0"/>
              </a:rPr>
              <a:t>syndrome often </a:t>
            </a:r>
            <a:r>
              <a:rPr lang="en-US" sz="2400" dirty="0">
                <a:latin typeface="Times New Roman" pitchFamily="18" charset="0"/>
                <a:cs typeface="Times New Roman" pitchFamily="18" charset="0"/>
              </a:rPr>
              <a:t>referred to as a “crash.” </a:t>
            </a:r>
            <a:r>
              <a:rPr lang="en-US" sz="2400" dirty="0" smtClean="0">
                <a:latin typeface="Times New Roman" pitchFamily="18" charset="0"/>
                <a:cs typeface="Times New Roman" pitchFamily="18" charset="0"/>
              </a:rPr>
              <a:t>Symptoms include </a:t>
            </a:r>
            <a:r>
              <a:rPr lang="en-US" sz="2400" dirty="0">
                <a:latin typeface="Times New Roman" pitchFamily="18" charset="0"/>
                <a:cs typeface="Times New Roman" pitchFamily="18" charset="0"/>
              </a:rPr>
              <a:t>fatigue and depression, </a:t>
            </a:r>
            <a:r>
              <a:rPr lang="en-US" sz="2400" dirty="0" smtClean="0">
                <a:latin typeface="Times New Roman" pitchFamily="18" charset="0"/>
                <a:cs typeface="Times New Roman" pitchFamily="18" charset="0"/>
              </a:rPr>
              <a:t>nightmares, headache</a:t>
            </a:r>
            <a:r>
              <a:rPr lang="en-US" sz="2400" dirty="0">
                <a:latin typeface="Times New Roman" pitchFamily="18" charset="0"/>
                <a:cs typeface="Times New Roman" pitchFamily="18" charset="0"/>
              </a:rPr>
              <a:t>, profuse sweating, muscle </a:t>
            </a:r>
            <a:r>
              <a:rPr lang="en-US" sz="2400" dirty="0" smtClean="0">
                <a:latin typeface="Times New Roman" pitchFamily="18" charset="0"/>
                <a:cs typeface="Times New Roman" pitchFamily="18" charset="0"/>
              </a:rPr>
              <a:t>cramps, and </a:t>
            </a:r>
            <a:r>
              <a:rPr lang="en-US" sz="2400" dirty="0">
                <a:latin typeface="Times New Roman" pitchFamily="18" charset="0"/>
                <a:cs typeface="Times New Roman" pitchFamily="18" charset="0"/>
              </a:rPr>
              <a:t>hunger.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Withdrawal </a:t>
            </a:r>
            <a:r>
              <a:rPr lang="en-US" sz="2400" dirty="0">
                <a:latin typeface="Times New Roman" pitchFamily="18" charset="0"/>
                <a:cs typeface="Times New Roman" pitchFamily="18" charset="0"/>
              </a:rPr>
              <a:t>symptoms </a:t>
            </a:r>
            <a:r>
              <a:rPr lang="en-US" sz="2400" dirty="0" smtClean="0">
                <a:latin typeface="Times New Roman" pitchFamily="18" charset="0"/>
                <a:cs typeface="Times New Roman" pitchFamily="18" charset="0"/>
              </a:rPr>
              <a:t>usually peak </a:t>
            </a:r>
            <a:r>
              <a:rPr lang="en-US" sz="2400" dirty="0">
                <a:latin typeface="Times New Roman" pitchFamily="18" charset="0"/>
                <a:cs typeface="Times New Roman" pitchFamily="18" charset="0"/>
              </a:rPr>
              <a:t>in 2–4 days. Intense </a:t>
            </a:r>
            <a:r>
              <a:rPr lang="en-US" sz="2400" dirty="0" err="1">
                <a:latin typeface="Times New Roman" pitchFamily="18" charset="0"/>
                <a:cs typeface="Times New Roman" pitchFamily="18" charset="0"/>
              </a:rPr>
              <a:t>dysphoria</a:t>
            </a:r>
            <a:r>
              <a:rPr lang="en-US" sz="2400" dirty="0">
                <a:latin typeface="Times New Roman" pitchFamily="18" charset="0"/>
                <a:cs typeface="Times New Roman" pitchFamily="18" charset="0"/>
              </a:rPr>
              <a:t> can </a:t>
            </a:r>
            <a:r>
              <a:rPr lang="en-US" sz="2400" dirty="0" smtClean="0">
                <a:latin typeface="Times New Roman" pitchFamily="18" charset="0"/>
                <a:cs typeface="Times New Roman" pitchFamily="18" charset="0"/>
              </a:rPr>
              <a:t>occur, peaking </a:t>
            </a:r>
            <a:r>
              <a:rPr lang="en-US" sz="2400" dirty="0">
                <a:latin typeface="Times New Roman" pitchFamily="18" charset="0"/>
                <a:cs typeface="Times New Roman" pitchFamily="18" charset="0"/>
              </a:rPr>
              <a:t>between 48 and 72 hours after the </a:t>
            </a:r>
            <a:r>
              <a:rPr lang="en-US" sz="2400" dirty="0" smtClean="0">
                <a:latin typeface="Times New Roman" pitchFamily="18" charset="0"/>
                <a:cs typeface="Times New Roman" pitchFamily="18" charset="0"/>
              </a:rPr>
              <a:t>last dose </a:t>
            </a:r>
            <a:r>
              <a:rPr lang="en-US" sz="2400" dirty="0">
                <a:latin typeface="Times New Roman" pitchFamily="18" charset="0"/>
                <a:cs typeface="Times New Roman" pitchFamily="18" charset="0"/>
              </a:rPr>
              <a:t>of the </a:t>
            </a:r>
            <a:r>
              <a:rPr lang="en-US" sz="2400" dirty="0" smtClean="0">
                <a:latin typeface="Times New Roman" pitchFamily="18" charset="0"/>
                <a:cs typeface="Times New Roman" pitchFamily="18" charset="0"/>
              </a:rPr>
              <a:t>stimulant</a:t>
            </a:r>
            <a:r>
              <a:rPr lang="en-US"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84471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Application of the Nursing Process</a:t>
            </a:r>
            <a:br>
              <a:rPr lang="en-US" b="1" dirty="0" smtClean="0"/>
            </a:br>
            <a:endParaRPr lang="en-US" dirty="0"/>
          </a:p>
        </p:txBody>
      </p:sp>
      <p:sp>
        <p:nvSpPr>
          <p:cNvPr id="3" name="عنصر نائب للمحتوى 2"/>
          <p:cNvSpPr>
            <a:spLocks noGrp="1"/>
          </p:cNvSpPr>
          <p:nvPr>
            <p:ph idx="1"/>
          </p:nvPr>
        </p:nvSpPr>
        <p:spPr>
          <a:xfrm>
            <a:off x="251520" y="980728"/>
            <a:ext cx="8712968" cy="5001419"/>
          </a:xfrm>
        </p:spPr>
        <p:txBody>
          <a:bodyPr>
            <a:noAutofit/>
          </a:bodyPr>
          <a:lstStyle/>
          <a:p>
            <a:pPr marL="0" indent="0" algn="just">
              <a:buNone/>
            </a:pPr>
            <a:r>
              <a:rPr lang="en-US" sz="1800" b="1" dirty="0" smtClean="0">
                <a:solidFill>
                  <a:srgbClr val="7030A0"/>
                </a:solidFill>
              </a:rPr>
              <a:t>Assessment,</a:t>
            </a:r>
            <a:r>
              <a:rPr lang="en-US" sz="1400" dirty="0" smtClean="0"/>
              <a:t> </a:t>
            </a:r>
            <a:r>
              <a:rPr lang="en-US" sz="1800" b="1" dirty="0" smtClean="0">
                <a:solidFill>
                  <a:srgbClr val="7030A0"/>
                </a:solidFill>
              </a:rPr>
              <a:t>Diagnosis/Outcome </a:t>
            </a:r>
            <a:r>
              <a:rPr lang="en-US" sz="1800" b="1" dirty="0" smtClean="0">
                <a:solidFill>
                  <a:srgbClr val="7030A0"/>
                </a:solidFill>
              </a:rPr>
              <a:t>Identification</a:t>
            </a:r>
          </a:p>
          <a:p>
            <a:pPr algn="just"/>
            <a:r>
              <a:rPr lang="en-US" sz="1800" b="1" dirty="0"/>
              <a:t>Outcome Criteria</a:t>
            </a:r>
          </a:p>
          <a:p>
            <a:pPr marL="0" indent="0" algn="just">
              <a:buNone/>
            </a:pPr>
            <a:r>
              <a:rPr lang="en-US" sz="1800" dirty="0"/>
              <a:t>The following criteria may be used for </a:t>
            </a:r>
            <a:r>
              <a:rPr lang="en-US" sz="1800" dirty="0" smtClean="0"/>
              <a:t>measurement of </a:t>
            </a:r>
            <a:r>
              <a:rPr lang="en-US" sz="1800" dirty="0"/>
              <a:t>outcomes in the care of the client </a:t>
            </a:r>
            <a:r>
              <a:rPr lang="en-US" sz="1800" dirty="0" smtClean="0"/>
              <a:t>with substance-related disorders</a:t>
            </a:r>
            <a:r>
              <a:rPr lang="en-US" sz="1800" dirty="0"/>
              <a:t>.</a:t>
            </a:r>
          </a:p>
          <a:p>
            <a:pPr algn="just"/>
            <a:r>
              <a:rPr lang="en-US" sz="1800" b="1" dirty="0"/>
              <a:t>The Client:</a:t>
            </a:r>
          </a:p>
          <a:p>
            <a:pPr algn="just"/>
            <a:r>
              <a:rPr lang="en-US" sz="1800" dirty="0"/>
              <a:t>■ has not experienced physical injury.</a:t>
            </a:r>
          </a:p>
          <a:p>
            <a:pPr algn="just"/>
            <a:r>
              <a:rPr lang="en-US" sz="1800" dirty="0"/>
              <a:t>■ has not caused harm to self or others.</a:t>
            </a:r>
          </a:p>
          <a:p>
            <a:pPr algn="just"/>
            <a:r>
              <a:rPr lang="en-US" sz="1800" dirty="0"/>
              <a:t>■ accepts responsibility for own behavior.</a:t>
            </a:r>
          </a:p>
          <a:p>
            <a:pPr algn="just"/>
            <a:r>
              <a:rPr lang="en-US" sz="1800" dirty="0"/>
              <a:t>■ acknowledges association between </a:t>
            </a:r>
            <a:r>
              <a:rPr lang="en-US" sz="1800" dirty="0" smtClean="0"/>
              <a:t>personal problems </a:t>
            </a:r>
            <a:r>
              <a:rPr lang="en-US" sz="1800" dirty="0"/>
              <a:t>and use of substance(s).</a:t>
            </a:r>
          </a:p>
          <a:p>
            <a:pPr algn="just"/>
            <a:r>
              <a:rPr lang="en-US" sz="1800" dirty="0"/>
              <a:t>■ demonstrates more adaptive coping </a:t>
            </a:r>
            <a:r>
              <a:rPr lang="en-US" sz="1800" dirty="0" smtClean="0"/>
              <a:t>mechanisms that </a:t>
            </a:r>
            <a:r>
              <a:rPr lang="en-US" sz="1800" dirty="0"/>
              <a:t>can be used in stressful </a:t>
            </a:r>
            <a:r>
              <a:rPr lang="en-US" sz="1800" dirty="0" smtClean="0"/>
              <a:t>situations (instead </a:t>
            </a:r>
            <a:r>
              <a:rPr lang="en-US" sz="1800" dirty="0"/>
              <a:t>of taking substances).</a:t>
            </a:r>
          </a:p>
          <a:p>
            <a:pPr algn="just"/>
            <a:r>
              <a:rPr lang="en-US" sz="1800" dirty="0"/>
              <a:t>■ shows no signs or symptoms of infection </a:t>
            </a:r>
            <a:r>
              <a:rPr lang="en-US" sz="1800" dirty="0" smtClean="0"/>
              <a:t>or malnutrition</a:t>
            </a:r>
            <a:r>
              <a:rPr lang="en-US" sz="1800" dirty="0"/>
              <a:t>.</a:t>
            </a:r>
          </a:p>
          <a:p>
            <a:pPr algn="just"/>
            <a:r>
              <a:rPr lang="en-US" sz="1800" dirty="0"/>
              <a:t>■ exhibits evidence of increased self-worth </a:t>
            </a:r>
            <a:r>
              <a:rPr lang="en-US" sz="1800" dirty="0" smtClean="0"/>
              <a:t>by attempting </a:t>
            </a:r>
            <a:r>
              <a:rPr lang="en-US" sz="1800" dirty="0"/>
              <a:t>new projects without fear of </a:t>
            </a:r>
            <a:r>
              <a:rPr lang="en-US" sz="1800" dirty="0" smtClean="0"/>
              <a:t>failure and </a:t>
            </a:r>
            <a:r>
              <a:rPr lang="en-US" sz="1800" dirty="0"/>
              <a:t>by demonstrating less defensive </a:t>
            </a:r>
            <a:r>
              <a:rPr lang="en-US" sz="1800" dirty="0" smtClean="0"/>
              <a:t>behavior toward </a:t>
            </a:r>
            <a:r>
              <a:rPr lang="en-US" sz="1800" dirty="0"/>
              <a:t>others.</a:t>
            </a:r>
            <a:endParaRPr lang="en-US" sz="1800" b="1" dirty="0">
              <a:solidFill>
                <a:srgbClr val="7030A0"/>
              </a:solidFill>
            </a:endParaRPr>
          </a:p>
        </p:txBody>
      </p:sp>
    </p:spTree>
    <p:extLst>
      <p:ext uri="{BB962C8B-B14F-4D97-AF65-F5344CB8AC3E}">
        <p14:creationId xmlns:p14="http://schemas.microsoft.com/office/powerpoint/2010/main" val="70997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4624"/>
            <a:ext cx="3538736" cy="864096"/>
          </a:xfrm>
        </p:spPr>
        <p:txBody>
          <a:bodyPr/>
          <a:lstStyle/>
          <a:p>
            <a:pPr algn="l"/>
            <a:r>
              <a:rPr lang="en-US" dirty="0" smtClean="0"/>
              <a:t>OBJECTIVES</a:t>
            </a:r>
            <a:endParaRPr lang="en-US" dirty="0"/>
          </a:p>
        </p:txBody>
      </p:sp>
      <p:sp>
        <p:nvSpPr>
          <p:cNvPr id="3" name="عنصر نائب للمحتوى 2"/>
          <p:cNvSpPr>
            <a:spLocks noGrp="1"/>
          </p:cNvSpPr>
          <p:nvPr>
            <p:ph idx="1"/>
          </p:nvPr>
        </p:nvSpPr>
        <p:spPr>
          <a:xfrm>
            <a:off x="179512" y="836712"/>
            <a:ext cx="8507288" cy="5289451"/>
          </a:xfrm>
        </p:spPr>
        <p:txBody>
          <a:bodyPr>
            <a:normAutofit fontScale="62500" lnSpcReduction="20000"/>
          </a:bodyPr>
          <a:lstStyle/>
          <a:p>
            <a:pPr marL="514350" indent="-514350" algn="just">
              <a:buFont typeface="+mj-lt"/>
              <a:buAutoNum type="arabicPeriod"/>
            </a:pPr>
            <a:r>
              <a:rPr lang="en-US" dirty="0" smtClean="0"/>
              <a:t>Define addiction, intoxication, and withdrawal.</a:t>
            </a:r>
          </a:p>
          <a:p>
            <a:pPr marL="514350" indent="-514350" algn="just">
              <a:buFont typeface="+mj-lt"/>
              <a:buAutoNum type="arabicPeriod"/>
            </a:pPr>
            <a:r>
              <a:rPr lang="en-US" dirty="0" smtClean="0"/>
              <a:t>Discuss </a:t>
            </a:r>
            <a:r>
              <a:rPr lang="en-US" dirty="0" smtClean="0"/>
              <a:t>predisposing factors implicated in the etiology of substance-related and addictive disorders.</a:t>
            </a:r>
          </a:p>
          <a:p>
            <a:pPr marL="514350" indent="-514350" algn="just">
              <a:buFont typeface="+mj-lt"/>
              <a:buAutoNum type="arabicPeriod"/>
            </a:pPr>
            <a:r>
              <a:rPr lang="en-US" dirty="0" smtClean="0"/>
              <a:t>Identify </a:t>
            </a:r>
            <a:r>
              <a:rPr lang="en-US" dirty="0" smtClean="0"/>
              <a:t>symptomatology and use the information in assessment of clients with various substance-related and addictive disorders.</a:t>
            </a:r>
          </a:p>
          <a:p>
            <a:pPr marL="514350" indent="-514350" algn="just">
              <a:buFont typeface="+mj-lt"/>
              <a:buAutoNum type="arabicPeriod"/>
            </a:pPr>
            <a:r>
              <a:rPr lang="en-US" dirty="0" smtClean="0"/>
              <a:t>Identify </a:t>
            </a:r>
            <a:r>
              <a:rPr lang="en-US" dirty="0" smtClean="0"/>
              <a:t>nursing diagnoses common to clients with substance-related and addictive disorders and select appropriate nursing interventions for each.</a:t>
            </a:r>
          </a:p>
          <a:p>
            <a:pPr marL="514350" indent="-514350" algn="just">
              <a:buFont typeface="+mj-lt"/>
              <a:buAutoNum type="arabicPeriod"/>
            </a:pPr>
            <a:r>
              <a:rPr lang="en-US" dirty="0" smtClean="0"/>
              <a:t>Identify </a:t>
            </a:r>
            <a:r>
              <a:rPr lang="en-US" dirty="0" smtClean="0"/>
              <a:t>topics for client and family teaching relevant to substance-related and addictive disorders.</a:t>
            </a:r>
          </a:p>
          <a:p>
            <a:pPr marL="514350" indent="-514350" algn="just">
              <a:buFont typeface="+mj-lt"/>
              <a:buAutoNum type="arabicPeriod"/>
            </a:pPr>
            <a:r>
              <a:rPr lang="en-US" dirty="0" smtClean="0"/>
              <a:t>Describe </a:t>
            </a:r>
            <a:r>
              <a:rPr lang="en-US" dirty="0" smtClean="0"/>
              <a:t>relevant outcome criteria for evaluating nursing care of clients with substance-related and addictive disorders.</a:t>
            </a:r>
          </a:p>
          <a:p>
            <a:pPr marL="514350" indent="-514350" algn="just">
              <a:buFont typeface="+mj-lt"/>
              <a:buAutoNum type="arabicPeriod"/>
            </a:pPr>
            <a:r>
              <a:rPr lang="en-US" dirty="0" smtClean="0"/>
              <a:t>Discuss </a:t>
            </a:r>
            <a:r>
              <a:rPr lang="en-US" dirty="0" smtClean="0"/>
              <a:t>the issue of substance-use and addictive disorders within the profession of nursing.</a:t>
            </a:r>
          </a:p>
          <a:p>
            <a:pPr marL="514350" indent="-514350" algn="just">
              <a:buFont typeface="+mj-lt"/>
              <a:buAutoNum type="arabicPeriod"/>
            </a:pPr>
            <a:r>
              <a:rPr lang="en-US" dirty="0" smtClean="0"/>
              <a:t>Define </a:t>
            </a:r>
            <a:r>
              <a:rPr lang="en-US" dirty="0" smtClean="0"/>
              <a:t>codependency and identify behavioral characteristics associated with the disorder.</a:t>
            </a:r>
          </a:p>
          <a:p>
            <a:pPr marL="514350" indent="-514350" algn="just">
              <a:buFont typeface="+mj-lt"/>
              <a:buAutoNum type="arabicPeriod"/>
            </a:pPr>
            <a:r>
              <a:rPr lang="en-US" dirty="0" smtClean="0"/>
              <a:t>Discuss </a:t>
            </a:r>
            <a:r>
              <a:rPr lang="en-US" dirty="0" smtClean="0"/>
              <a:t>treatment of codependency.</a:t>
            </a:r>
          </a:p>
          <a:p>
            <a:pPr marL="514350" indent="-514350" algn="just">
              <a:buFont typeface="+mj-lt"/>
              <a:buAutoNum type="arabicPeriod"/>
            </a:pPr>
            <a:r>
              <a:rPr lang="en-US" dirty="0" smtClean="0"/>
              <a:t>Describe </a:t>
            </a:r>
            <a:r>
              <a:rPr lang="en-US" dirty="0" smtClean="0"/>
              <a:t>various modalities relevant to treatment of individuals with substance related</a:t>
            </a:r>
            <a:r>
              <a:rPr lang="en-US" dirty="0"/>
              <a:t> </a:t>
            </a:r>
            <a:r>
              <a:rPr lang="en-US" dirty="0" smtClean="0"/>
              <a:t>and addictive disorders.</a:t>
            </a:r>
            <a:endParaRPr lang="en-US" dirty="0"/>
          </a:p>
        </p:txBody>
      </p:sp>
    </p:spTree>
    <p:extLst>
      <p:ext uri="{BB962C8B-B14F-4D97-AF65-F5344CB8AC3E}">
        <p14:creationId xmlns:p14="http://schemas.microsoft.com/office/powerpoint/2010/main" val="268782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Application </a:t>
            </a: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of the Nursing Process</a:t>
            </a:r>
            <a:br>
              <a:rPr lang="en-US" sz="2800" b="1"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normAutofit/>
          </a:bodyPr>
          <a:lstStyle/>
          <a:p>
            <a:r>
              <a:rPr lang="en-US" sz="2400" b="1" dirty="0" smtClean="0">
                <a:solidFill>
                  <a:srgbClr val="7030A0"/>
                </a:solidFill>
              </a:rPr>
              <a:t>Planning/Implementation</a:t>
            </a:r>
          </a:p>
          <a:p>
            <a:endParaRPr lang="en-US" sz="2400" b="1" dirty="0">
              <a:solidFill>
                <a:srgbClr val="7030A0"/>
              </a:solidFill>
            </a:endParaRPr>
          </a:p>
        </p:txBody>
      </p:sp>
    </p:spTree>
    <p:extLst>
      <p:ext uri="{BB962C8B-B14F-4D97-AF65-F5344CB8AC3E}">
        <p14:creationId xmlns:p14="http://schemas.microsoft.com/office/powerpoint/2010/main" val="28517717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chemeClr val="accent6">
                    <a:lumMod val="50000"/>
                  </a:schemeClr>
                </a:solidFill>
              </a:rPr>
              <a:t>Treatment Modalities for Substance-</a:t>
            </a:r>
            <a:br>
              <a:rPr lang="en-US" b="1" dirty="0">
                <a:solidFill>
                  <a:schemeClr val="accent6">
                    <a:lumMod val="50000"/>
                  </a:schemeClr>
                </a:solidFill>
              </a:rPr>
            </a:br>
            <a:r>
              <a:rPr lang="en-US" b="1" dirty="0">
                <a:solidFill>
                  <a:schemeClr val="accent6">
                    <a:lumMod val="50000"/>
                  </a:schemeClr>
                </a:solidFill>
              </a:rPr>
              <a:t>Related Disorders</a:t>
            </a:r>
            <a:endParaRPr lang="en-US" dirty="0">
              <a:solidFill>
                <a:schemeClr val="accent6">
                  <a:lumMod val="50000"/>
                </a:schemeClr>
              </a:solidFill>
            </a:endParaRPr>
          </a:p>
        </p:txBody>
      </p:sp>
      <p:sp>
        <p:nvSpPr>
          <p:cNvPr id="3" name="عنصر نائب للمحتوى 2"/>
          <p:cNvSpPr>
            <a:spLocks noGrp="1"/>
          </p:cNvSpPr>
          <p:nvPr>
            <p:ph idx="1"/>
          </p:nvPr>
        </p:nvSpPr>
        <p:spPr/>
        <p:txBody>
          <a:bodyPr>
            <a:normAutofit/>
          </a:bodyPr>
          <a:lstStyle/>
          <a:p>
            <a:r>
              <a:rPr lang="en-US" sz="2800" dirty="0"/>
              <a:t>Alcoholics </a:t>
            </a:r>
            <a:r>
              <a:rPr lang="en-US" sz="2800" dirty="0" smtClean="0"/>
              <a:t>Anonymous</a:t>
            </a:r>
          </a:p>
          <a:p>
            <a:r>
              <a:rPr lang="en-US" sz="2800" dirty="0" smtClean="0"/>
              <a:t>Pharmacotherapy {</a:t>
            </a:r>
            <a:r>
              <a:rPr lang="en-US" sz="2800" dirty="0" err="1" smtClean="0"/>
              <a:t>Disulfiram</a:t>
            </a:r>
            <a:r>
              <a:rPr lang="en-US" sz="2800" dirty="0" smtClean="0"/>
              <a:t> </a:t>
            </a:r>
            <a:r>
              <a:rPr lang="en-US" sz="2800" dirty="0"/>
              <a:t>(</a:t>
            </a:r>
            <a:r>
              <a:rPr lang="en-US" sz="2800" dirty="0" err="1"/>
              <a:t>Antabuse</a:t>
            </a:r>
            <a:r>
              <a:rPr lang="en-US" sz="2800" dirty="0" smtClean="0"/>
              <a:t>)}</a:t>
            </a:r>
          </a:p>
          <a:p>
            <a:r>
              <a:rPr lang="en-US" sz="2800" dirty="0"/>
              <a:t>Other Medications for Treatment of </a:t>
            </a:r>
            <a:r>
              <a:rPr lang="en-US" sz="2800" dirty="0" smtClean="0"/>
              <a:t>Alcoholism</a:t>
            </a:r>
          </a:p>
          <a:p>
            <a:r>
              <a:rPr lang="en-US" sz="2800" dirty="0" smtClean="0"/>
              <a:t>Counseling</a:t>
            </a:r>
          </a:p>
          <a:p>
            <a:r>
              <a:rPr lang="en-US" sz="2800" dirty="0" smtClean="0"/>
              <a:t>Group therapy</a:t>
            </a:r>
          </a:p>
          <a:p>
            <a:r>
              <a:rPr lang="en-US" sz="2800" dirty="0"/>
              <a:t>Psychopharmacology for </a:t>
            </a:r>
            <a:r>
              <a:rPr lang="en-US" sz="2800" dirty="0" smtClean="0"/>
              <a:t>Substance Intoxication </a:t>
            </a:r>
            <a:r>
              <a:rPr lang="en-US" sz="2800" dirty="0"/>
              <a:t>and Substance Withdrawal</a:t>
            </a:r>
            <a:endParaRPr lang="en-US" sz="2800" dirty="0" smtClean="0"/>
          </a:p>
          <a:p>
            <a:endParaRPr lang="en-US" sz="2800" dirty="0"/>
          </a:p>
        </p:txBody>
      </p:sp>
    </p:spTree>
    <p:extLst>
      <p:ext uri="{BB962C8B-B14F-4D97-AF65-F5344CB8AC3E}">
        <p14:creationId xmlns:p14="http://schemas.microsoft.com/office/powerpoint/2010/main" val="209714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384"/>
            <a:ext cx="5544616" cy="864096"/>
          </a:xfrm>
        </p:spPr>
        <p:txBody>
          <a:bodyPr>
            <a:normAutofit/>
          </a:bodyPr>
          <a:lstStyle/>
          <a:p>
            <a:pPr algn="l"/>
            <a:r>
              <a:rPr lang="en-US" sz="3200" b="1" dirty="0" smtClean="0">
                <a:solidFill>
                  <a:schemeClr val="accent6">
                    <a:lumMod val="50000"/>
                  </a:schemeClr>
                </a:solidFill>
                <a:latin typeface="Times New Roman" pitchFamily="18" charset="0"/>
                <a:cs typeface="Times New Roman" pitchFamily="18" charset="0"/>
              </a:rPr>
              <a:t>Non-Substance Addictions</a:t>
            </a:r>
            <a:endParaRPr lang="en-US" sz="3200" b="1" dirty="0">
              <a:solidFill>
                <a:schemeClr val="accent6">
                  <a:lumMod val="50000"/>
                </a:scheme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251520" y="980728"/>
            <a:ext cx="8712968" cy="5760640"/>
          </a:xfrm>
        </p:spPr>
        <p:txBody>
          <a:bodyPr>
            <a:normAutofit fontScale="70000" lnSpcReduction="20000"/>
          </a:bodyPr>
          <a:lstStyle/>
          <a:p>
            <a:pPr marL="0" indent="0" algn="just">
              <a:buNone/>
            </a:pPr>
            <a:r>
              <a:rPr lang="en-US" sz="4500" b="1" dirty="0">
                <a:solidFill>
                  <a:srgbClr val="7030A0"/>
                </a:solidFill>
                <a:latin typeface="Times New Roman" pitchFamily="18" charset="0"/>
                <a:cs typeface="Times New Roman" pitchFamily="18" charset="0"/>
              </a:rPr>
              <a:t>Gambling Disorder</a:t>
            </a:r>
          </a:p>
          <a:p>
            <a:pPr algn="just"/>
            <a:r>
              <a:rPr lang="en-US" dirty="0">
                <a:latin typeface="Times New Roman" pitchFamily="18" charset="0"/>
                <a:cs typeface="Times New Roman" pitchFamily="18" charset="0"/>
              </a:rPr>
              <a:t>This disorder is defined by the </a:t>
            </a:r>
            <a:r>
              <a:rPr lang="en-US" i="1" dirty="0">
                <a:latin typeface="Times New Roman" pitchFamily="18" charset="0"/>
                <a:cs typeface="Times New Roman" pitchFamily="18" charset="0"/>
              </a:rPr>
              <a:t>DSM</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5 </a:t>
            </a:r>
            <a:r>
              <a:rPr lang="en-US" dirty="0">
                <a:latin typeface="Times New Roman" pitchFamily="18" charset="0"/>
                <a:cs typeface="Times New Roman" pitchFamily="18" charset="0"/>
              </a:rPr>
              <a:t>as </a:t>
            </a:r>
            <a:r>
              <a:rPr lang="en-US" dirty="0" smtClean="0">
                <a:latin typeface="Times New Roman" pitchFamily="18" charset="0"/>
                <a:cs typeface="Times New Roman" pitchFamily="18" charset="0"/>
              </a:rPr>
              <a:t>persistent and </a:t>
            </a:r>
            <a:r>
              <a:rPr lang="en-US" dirty="0">
                <a:latin typeface="Times New Roman" pitchFamily="18" charset="0"/>
                <a:cs typeface="Times New Roman" pitchFamily="18" charset="0"/>
              </a:rPr>
              <a:t>recurrent problematic gambling behavior </a:t>
            </a:r>
            <a:r>
              <a:rPr lang="en-US" dirty="0" smtClean="0">
                <a:latin typeface="Times New Roman" pitchFamily="18" charset="0"/>
                <a:cs typeface="Times New Roman" pitchFamily="18" charset="0"/>
              </a:rPr>
              <a:t>leading to </a:t>
            </a:r>
            <a:r>
              <a:rPr lang="en-US" dirty="0">
                <a:latin typeface="Times New Roman" pitchFamily="18" charset="0"/>
                <a:cs typeface="Times New Roman" pitchFamily="18" charset="0"/>
              </a:rPr>
              <a:t>clinically significant impairment or </a:t>
            </a:r>
            <a:r>
              <a:rPr lang="en-US" dirty="0" smtClean="0">
                <a:latin typeface="Times New Roman" pitchFamily="18" charset="0"/>
                <a:cs typeface="Times New Roman" pitchFamily="18" charset="0"/>
              </a:rPr>
              <a:t>distress (APA</a:t>
            </a:r>
            <a:r>
              <a:rPr lang="en-US" dirty="0">
                <a:latin typeface="Times New Roman" pitchFamily="18" charset="0"/>
                <a:cs typeface="Times New Roman" pitchFamily="18" charset="0"/>
              </a:rPr>
              <a:t>, 2013).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preoccupation with and </a:t>
            </a:r>
            <a:r>
              <a:rPr lang="en-US" dirty="0" smtClean="0">
                <a:latin typeface="Times New Roman" pitchFamily="18" charset="0"/>
                <a:cs typeface="Times New Roman" pitchFamily="18" charset="0"/>
              </a:rPr>
              <a:t>impulse to </a:t>
            </a:r>
            <a:r>
              <a:rPr lang="en-US" dirty="0">
                <a:latin typeface="Times New Roman" pitchFamily="18" charset="0"/>
                <a:cs typeface="Times New Roman" pitchFamily="18" charset="0"/>
              </a:rPr>
              <a:t>gamble often intensifies when the individual </a:t>
            </a:r>
            <a:r>
              <a:rPr lang="en-US" dirty="0" smtClean="0">
                <a:latin typeface="Times New Roman" pitchFamily="18" charset="0"/>
                <a:cs typeface="Times New Roman" pitchFamily="18" charset="0"/>
              </a:rPr>
              <a:t>is under </a:t>
            </a:r>
            <a:r>
              <a:rPr lang="en-US" dirty="0">
                <a:latin typeface="Times New Roman" pitchFamily="18" charset="0"/>
                <a:cs typeface="Times New Roman" pitchFamily="18" charset="0"/>
              </a:rPr>
              <a:t>stress.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Many </a:t>
            </a:r>
            <a:r>
              <a:rPr lang="en-US" dirty="0">
                <a:latin typeface="Times New Roman" pitchFamily="18" charset="0"/>
                <a:cs typeface="Times New Roman" pitchFamily="18" charset="0"/>
              </a:rPr>
              <a:t>impulsive gamblers describe </a:t>
            </a:r>
            <a:r>
              <a:rPr lang="en-US" dirty="0" smtClean="0">
                <a:latin typeface="Times New Roman" pitchFamily="18" charset="0"/>
                <a:cs typeface="Times New Roman" pitchFamily="18" charset="0"/>
              </a:rPr>
              <a:t>a physical </a:t>
            </a:r>
            <a:r>
              <a:rPr lang="en-US" dirty="0">
                <a:latin typeface="Times New Roman" pitchFamily="18" charset="0"/>
                <a:cs typeface="Times New Roman" pitchFamily="18" charset="0"/>
              </a:rPr>
              <a:t>sensation of restlessness and </a:t>
            </a:r>
            <a:r>
              <a:rPr lang="en-US" dirty="0" smtClean="0">
                <a:latin typeface="Times New Roman" pitchFamily="18" charset="0"/>
                <a:cs typeface="Times New Roman" pitchFamily="18" charset="0"/>
              </a:rPr>
              <a:t>anticipation that </a:t>
            </a:r>
            <a:r>
              <a:rPr lang="en-US" dirty="0">
                <a:latin typeface="Times New Roman" pitchFamily="18" charset="0"/>
                <a:cs typeface="Times New Roman" pitchFamily="18" charset="0"/>
              </a:rPr>
              <a:t>can only be relieved by placing a bet.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some cases the initial change in </a:t>
            </a:r>
            <a:r>
              <a:rPr lang="en-US" dirty="0" smtClean="0">
                <a:latin typeface="Times New Roman" pitchFamily="18" charset="0"/>
                <a:cs typeface="Times New Roman" pitchFamily="18" charset="0"/>
              </a:rPr>
              <a:t>gambling behavior </a:t>
            </a:r>
            <a:r>
              <a:rPr lang="en-US" dirty="0">
                <a:latin typeface="Times New Roman" pitchFamily="18" charset="0"/>
                <a:cs typeface="Times New Roman" pitchFamily="18" charset="0"/>
              </a:rPr>
              <a:t>leading to pathological </a:t>
            </a:r>
            <a:r>
              <a:rPr lang="en-US" dirty="0" smtClean="0">
                <a:latin typeface="Times New Roman" pitchFamily="18" charset="0"/>
                <a:cs typeface="Times New Roman" pitchFamily="18" charset="0"/>
              </a:rPr>
              <a:t>gambling begins </a:t>
            </a:r>
            <a:r>
              <a:rPr lang="en-US" dirty="0">
                <a:latin typeface="Times New Roman" pitchFamily="18" charset="0"/>
                <a:cs typeface="Times New Roman" pitchFamily="18" charset="0"/>
              </a:rPr>
              <a:t>with a “big win,” bringing a </a:t>
            </a:r>
            <a:r>
              <a:rPr lang="en-US" dirty="0" smtClean="0">
                <a:latin typeface="Times New Roman" pitchFamily="18" charset="0"/>
                <a:cs typeface="Times New Roman" pitchFamily="18" charset="0"/>
              </a:rPr>
              <a:t>rapid development </a:t>
            </a:r>
            <a:r>
              <a:rPr lang="en-US" dirty="0">
                <a:latin typeface="Times New Roman" pitchFamily="18" charset="0"/>
                <a:cs typeface="Times New Roman" pitchFamily="18" charset="0"/>
              </a:rPr>
              <a:t>of preoccupation, tolerance, </a:t>
            </a:r>
            <a:r>
              <a:rPr lang="en-US" dirty="0" smtClean="0">
                <a:latin typeface="Times New Roman" pitchFamily="18" charset="0"/>
                <a:cs typeface="Times New Roman" pitchFamily="18" charset="0"/>
              </a:rPr>
              <a:t>and loss </a:t>
            </a:r>
            <a:r>
              <a:rPr lang="en-US" dirty="0">
                <a:latin typeface="Times New Roman" pitchFamily="18" charset="0"/>
                <a:cs typeface="Times New Roman" pitchFamily="18" charset="0"/>
              </a:rPr>
              <a:t>of control.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Winning </a:t>
            </a:r>
            <a:r>
              <a:rPr lang="en-US" dirty="0">
                <a:latin typeface="Times New Roman" pitchFamily="18" charset="0"/>
                <a:cs typeface="Times New Roman" pitchFamily="18" charset="0"/>
              </a:rPr>
              <a:t>brings feelings </a:t>
            </a:r>
            <a:r>
              <a:rPr lang="en-US" dirty="0" smtClean="0">
                <a:latin typeface="Times New Roman" pitchFamily="18" charset="0"/>
                <a:cs typeface="Times New Roman" pitchFamily="18" charset="0"/>
              </a:rPr>
              <a:t>of special </a:t>
            </a:r>
            <a:r>
              <a:rPr lang="en-US" dirty="0">
                <a:latin typeface="Times New Roman" pitchFamily="18" charset="0"/>
                <a:cs typeface="Times New Roman" pitchFamily="18" charset="0"/>
              </a:rPr>
              <a:t>status, power, and omnipotence.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gambler </a:t>
            </a:r>
            <a:r>
              <a:rPr lang="en-US" dirty="0">
                <a:latin typeface="Times New Roman" pitchFamily="18" charset="0"/>
                <a:cs typeface="Times New Roman" pitchFamily="18" charset="0"/>
              </a:rPr>
              <a:t>increasingly depends on this </a:t>
            </a:r>
            <a:r>
              <a:rPr lang="en-US" dirty="0" smtClean="0">
                <a:latin typeface="Times New Roman" pitchFamily="18" charset="0"/>
                <a:cs typeface="Times New Roman" pitchFamily="18" charset="0"/>
              </a:rPr>
              <a:t>activity to </a:t>
            </a:r>
            <a:r>
              <a:rPr lang="en-US" dirty="0">
                <a:latin typeface="Times New Roman" pitchFamily="18" charset="0"/>
                <a:cs typeface="Times New Roman" pitchFamily="18" charset="0"/>
              </a:rPr>
              <a:t>cope with disappointments, problems, </a:t>
            </a:r>
            <a:r>
              <a:rPr lang="en-US" dirty="0" smtClean="0">
                <a:latin typeface="Times New Roman" pitchFamily="18" charset="0"/>
                <a:cs typeface="Times New Roman" pitchFamily="18" charset="0"/>
              </a:rPr>
              <a:t>and negative </a:t>
            </a:r>
            <a:r>
              <a:rPr lang="en-US" dirty="0">
                <a:latin typeface="Times New Roman" pitchFamily="18" charset="0"/>
                <a:cs typeface="Times New Roman" pitchFamily="18" charset="0"/>
              </a:rPr>
              <a:t>emotional states, pulling away </a:t>
            </a:r>
            <a:r>
              <a:rPr lang="en-US" dirty="0" smtClean="0">
                <a:latin typeface="Times New Roman" pitchFamily="18" charset="0"/>
                <a:cs typeface="Times New Roman" pitchFamily="18" charset="0"/>
              </a:rPr>
              <a:t>from emotional </a:t>
            </a:r>
            <a:r>
              <a:rPr lang="en-US" dirty="0">
                <a:latin typeface="Times New Roman" pitchFamily="18" charset="0"/>
                <a:cs typeface="Times New Roman" pitchFamily="18" charset="0"/>
              </a:rPr>
              <a:t>attachment to family and friends.</a:t>
            </a:r>
          </a:p>
        </p:txBody>
      </p:sp>
    </p:spTree>
    <p:extLst>
      <p:ext uri="{BB962C8B-B14F-4D97-AF65-F5344CB8AC3E}">
        <p14:creationId xmlns:p14="http://schemas.microsoft.com/office/powerpoint/2010/main" val="311358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384"/>
            <a:ext cx="8229600" cy="562074"/>
          </a:xfrm>
        </p:spPr>
        <p:txBody>
          <a:bodyPr>
            <a:noAutofit/>
          </a:bodyPr>
          <a:lstStyle/>
          <a:p>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Diagnostic Criteria for Gambling Disorder</a:t>
            </a:r>
            <a:br>
              <a:rPr lang="en-US" sz="3200" b="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179512" y="1052736"/>
            <a:ext cx="8784976" cy="5544616"/>
          </a:xfrm>
        </p:spPr>
        <p:txBody>
          <a:bodyPr>
            <a:normAutofit/>
          </a:bodyPr>
          <a:lstStyle/>
          <a:p>
            <a:pPr marL="0" indent="0" algn="just">
              <a:buNone/>
            </a:pPr>
            <a:r>
              <a:rPr lang="en-US" sz="1600" b="1" dirty="0" smtClean="0">
                <a:latin typeface="Times New Roman" pitchFamily="18" charset="0"/>
                <a:cs typeface="Times New Roman" pitchFamily="18" charset="0"/>
              </a:rPr>
              <a:t>A</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Persistent and recurrent problematic gambling behavior leading to clinically significant impairment or distress, </a:t>
            </a:r>
            <a:r>
              <a:rPr lang="en-US" sz="1600" dirty="0" smtClean="0">
                <a:latin typeface="Times New Roman" pitchFamily="18" charset="0"/>
                <a:cs typeface="Times New Roman" pitchFamily="18" charset="0"/>
              </a:rPr>
              <a:t>as indicated </a:t>
            </a:r>
            <a:r>
              <a:rPr lang="en-US" sz="1600" dirty="0">
                <a:latin typeface="Times New Roman" pitchFamily="18" charset="0"/>
                <a:cs typeface="Times New Roman" pitchFamily="18" charset="0"/>
              </a:rPr>
              <a:t>by the individual exhibiting four (or more) of the following in a 12-month period:</a:t>
            </a:r>
          </a:p>
          <a:p>
            <a:pPr marL="265113" indent="-265113" algn="just">
              <a:buFont typeface="+mj-lt"/>
              <a:buAutoNum type="arabicPeriod"/>
            </a:pPr>
            <a:r>
              <a:rPr lang="en-US" sz="1600" dirty="0" smtClean="0">
                <a:latin typeface="Times New Roman" pitchFamily="18" charset="0"/>
                <a:cs typeface="Times New Roman" pitchFamily="18" charset="0"/>
              </a:rPr>
              <a:t>Needs </a:t>
            </a:r>
            <a:r>
              <a:rPr lang="en-US" sz="1600" dirty="0">
                <a:latin typeface="Times New Roman" pitchFamily="18" charset="0"/>
                <a:cs typeface="Times New Roman" pitchFamily="18" charset="0"/>
              </a:rPr>
              <a:t>to gamble with increasing amounts of money in order to achieve the desired excitement.</a:t>
            </a:r>
          </a:p>
          <a:p>
            <a:pPr marL="265113" indent="-265113" algn="just">
              <a:buFont typeface="+mj-lt"/>
              <a:buAutoNum type="arabicPeriod"/>
            </a:pPr>
            <a:r>
              <a:rPr lang="en-US" sz="1600" dirty="0" smtClean="0">
                <a:latin typeface="Times New Roman" pitchFamily="18" charset="0"/>
                <a:cs typeface="Times New Roman" pitchFamily="18" charset="0"/>
              </a:rPr>
              <a:t>Is </a:t>
            </a:r>
            <a:r>
              <a:rPr lang="en-US" sz="1600" dirty="0">
                <a:latin typeface="Times New Roman" pitchFamily="18" charset="0"/>
                <a:cs typeface="Times New Roman" pitchFamily="18" charset="0"/>
              </a:rPr>
              <a:t>restless or irritable when attempting to cut down or stop gambling.</a:t>
            </a:r>
          </a:p>
          <a:p>
            <a:pPr marL="265113" indent="-265113" algn="just">
              <a:buFont typeface="+mj-lt"/>
              <a:buAutoNum type="arabicPeriod"/>
            </a:pPr>
            <a:r>
              <a:rPr lang="en-US" sz="1600" dirty="0" smtClean="0">
                <a:latin typeface="Times New Roman" pitchFamily="18" charset="0"/>
                <a:cs typeface="Times New Roman" pitchFamily="18" charset="0"/>
              </a:rPr>
              <a:t>Has </a:t>
            </a:r>
            <a:r>
              <a:rPr lang="en-US" sz="1600" dirty="0">
                <a:latin typeface="Times New Roman" pitchFamily="18" charset="0"/>
                <a:cs typeface="Times New Roman" pitchFamily="18" charset="0"/>
              </a:rPr>
              <a:t>made repeated unsuccessful efforts to control, cut back, or stop gambling.</a:t>
            </a:r>
          </a:p>
          <a:p>
            <a:pPr marL="265113" indent="-265113" algn="just">
              <a:buFont typeface="+mj-lt"/>
              <a:buAutoNum type="arabicPeriod"/>
            </a:pPr>
            <a:r>
              <a:rPr lang="en-US" sz="1600" dirty="0" smtClean="0">
                <a:latin typeface="Times New Roman" pitchFamily="18" charset="0"/>
                <a:cs typeface="Times New Roman" pitchFamily="18" charset="0"/>
              </a:rPr>
              <a:t>Is </a:t>
            </a:r>
            <a:r>
              <a:rPr lang="en-US" sz="1600" dirty="0">
                <a:latin typeface="Times New Roman" pitchFamily="18" charset="0"/>
                <a:cs typeface="Times New Roman" pitchFamily="18" charset="0"/>
              </a:rPr>
              <a:t>often preoccupied with gambling (e.g., persistent thoughts of reliving past gambling </a:t>
            </a:r>
            <a:r>
              <a:rPr lang="en-US" sz="1600" dirty="0" smtClean="0">
                <a:latin typeface="Times New Roman" pitchFamily="18" charset="0"/>
                <a:cs typeface="Times New Roman" pitchFamily="18" charset="0"/>
              </a:rPr>
              <a:t>experiences, handicapping or </a:t>
            </a:r>
            <a:r>
              <a:rPr lang="en-US" sz="1600" dirty="0">
                <a:latin typeface="Times New Roman" pitchFamily="18" charset="0"/>
                <a:cs typeface="Times New Roman" pitchFamily="18" charset="0"/>
              </a:rPr>
              <a:t>planning the next venture, or thinking of ways to get money with which to gamble).</a:t>
            </a:r>
          </a:p>
          <a:p>
            <a:pPr marL="265113" indent="-265113" algn="just">
              <a:buFont typeface="+mj-lt"/>
              <a:buAutoNum type="arabicPeriod"/>
            </a:pPr>
            <a:r>
              <a:rPr lang="en-US" sz="1600" dirty="0" smtClean="0">
                <a:latin typeface="Times New Roman" pitchFamily="18" charset="0"/>
                <a:cs typeface="Times New Roman" pitchFamily="18" charset="0"/>
              </a:rPr>
              <a:t>Often </a:t>
            </a:r>
            <a:r>
              <a:rPr lang="en-US" sz="1600" dirty="0">
                <a:latin typeface="Times New Roman" pitchFamily="18" charset="0"/>
                <a:cs typeface="Times New Roman" pitchFamily="18" charset="0"/>
              </a:rPr>
              <a:t>gambles when feeling distressed (e.g., helpless, guilty, anxious, depressed).</a:t>
            </a:r>
          </a:p>
          <a:p>
            <a:pPr marL="265113" indent="-265113" algn="just">
              <a:buFont typeface="+mj-lt"/>
              <a:buAutoNum type="arabicPeriod"/>
            </a:pPr>
            <a:r>
              <a:rPr lang="en-US" sz="1600" dirty="0" smtClean="0">
                <a:latin typeface="Times New Roman" pitchFamily="18" charset="0"/>
                <a:cs typeface="Times New Roman" pitchFamily="18" charset="0"/>
              </a:rPr>
              <a:t>After </a:t>
            </a:r>
            <a:r>
              <a:rPr lang="en-US" sz="1600" dirty="0">
                <a:latin typeface="Times New Roman" pitchFamily="18" charset="0"/>
                <a:cs typeface="Times New Roman" pitchFamily="18" charset="0"/>
              </a:rPr>
              <a:t>losing money gambling, often returns another day to get even (“chasing” one’s losses).</a:t>
            </a:r>
          </a:p>
          <a:p>
            <a:pPr marL="265113" indent="-265113" algn="just">
              <a:buFont typeface="+mj-lt"/>
              <a:buAutoNum type="arabicPeriod"/>
            </a:pPr>
            <a:r>
              <a:rPr lang="en-US" sz="1600" dirty="0" smtClean="0">
                <a:latin typeface="Times New Roman" pitchFamily="18" charset="0"/>
                <a:cs typeface="Times New Roman" pitchFamily="18" charset="0"/>
              </a:rPr>
              <a:t>Lies </a:t>
            </a:r>
            <a:r>
              <a:rPr lang="en-US" sz="1600" dirty="0">
                <a:latin typeface="Times New Roman" pitchFamily="18" charset="0"/>
                <a:cs typeface="Times New Roman" pitchFamily="18" charset="0"/>
              </a:rPr>
              <a:t>to conceal the extent of involvement with gambling.</a:t>
            </a:r>
          </a:p>
          <a:p>
            <a:pPr marL="265113" indent="-265113" algn="just">
              <a:buFont typeface="+mj-lt"/>
              <a:buAutoNum type="arabicPeriod"/>
            </a:pPr>
            <a:r>
              <a:rPr lang="en-US" sz="1600" dirty="0" smtClean="0">
                <a:latin typeface="Times New Roman" pitchFamily="18" charset="0"/>
                <a:cs typeface="Times New Roman" pitchFamily="18" charset="0"/>
              </a:rPr>
              <a:t>Has </a:t>
            </a:r>
            <a:r>
              <a:rPr lang="en-US" sz="1600" dirty="0">
                <a:latin typeface="Times New Roman" pitchFamily="18" charset="0"/>
                <a:cs typeface="Times New Roman" pitchFamily="18" charset="0"/>
              </a:rPr>
              <a:t>jeopardized or lost a significant relationship, job, or educational or career opportunity because </a:t>
            </a:r>
            <a:r>
              <a:rPr lang="en-US" sz="1600" dirty="0" smtClean="0">
                <a:latin typeface="Times New Roman" pitchFamily="18" charset="0"/>
                <a:cs typeface="Times New Roman" pitchFamily="18" charset="0"/>
              </a:rPr>
              <a:t>of gambling</a:t>
            </a:r>
            <a:r>
              <a:rPr lang="en-US" sz="1600" dirty="0">
                <a:latin typeface="Times New Roman" pitchFamily="18" charset="0"/>
                <a:cs typeface="Times New Roman" pitchFamily="18" charset="0"/>
              </a:rPr>
              <a:t>.</a:t>
            </a:r>
          </a:p>
          <a:p>
            <a:pPr marL="265113" indent="-265113" algn="just">
              <a:buFont typeface="+mj-lt"/>
              <a:buAutoNum type="arabicPeriod"/>
            </a:pPr>
            <a:r>
              <a:rPr lang="en-US" sz="1600" dirty="0" smtClean="0">
                <a:latin typeface="Times New Roman" pitchFamily="18" charset="0"/>
                <a:cs typeface="Times New Roman" pitchFamily="18" charset="0"/>
              </a:rPr>
              <a:t>Relies </a:t>
            </a:r>
            <a:r>
              <a:rPr lang="en-US" sz="1600" dirty="0">
                <a:latin typeface="Times New Roman" pitchFamily="18" charset="0"/>
                <a:cs typeface="Times New Roman" pitchFamily="18" charset="0"/>
              </a:rPr>
              <a:t>on others to provide money to relieve desperate financial situations caused by gambling.</a:t>
            </a:r>
          </a:p>
          <a:p>
            <a:pPr marL="0" indent="0" algn="just">
              <a:buNone/>
            </a:pPr>
            <a:r>
              <a:rPr lang="en-US" sz="1600" b="1" dirty="0">
                <a:latin typeface="Times New Roman" pitchFamily="18" charset="0"/>
                <a:cs typeface="Times New Roman" pitchFamily="18" charset="0"/>
              </a:rPr>
              <a:t>B. </a:t>
            </a:r>
            <a:r>
              <a:rPr lang="en-US" sz="1600" dirty="0">
                <a:latin typeface="Times New Roman" pitchFamily="18" charset="0"/>
                <a:cs typeface="Times New Roman" pitchFamily="18" charset="0"/>
              </a:rPr>
              <a:t>The gambling behavior is not better explained by a manic episode.</a:t>
            </a:r>
          </a:p>
          <a:p>
            <a:pPr marL="0" indent="0" algn="just">
              <a:buNone/>
            </a:pPr>
            <a:r>
              <a:rPr lang="en-US" sz="1600" i="1" dirty="0">
                <a:latin typeface="Times New Roman" pitchFamily="18" charset="0"/>
                <a:cs typeface="Times New Roman" pitchFamily="18" charset="0"/>
              </a:rPr>
              <a:t>Specify </a:t>
            </a:r>
            <a:r>
              <a:rPr lang="en-US" sz="1600" dirty="0">
                <a:latin typeface="Times New Roman" pitchFamily="18" charset="0"/>
                <a:cs typeface="Times New Roman" pitchFamily="18" charset="0"/>
              </a:rPr>
              <a:t>if:</a:t>
            </a:r>
          </a:p>
          <a:p>
            <a:pPr marL="0" indent="0" algn="just">
              <a:buNone/>
            </a:pPr>
            <a:r>
              <a:rPr lang="en-US" sz="1600" b="1" dirty="0">
                <a:latin typeface="Times New Roman" pitchFamily="18" charset="0"/>
                <a:cs typeface="Times New Roman" pitchFamily="18" charset="0"/>
              </a:rPr>
              <a:t>Episodic: </a:t>
            </a:r>
            <a:r>
              <a:rPr lang="en-US" sz="1600" dirty="0">
                <a:latin typeface="Times New Roman" pitchFamily="18" charset="0"/>
                <a:cs typeface="Times New Roman" pitchFamily="18" charset="0"/>
              </a:rPr>
              <a:t>meeting diagnostic criteria at more than one time point, with symptoms subsiding between periods of </a:t>
            </a:r>
            <a:r>
              <a:rPr lang="en-US" sz="1600" dirty="0" smtClean="0">
                <a:latin typeface="Times New Roman" pitchFamily="18" charset="0"/>
                <a:cs typeface="Times New Roman" pitchFamily="18" charset="0"/>
              </a:rPr>
              <a:t>gambling disorder </a:t>
            </a:r>
            <a:r>
              <a:rPr lang="en-US" sz="1600" dirty="0">
                <a:latin typeface="Times New Roman" pitchFamily="18" charset="0"/>
                <a:cs typeface="Times New Roman" pitchFamily="18" charset="0"/>
              </a:rPr>
              <a:t>for at least several months.</a:t>
            </a:r>
          </a:p>
          <a:p>
            <a:pPr marL="0" indent="0" algn="just">
              <a:buNone/>
            </a:pPr>
            <a:r>
              <a:rPr lang="en-US" sz="1600" b="1" dirty="0">
                <a:latin typeface="Times New Roman" pitchFamily="18" charset="0"/>
                <a:cs typeface="Times New Roman" pitchFamily="18" charset="0"/>
              </a:rPr>
              <a:t>Persistent: </a:t>
            </a:r>
            <a:r>
              <a:rPr lang="en-US" sz="1600" dirty="0">
                <a:latin typeface="Times New Roman" pitchFamily="18" charset="0"/>
                <a:cs typeface="Times New Roman" pitchFamily="18" charset="0"/>
              </a:rPr>
              <a:t>Experiencing continuous symptoms, to meet diagnostic criteria for multiple years.</a:t>
            </a:r>
          </a:p>
        </p:txBody>
      </p:sp>
    </p:spTree>
    <p:extLst>
      <p:ext uri="{BB962C8B-B14F-4D97-AF65-F5344CB8AC3E}">
        <p14:creationId xmlns:p14="http://schemas.microsoft.com/office/powerpoint/2010/main" val="312371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a:r>
              <a:rPr lang="en-US" dirty="0" smtClean="0"/>
              <a:t>Introduction</a:t>
            </a:r>
            <a:endParaRPr lang="en-US" dirty="0"/>
          </a:p>
        </p:txBody>
      </p:sp>
      <p:sp>
        <p:nvSpPr>
          <p:cNvPr id="3" name="عنصر نائب للمحتوى 2"/>
          <p:cNvSpPr>
            <a:spLocks noGrp="1"/>
          </p:cNvSpPr>
          <p:nvPr>
            <p:ph idx="1"/>
          </p:nvPr>
        </p:nvSpPr>
        <p:spPr>
          <a:xfrm>
            <a:off x="395536" y="1196752"/>
            <a:ext cx="8291264" cy="4929411"/>
          </a:xfrm>
        </p:spPr>
        <p:txBody>
          <a:bodyPr>
            <a:noAutofit/>
          </a:bodyPr>
          <a:lstStyle/>
          <a:p>
            <a:pPr marL="0" indent="0" algn="just">
              <a:buNone/>
            </a:pPr>
            <a:r>
              <a:rPr lang="en-US" sz="2400" dirty="0" smtClean="0">
                <a:latin typeface="Times New Roman" pitchFamily="18" charset="0"/>
                <a:cs typeface="Times New Roman" pitchFamily="18" charset="0"/>
              </a:rPr>
              <a:t>Substance-related </a:t>
            </a:r>
            <a:r>
              <a:rPr lang="en-US" sz="2400" dirty="0" smtClean="0">
                <a:latin typeface="Times New Roman" pitchFamily="18" charset="0"/>
                <a:cs typeface="Times New Roman" pitchFamily="18" charset="0"/>
              </a:rPr>
              <a:t>disorders are composed of </a:t>
            </a:r>
            <a:r>
              <a:rPr lang="en-US" sz="2400" dirty="0" smtClean="0">
                <a:latin typeface="Times New Roman" pitchFamily="18" charset="0"/>
                <a:cs typeface="Times New Roman" pitchFamily="18" charset="0"/>
              </a:rPr>
              <a:t>two groups</a:t>
            </a: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substance </a:t>
            </a:r>
            <a:r>
              <a:rPr lang="en-US" sz="2400" dirty="0" smtClean="0">
                <a:latin typeface="Times New Roman" pitchFamily="18" charset="0"/>
                <a:cs typeface="Times New Roman" pitchFamily="18" charset="0"/>
              </a:rPr>
              <a:t>use disorders (</a:t>
            </a:r>
            <a:r>
              <a:rPr lang="en-US" sz="2400" dirty="0" smtClean="0">
                <a:latin typeface="Times New Roman" pitchFamily="18" charset="0"/>
                <a:cs typeface="Times New Roman" pitchFamily="18" charset="0"/>
              </a:rPr>
              <a:t>addiction) </a:t>
            </a:r>
          </a:p>
          <a:p>
            <a:pPr algn="just"/>
            <a:r>
              <a:rPr lang="en-US" sz="2400" dirty="0" smtClean="0">
                <a:latin typeface="Times New Roman" pitchFamily="18" charset="0"/>
                <a:cs typeface="Times New Roman" pitchFamily="18" charset="0"/>
              </a:rPr>
              <a:t>substance-induced </a:t>
            </a:r>
            <a:r>
              <a:rPr lang="en-US" sz="2400" dirty="0" smtClean="0">
                <a:latin typeface="Times New Roman" pitchFamily="18" charset="0"/>
                <a:cs typeface="Times New Roman" pitchFamily="18" charset="0"/>
              </a:rPr>
              <a:t>disorders (</a:t>
            </a:r>
            <a:r>
              <a:rPr lang="en-US" sz="2400" dirty="0" smtClean="0">
                <a:latin typeface="Times New Roman" pitchFamily="18" charset="0"/>
                <a:cs typeface="Times New Roman" pitchFamily="18" charset="0"/>
              </a:rPr>
              <a:t>intoxication, withdrawal</a:t>
            </a:r>
            <a:r>
              <a:rPr lang="en-US" sz="2400" dirty="0" smtClean="0">
                <a:latin typeface="Times New Roman" pitchFamily="18" charset="0"/>
                <a:cs typeface="Times New Roman" pitchFamily="18" charset="0"/>
              </a:rPr>
              <a:t>, delirium, neurocognitive </a:t>
            </a:r>
            <a:r>
              <a:rPr lang="en-US" sz="2400" dirty="0" smtClean="0">
                <a:latin typeface="Times New Roman" pitchFamily="18" charset="0"/>
                <a:cs typeface="Times New Roman" pitchFamily="18" charset="0"/>
              </a:rPr>
              <a:t>disorder [NCD</a:t>
            </a:r>
            <a:r>
              <a:rPr lang="en-US" sz="2400" dirty="0" smtClean="0">
                <a:latin typeface="Times New Roman" pitchFamily="18" charset="0"/>
                <a:cs typeface="Times New Roman" pitchFamily="18" charset="0"/>
              </a:rPr>
              <a:t>], psychosis, bipolar disorder, depressive </a:t>
            </a:r>
            <a:r>
              <a:rPr lang="en-US" sz="2400" dirty="0" smtClean="0">
                <a:latin typeface="Times New Roman" pitchFamily="18" charset="0"/>
                <a:cs typeface="Times New Roman" pitchFamily="18" charset="0"/>
              </a:rPr>
              <a:t>disorder, obsessive-compulsive </a:t>
            </a:r>
            <a:r>
              <a:rPr lang="en-US" sz="2400" dirty="0" smtClean="0">
                <a:latin typeface="Times New Roman" pitchFamily="18" charset="0"/>
                <a:cs typeface="Times New Roman" pitchFamily="18" charset="0"/>
              </a:rPr>
              <a:t>disorder [OCD], </a:t>
            </a:r>
            <a:r>
              <a:rPr lang="en-US" sz="2400" dirty="0" smtClean="0">
                <a:latin typeface="Times New Roman" pitchFamily="18" charset="0"/>
                <a:cs typeface="Times New Roman" pitchFamily="18" charset="0"/>
              </a:rPr>
              <a:t>anxiety disorder</a:t>
            </a:r>
            <a:r>
              <a:rPr lang="en-US" sz="2400" dirty="0" smtClean="0">
                <a:latin typeface="Times New Roman" pitchFamily="18" charset="0"/>
                <a:cs typeface="Times New Roman" pitchFamily="18" charset="0"/>
              </a:rPr>
              <a:t>, sexual dysfunction, and sleep disorders</a:t>
            </a: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This lesson we will discusses </a:t>
            </a:r>
            <a:r>
              <a:rPr lang="en-US" sz="2400" dirty="0" smtClean="0">
                <a:latin typeface="Times New Roman" pitchFamily="18" charset="0"/>
                <a:cs typeface="Times New Roman" pitchFamily="18" charset="0"/>
              </a:rPr>
              <a:t>addiction, intoxication, </a:t>
            </a:r>
            <a:r>
              <a:rPr lang="en-US" sz="2400" dirty="0" smtClean="0">
                <a:latin typeface="Times New Roman" pitchFamily="18" charset="0"/>
                <a:cs typeface="Times New Roman" pitchFamily="18" charset="0"/>
              </a:rPr>
              <a:t>and withdrawal</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Also </a:t>
            </a:r>
            <a:r>
              <a:rPr lang="en-US" sz="2400" dirty="0" smtClean="0">
                <a:latin typeface="Times New Roman" pitchFamily="18" charset="0"/>
                <a:cs typeface="Times New Roman" pitchFamily="18" charset="0"/>
              </a:rPr>
              <a:t>included in this chapter is </a:t>
            </a:r>
            <a:r>
              <a:rPr lang="en-US" sz="2400" dirty="0" smtClean="0">
                <a:latin typeface="Times New Roman" pitchFamily="18" charset="0"/>
                <a:cs typeface="Times New Roman" pitchFamily="18" charset="0"/>
              </a:rPr>
              <a:t>a discussion </a:t>
            </a:r>
            <a:r>
              <a:rPr lang="en-US" sz="2400" dirty="0" smtClean="0">
                <a:latin typeface="Times New Roman" pitchFamily="18" charset="0"/>
                <a:cs typeface="Times New Roman" pitchFamily="18" charset="0"/>
              </a:rPr>
              <a:t>of gambling disorder, a </a:t>
            </a:r>
            <a:r>
              <a:rPr lang="en-US" sz="2400" dirty="0" smtClean="0">
                <a:latin typeface="Times New Roman" pitchFamily="18" charset="0"/>
                <a:cs typeface="Times New Roman" pitchFamily="18" charset="0"/>
              </a:rPr>
              <a:t>non-substance addiction </a:t>
            </a:r>
            <a:r>
              <a:rPr lang="en-US" sz="2400" dirty="0" smtClean="0">
                <a:latin typeface="Times New Roman" pitchFamily="18" charset="0"/>
                <a:cs typeface="Times New Roman" pitchFamily="18" charset="0"/>
              </a:rPr>
              <a:t>disorder.</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4967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496" y="116632"/>
            <a:ext cx="6923112" cy="360040"/>
          </a:xfrm>
        </p:spPr>
        <p:txBody>
          <a:bodyPr>
            <a:normAutofit fontScale="90000"/>
          </a:bodyPr>
          <a:lstStyle/>
          <a:p>
            <a:pPr algn="l"/>
            <a:r>
              <a:rPr lang="en-US" sz="3600" dirty="0" smtClean="0">
                <a:latin typeface="Times New Roman" pitchFamily="18" charset="0"/>
                <a:cs typeface="Times New Roman" pitchFamily="18" charset="0"/>
              </a:rPr>
              <a:t>Substance Use Disorder, Defined</a:t>
            </a:r>
            <a:endParaRPr lang="en-US" sz="3600"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251520" y="404664"/>
            <a:ext cx="8892480" cy="6336704"/>
          </a:xfrm>
        </p:spPr>
        <p:txBody>
          <a:bodyPr>
            <a:noAutofit/>
          </a:bodyPr>
          <a:lstStyle/>
          <a:p>
            <a:pPr marL="0" indent="0">
              <a:lnSpc>
                <a:spcPct val="150000"/>
              </a:lnSpc>
              <a:buNone/>
            </a:pPr>
            <a:r>
              <a:rPr lang="en-US" sz="2000" b="1" dirty="0" smtClean="0">
                <a:solidFill>
                  <a:srgbClr val="FF0000"/>
                </a:solidFill>
                <a:latin typeface="Times New Roman" pitchFamily="18" charset="0"/>
                <a:cs typeface="Times New Roman" pitchFamily="18" charset="0"/>
              </a:rPr>
              <a:t>Substance addiction:</a:t>
            </a:r>
          </a:p>
          <a:p>
            <a:pPr marL="0" indent="0" algn="just">
              <a:lnSpc>
                <a:spcPct val="150000"/>
              </a:lnSpc>
              <a:buNone/>
            </a:pPr>
            <a:r>
              <a:rPr lang="en-US" sz="1400" dirty="0" smtClean="0">
                <a:latin typeface="Times New Roman" pitchFamily="18" charset="0"/>
                <a:cs typeface="Times New Roman" pitchFamily="18" charset="0"/>
              </a:rPr>
              <a:t>The diagnostic and statistical manual of mental disorders, fifth edition (DSM-5) (</a:t>
            </a:r>
            <a:r>
              <a:rPr lang="en-US" sz="1400" dirty="0" err="1" smtClean="0">
                <a:latin typeface="Times New Roman" pitchFamily="18" charset="0"/>
                <a:cs typeface="Times New Roman" pitchFamily="18" charset="0"/>
              </a:rPr>
              <a:t>american</a:t>
            </a:r>
            <a:r>
              <a:rPr lang="en-US" sz="1400" dirty="0" smtClean="0">
                <a:latin typeface="Times New Roman" pitchFamily="18" charset="0"/>
                <a:cs typeface="Times New Roman" pitchFamily="18" charset="0"/>
              </a:rPr>
              <a:t> psychiatric association [APA], 2013) lists diagnostic criteria for addiction to specific substances, including </a:t>
            </a:r>
            <a:r>
              <a:rPr lang="en-US" sz="1600" b="1" dirty="0" smtClean="0">
                <a:latin typeface="Times New Roman" pitchFamily="18" charset="0"/>
                <a:cs typeface="Times New Roman" pitchFamily="18" charset="0"/>
              </a:rPr>
              <a:t>alcohol, cannabis, hallucinogens, inhalants, opioids, sedative/hypnotics, stimulants, and tobacco. </a:t>
            </a:r>
            <a:endParaRPr lang="en-US" sz="1400" b="1" dirty="0" smtClean="0">
              <a:latin typeface="Times New Roman" pitchFamily="18" charset="0"/>
              <a:cs typeface="Times New Roman" pitchFamily="18" charset="0"/>
            </a:endParaRPr>
          </a:p>
          <a:p>
            <a:pPr algn="just">
              <a:lnSpc>
                <a:spcPct val="170000"/>
              </a:lnSpc>
              <a:buFont typeface="+mj-lt"/>
              <a:buAutoNum type="arabicPeriod"/>
            </a:pPr>
            <a:r>
              <a:rPr lang="en-US" sz="1400" dirty="0" smtClean="0">
                <a:latin typeface="Times New Roman" pitchFamily="18" charset="0"/>
                <a:cs typeface="Times New Roman" pitchFamily="18" charset="0"/>
              </a:rPr>
              <a:t>Individuals are considered to have a substance-use disorder when use of the substance interferes with their ability to fulfill role obligations, such as at work, school, or home. </a:t>
            </a:r>
          </a:p>
          <a:p>
            <a:pPr algn="just">
              <a:lnSpc>
                <a:spcPct val="170000"/>
              </a:lnSpc>
              <a:buFont typeface="+mj-lt"/>
              <a:buAutoNum type="arabicPeriod"/>
            </a:pPr>
            <a:r>
              <a:rPr lang="en-US" sz="1400" dirty="0" smtClean="0">
                <a:latin typeface="Times New Roman" pitchFamily="18" charset="0"/>
                <a:cs typeface="Times New Roman" pitchFamily="18" charset="0"/>
              </a:rPr>
              <a:t>Often the individual would like to cut down or control use of the substance, but attempts fail, and use of the substance continues to increase. </a:t>
            </a:r>
          </a:p>
          <a:p>
            <a:pPr algn="just">
              <a:lnSpc>
                <a:spcPct val="170000"/>
              </a:lnSpc>
              <a:buFont typeface="+mj-lt"/>
              <a:buAutoNum type="arabicPeriod"/>
            </a:pPr>
            <a:r>
              <a:rPr lang="en-US" sz="1400" dirty="0" smtClean="0">
                <a:latin typeface="Times New Roman" pitchFamily="18" charset="0"/>
                <a:cs typeface="Times New Roman" pitchFamily="18" charset="0"/>
              </a:rPr>
              <a:t>There is an intense craving for the substance.</a:t>
            </a:r>
          </a:p>
          <a:p>
            <a:pPr algn="just">
              <a:lnSpc>
                <a:spcPct val="170000"/>
              </a:lnSpc>
              <a:buFont typeface="+mj-lt"/>
              <a:buAutoNum type="arabicPeriod"/>
            </a:pPr>
            <a:r>
              <a:rPr lang="en-US" sz="1400" dirty="0" smtClean="0">
                <a:latin typeface="Times New Roman" pitchFamily="18" charset="0"/>
                <a:cs typeface="Times New Roman" pitchFamily="18" charset="0"/>
              </a:rPr>
              <a:t>Excessive amount of time is spent trying to procure more of the substance or recover from the effects of its use. </a:t>
            </a:r>
          </a:p>
          <a:p>
            <a:pPr algn="just">
              <a:lnSpc>
                <a:spcPct val="170000"/>
              </a:lnSpc>
              <a:buFont typeface="+mj-lt"/>
              <a:buAutoNum type="arabicPeriod"/>
            </a:pPr>
            <a:r>
              <a:rPr lang="en-US" sz="1400" dirty="0" smtClean="0">
                <a:latin typeface="Times New Roman" pitchFamily="18" charset="0"/>
                <a:cs typeface="Times New Roman" pitchFamily="18" charset="0"/>
              </a:rPr>
              <a:t>Use of the substance causes problems with interpersonal relationships.</a:t>
            </a:r>
          </a:p>
          <a:p>
            <a:pPr algn="just">
              <a:lnSpc>
                <a:spcPct val="170000"/>
              </a:lnSpc>
              <a:buFont typeface="+mj-lt"/>
              <a:buAutoNum type="arabicPeriod"/>
            </a:pPr>
            <a:r>
              <a:rPr lang="en-US" sz="1400" dirty="0" smtClean="0">
                <a:latin typeface="Times New Roman" pitchFamily="18" charset="0"/>
                <a:cs typeface="Times New Roman" pitchFamily="18" charset="0"/>
              </a:rPr>
              <a:t>Individual may become socially isolated. </a:t>
            </a:r>
          </a:p>
          <a:p>
            <a:pPr algn="just">
              <a:lnSpc>
                <a:spcPct val="170000"/>
              </a:lnSpc>
              <a:buFont typeface="+mj-lt"/>
              <a:buAutoNum type="arabicPeriod"/>
            </a:pPr>
            <a:r>
              <a:rPr lang="en-US" sz="1400" dirty="0" smtClean="0">
                <a:latin typeface="Times New Roman" pitchFamily="18" charset="0"/>
                <a:cs typeface="Times New Roman" pitchFamily="18" charset="0"/>
              </a:rPr>
              <a:t>Individuals with substance-use disorders often participate in hazardous activities when impaired by the substance,  </a:t>
            </a:r>
          </a:p>
          <a:p>
            <a:pPr algn="just">
              <a:lnSpc>
                <a:spcPct val="170000"/>
              </a:lnSpc>
              <a:buFont typeface="+mj-lt"/>
              <a:buAutoNum type="arabicPeriod"/>
            </a:pPr>
            <a:r>
              <a:rPr lang="en-US" sz="1400" dirty="0" smtClean="0">
                <a:latin typeface="Times New Roman" pitchFamily="18" charset="0"/>
                <a:cs typeface="Times New Roman" pitchFamily="18" charset="0"/>
              </a:rPr>
              <a:t>Continue to use the substance despite knowing that its use is contributing to a physical or psychological problem. </a:t>
            </a:r>
          </a:p>
          <a:p>
            <a:pPr algn="just">
              <a:lnSpc>
                <a:spcPct val="170000"/>
              </a:lnSpc>
              <a:buFont typeface="+mj-lt"/>
              <a:buAutoNum type="arabicPeriod"/>
            </a:pPr>
            <a:r>
              <a:rPr lang="en-US" sz="1400" dirty="0" smtClean="0">
                <a:latin typeface="Times New Roman" pitchFamily="18" charset="0"/>
                <a:cs typeface="Times New Roman" pitchFamily="18" charset="0"/>
              </a:rPr>
              <a:t>Addiction is evident when tolerance develops and the amount required to achieve the desired effect continues to increase.</a:t>
            </a:r>
          </a:p>
          <a:p>
            <a:pPr marL="0" indent="0">
              <a:lnSpc>
                <a:spcPct val="170000"/>
              </a:lnSpc>
              <a:buNone/>
            </a:pPr>
            <a:endParaRPr lang="en-US" sz="1400" dirty="0" smtClean="0">
              <a:latin typeface="Times New Roman" pitchFamily="18" charset="0"/>
              <a:cs typeface="Times New Roman" pitchFamily="18" charset="0"/>
            </a:endParaRPr>
          </a:p>
          <a:p>
            <a:pPr marL="0" indent="0">
              <a:lnSpc>
                <a:spcPct val="170000"/>
              </a:lnSpc>
              <a:buNone/>
            </a:pPr>
            <a:endParaRPr lang="en-US" sz="1400" dirty="0" smtClean="0">
              <a:latin typeface="Times New Roman" pitchFamily="18" charset="0"/>
              <a:cs typeface="Times New Roman" pitchFamily="18" charset="0"/>
            </a:endParaRPr>
          </a:p>
          <a:p>
            <a:pPr marL="0" indent="0">
              <a:lnSpc>
                <a:spcPct val="170000"/>
              </a:lnSpc>
              <a:buNone/>
            </a:pPr>
            <a:endParaRPr lang="en-US" sz="1400" dirty="0" smtClean="0">
              <a:latin typeface="Times New Roman" pitchFamily="18" charset="0"/>
              <a:cs typeface="Times New Roman" pitchFamily="18" charset="0"/>
            </a:endParaRPr>
          </a:p>
          <a:p>
            <a:pPr marL="0" indent="0">
              <a:lnSpc>
                <a:spcPct val="170000"/>
              </a:lnSpc>
              <a:buNone/>
            </a:pPr>
            <a:endParaRPr lang="en-US" sz="1400" dirty="0" smtClean="0">
              <a:latin typeface="Times New Roman" pitchFamily="18" charset="0"/>
              <a:cs typeface="Times New Roman" pitchFamily="18" charset="0"/>
            </a:endParaRPr>
          </a:p>
          <a:p>
            <a:pPr marL="0" indent="0">
              <a:lnSpc>
                <a:spcPct val="170000"/>
              </a:lnSpc>
              <a:buNone/>
            </a:pPr>
            <a:endParaRPr lang="en-US" sz="1400" dirty="0" smtClean="0">
              <a:latin typeface="Times New Roman" pitchFamily="18" charset="0"/>
              <a:cs typeface="Times New Roman" pitchFamily="18" charset="0"/>
            </a:endParaRPr>
          </a:p>
          <a:p>
            <a:pPr marL="0" indent="0">
              <a:lnSpc>
                <a:spcPct val="170000"/>
              </a:lnSpc>
              <a:buNone/>
            </a:pPr>
            <a:endParaRPr lang="en-US" sz="1400" dirty="0" smtClean="0">
              <a:latin typeface="Times New Roman" pitchFamily="18" charset="0"/>
              <a:cs typeface="Times New Roman" pitchFamily="18" charset="0"/>
            </a:endParaRPr>
          </a:p>
          <a:p>
            <a:pPr marL="0" indent="0">
              <a:lnSpc>
                <a:spcPct val="170000"/>
              </a:lnSpc>
              <a:buNone/>
            </a:pPr>
            <a:endParaRPr lang="en-US" sz="1400" dirty="0" smtClean="0">
              <a:latin typeface="Times New Roman" pitchFamily="18" charset="0"/>
              <a:cs typeface="Times New Roman" pitchFamily="18" charset="0"/>
            </a:endParaRPr>
          </a:p>
          <a:p>
            <a:pPr marL="0" indent="0">
              <a:lnSpc>
                <a:spcPct val="170000"/>
              </a:lnSpc>
              <a:buNone/>
            </a:pPr>
            <a:endParaRPr lang="en-US" sz="1400" dirty="0" smtClean="0">
              <a:latin typeface="Times New Roman" pitchFamily="18" charset="0"/>
              <a:cs typeface="Times New Roman" pitchFamily="18" charset="0"/>
            </a:endParaRPr>
          </a:p>
          <a:p>
            <a:pPr marL="0" indent="0">
              <a:lnSpc>
                <a:spcPct val="170000"/>
              </a:lnSpc>
              <a:buNone/>
            </a:pP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24941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Substance-Induced Disorders, Defined</a:t>
            </a:r>
            <a:endParaRPr lang="en-US" dirty="0"/>
          </a:p>
        </p:txBody>
      </p:sp>
      <p:sp>
        <p:nvSpPr>
          <p:cNvPr id="3" name="عنصر نائب للمحتوى 2"/>
          <p:cNvSpPr>
            <a:spLocks noGrp="1"/>
          </p:cNvSpPr>
          <p:nvPr>
            <p:ph idx="1"/>
          </p:nvPr>
        </p:nvSpPr>
        <p:spPr>
          <a:xfrm>
            <a:off x="457200" y="1412776"/>
            <a:ext cx="8229600" cy="4525963"/>
          </a:xfrm>
        </p:spPr>
        <p:txBody>
          <a:bodyPr>
            <a:normAutofit/>
          </a:bodyPr>
          <a:lstStyle/>
          <a:p>
            <a:pPr marL="0" indent="0" algn="just">
              <a:lnSpc>
                <a:spcPct val="150000"/>
              </a:lnSpc>
              <a:buNone/>
            </a:pPr>
            <a:r>
              <a:rPr lang="en-US" sz="2000" b="1" dirty="0">
                <a:solidFill>
                  <a:srgbClr val="FF0000"/>
                </a:solidFill>
                <a:latin typeface="Times New Roman" pitchFamily="18" charset="0"/>
                <a:cs typeface="Times New Roman" pitchFamily="18" charset="0"/>
              </a:rPr>
              <a:t>Substance Intoxication</a:t>
            </a:r>
          </a:p>
          <a:p>
            <a:pPr algn="just">
              <a:lnSpc>
                <a:spcPct val="150000"/>
              </a:lnSpc>
            </a:pPr>
            <a:r>
              <a:rPr lang="en-US" sz="2000" dirty="0">
                <a:latin typeface="Times New Roman" pitchFamily="18" charset="0"/>
                <a:cs typeface="Times New Roman" pitchFamily="18" charset="0"/>
              </a:rPr>
              <a:t>Substance intoxication is defined as </a:t>
            </a:r>
            <a:r>
              <a:rPr lang="en-US" sz="2000" dirty="0" smtClean="0">
                <a:latin typeface="Times New Roman" pitchFamily="18" charset="0"/>
                <a:cs typeface="Times New Roman" pitchFamily="18" charset="0"/>
              </a:rPr>
              <a:t>the development of </a:t>
            </a:r>
            <a:r>
              <a:rPr lang="en-US" sz="2000" dirty="0">
                <a:latin typeface="Times New Roman" pitchFamily="18" charset="0"/>
                <a:cs typeface="Times New Roman" pitchFamily="18" charset="0"/>
              </a:rPr>
              <a:t>a reversible syndrome of symptoms </a:t>
            </a:r>
            <a:r>
              <a:rPr lang="en-US" sz="2000" dirty="0" smtClean="0">
                <a:latin typeface="Times New Roman" pitchFamily="18" charset="0"/>
                <a:cs typeface="Times New Roman" pitchFamily="18" charset="0"/>
              </a:rPr>
              <a:t>following excessive </a:t>
            </a:r>
            <a:r>
              <a:rPr lang="en-US" sz="2000" dirty="0">
                <a:latin typeface="Times New Roman" pitchFamily="18" charset="0"/>
                <a:cs typeface="Times New Roman" pitchFamily="18" charset="0"/>
              </a:rPr>
              <a:t>use of a substance. </a:t>
            </a: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The symptoms are </a:t>
            </a:r>
            <a:r>
              <a:rPr lang="en-US" sz="2000" dirty="0">
                <a:latin typeface="Times New Roman" pitchFamily="18" charset="0"/>
                <a:cs typeface="Times New Roman" pitchFamily="18" charset="0"/>
              </a:rPr>
              <a:t>drug-specific, and occur during or shortly </a:t>
            </a:r>
            <a:r>
              <a:rPr lang="en-US" sz="2000" dirty="0" smtClean="0">
                <a:latin typeface="Times New Roman" pitchFamily="18" charset="0"/>
                <a:cs typeface="Times New Roman" pitchFamily="18" charset="0"/>
              </a:rPr>
              <a:t>after the </a:t>
            </a:r>
            <a:r>
              <a:rPr lang="en-US" sz="2000" dirty="0">
                <a:latin typeface="Times New Roman" pitchFamily="18" charset="0"/>
                <a:cs typeface="Times New Roman" pitchFamily="18" charset="0"/>
              </a:rPr>
              <a:t>ingestion of the substance. </a:t>
            </a: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There is a direct effect </a:t>
            </a:r>
            <a:r>
              <a:rPr lang="en-US" sz="2000" dirty="0">
                <a:latin typeface="Times New Roman" pitchFamily="18" charset="0"/>
                <a:cs typeface="Times New Roman" pitchFamily="18" charset="0"/>
              </a:rPr>
              <a:t>on the CNS, and a disruption in physical </a:t>
            </a:r>
            <a:r>
              <a:rPr lang="en-US" sz="2000" dirty="0" smtClean="0">
                <a:latin typeface="Times New Roman" pitchFamily="18" charset="0"/>
                <a:cs typeface="Times New Roman" pitchFamily="18" charset="0"/>
              </a:rPr>
              <a:t>and psychological </a:t>
            </a:r>
            <a:r>
              <a:rPr lang="en-US" sz="2000" dirty="0">
                <a:latin typeface="Times New Roman" pitchFamily="18" charset="0"/>
                <a:cs typeface="Times New Roman" pitchFamily="18" charset="0"/>
              </a:rPr>
              <a:t>functioning occurs. </a:t>
            </a: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Judgment </a:t>
            </a:r>
            <a:r>
              <a:rPr lang="en-US" sz="2000" dirty="0">
                <a:latin typeface="Times New Roman" pitchFamily="18" charset="0"/>
                <a:cs typeface="Times New Roman" pitchFamily="18" charset="0"/>
              </a:rPr>
              <a:t>is </a:t>
            </a:r>
            <a:r>
              <a:rPr lang="en-US" sz="2000" dirty="0" smtClean="0">
                <a:latin typeface="Times New Roman" pitchFamily="18" charset="0"/>
                <a:cs typeface="Times New Roman" pitchFamily="18" charset="0"/>
              </a:rPr>
              <a:t>disturbed, resulting </a:t>
            </a:r>
            <a:r>
              <a:rPr lang="en-US" sz="2000" dirty="0">
                <a:latin typeface="Times New Roman" pitchFamily="18" charset="0"/>
                <a:cs typeface="Times New Roman" pitchFamily="18" charset="0"/>
              </a:rPr>
              <a:t>in inappropriate and </a:t>
            </a:r>
            <a:r>
              <a:rPr lang="en-US" sz="2000" dirty="0" smtClean="0">
                <a:latin typeface="Times New Roman" pitchFamily="18" charset="0"/>
                <a:cs typeface="Times New Roman" pitchFamily="18" charset="0"/>
              </a:rPr>
              <a:t>maladaptive behavior</a:t>
            </a:r>
            <a:r>
              <a:rPr lang="en-US" sz="2000" dirty="0">
                <a:latin typeface="Times New Roman" pitchFamily="18" charset="0"/>
                <a:cs typeface="Times New Roman" pitchFamily="18" charset="0"/>
              </a:rPr>
              <a:t>, and social and occupational </a:t>
            </a:r>
            <a:r>
              <a:rPr lang="en-US" sz="2000" dirty="0" smtClean="0">
                <a:latin typeface="Times New Roman" pitchFamily="18" charset="0"/>
                <a:cs typeface="Times New Roman" pitchFamily="18" charset="0"/>
              </a:rPr>
              <a:t>functioning are </a:t>
            </a:r>
            <a:r>
              <a:rPr lang="en-US" sz="2000" dirty="0">
                <a:latin typeface="Times New Roman" pitchFamily="18" charset="0"/>
                <a:cs typeface="Times New Roman" pitchFamily="18" charset="0"/>
              </a:rPr>
              <a:t>impaired.</a:t>
            </a:r>
          </a:p>
        </p:txBody>
      </p:sp>
    </p:spTree>
    <p:extLst>
      <p:ext uri="{BB962C8B-B14F-4D97-AF65-F5344CB8AC3E}">
        <p14:creationId xmlns:p14="http://schemas.microsoft.com/office/powerpoint/2010/main" val="93742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Substance-Induced Disorders, Defined cont.</a:t>
            </a:r>
            <a:endParaRPr lang="en-US" dirty="0"/>
          </a:p>
        </p:txBody>
      </p:sp>
      <p:sp>
        <p:nvSpPr>
          <p:cNvPr id="3" name="عنصر نائب للمحتوى 2"/>
          <p:cNvSpPr>
            <a:spLocks noGrp="1"/>
          </p:cNvSpPr>
          <p:nvPr>
            <p:ph idx="1"/>
          </p:nvPr>
        </p:nvSpPr>
        <p:spPr/>
        <p:txBody>
          <a:bodyPr>
            <a:normAutofit fontScale="92500"/>
          </a:bodyPr>
          <a:lstStyle/>
          <a:p>
            <a:pPr marL="0" indent="0" algn="just">
              <a:buNone/>
            </a:pPr>
            <a:r>
              <a:rPr lang="en-US" b="1" dirty="0">
                <a:solidFill>
                  <a:srgbClr val="FF0000"/>
                </a:solidFill>
              </a:rPr>
              <a:t>Substance Withdrawal</a:t>
            </a:r>
          </a:p>
          <a:p>
            <a:pPr algn="just"/>
            <a:r>
              <a:rPr lang="en-US" dirty="0"/>
              <a:t>Substance withdrawal occurs </a:t>
            </a:r>
            <a:r>
              <a:rPr lang="en-US" dirty="0">
                <a:latin typeface="Times New Roman" pitchFamily="18" charset="0"/>
                <a:cs typeface="Times New Roman" pitchFamily="18" charset="0"/>
              </a:rPr>
              <a:t>upon</a:t>
            </a:r>
            <a:r>
              <a:rPr lang="en-US" dirty="0"/>
              <a:t> abrupt </a:t>
            </a:r>
            <a:r>
              <a:rPr lang="en-US" dirty="0" smtClean="0"/>
              <a:t>reduction or </a:t>
            </a:r>
            <a:r>
              <a:rPr lang="en-US" dirty="0"/>
              <a:t>discontinuation of a substance that has </a:t>
            </a:r>
            <a:r>
              <a:rPr lang="en-US" dirty="0" smtClean="0"/>
              <a:t>been used </a:t>
            </a:r>
            <a:r>
              <a:rPr lang="en-US" dirty="0"/>
              <a:t>regularly over a prolonged period </a:t>
            </a:r>
            <a:r>
              <a:rPr lang="en-US" dirty="0" smtClean="0"/>
              <a:t> of </a:t>
            </a:r>
            <a:r>
              <a:rPr lang="en-US" dirty="0"/>
              <a:t>time. </a:t>
            </a:r>
            <a:endParaRPr lang="en-US" dirty="0" smtClean="0"/>
          </a:p>
          <a:p>
            <a:pPr algn="just"/>
            <a:r>
              <a:rPr lang="en-US" dirty="0" smtClean="0"/>
              <a:t>The</a:t>
            </a:r>
            <a:r>
              <a:rPr lang="en-US" dirty="0"/>
              <a:t> </a:t>
            </a:r>
            <a:r>
              <a:rPr lang="en-US" dirty="0" smtClean="0"/>
              <a:t>substance-specific </a:t>
            </a:r>
            <a:r>
              <a:rPr lang="en-US" dirty="0"/>
              <a:t>syndrome includes </a:t>
            </a:r>
            <a:r>
              <a:rPr lang="en-US" dirty="0" smtClean="0"/>
              <a:t>clinically </a:t>
            </a:r>
            <a:r>
              <a:rPr lang="en-US" dirty="0" smtClean="0"/>
              <a:t>significant</a:t>
            </a:r>
            <a:r>
              <a:rPr lang="en-US" dirty="0"/>
              <a:t> </a:t>
            </a:r>
            <a:r>
              <a:rPr lang="en-US" dirty="0" smtClean="0"/>
              <a:t>physical </a:t>
            </a:r>
            <a:r>
              <a:rPr lang="en-US" dirty="0"/>
              <a:t>signs and symptoms as well </a:t>
            </a:r>
            <a:r>
              <a:rPr lang="en-US" dirty="0" smtClean="0"/>
              <a:t>as psychological </a:t>
            </a:r>
            <a:r>
              <a:rPr lang="en-US" dirty="0"/>
              <a:t>changes, such as disturbances </a:t>
            </a:r>
            <a:r>
              <a:rPr lang="en-US" dirty="0" smtClean="0"/>
              <a:t>in thinking</a:t>
            </a:r>
            <a:r>
              <a:rPr lang="en-US" dirty="0"/>
              <a:t>, feeling, and behavior.</a:t>
            </a:r>
          </a:p>
        </p:txBody>
      </p:sp>
    </p:spTree>
    <p:extLst>
      <p:ext uri="{BB962C8B-B14F-4D97-AF65-F5344CB8AC3E}">
        <p14:creationId xmlns:p14="http://schemas.microsoft.com/office/powerpoint/2010/main" val="114321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Classes of Psychoactive Substances</a:t>
            </a:r>
            <a:endParaRPr lang="en-US" dirty="0"/>
          </a:p>
        </p:txBody>
      </p:sp>
      <p:sp>
        <p:nvSpPr>
          <p:cNvPr id="3" name="عنصر نائب للمحتوى 2"/>
          <p:cNvSpPr>
            <a:spLocks noGrp="1"/>
          </p:cNvSpPr>
          <p:nvPr>
            <p:ph idx="1"/>
          </p:nvPr>
        </p:nvSpPr>
        <p:spPr/>
        <p:txBody>
          <a:bodyPr>
            <a:normAutofit fontScale="77500" lnSpcReduction="20000"/>
          </a:bodyPr>
          <a:lstStyle/>
          <a:p>
            <a:pPr marL="0" indent="0" algn="just">
              <a:buNone/>
            </a:pPr>
            <a:r>
              <a:rPr lang="en-US" dirty="0">
                <a:latin typeface="Times New Roman" pitchFamily="18" charset="0"/>
                <a:cs typeface="Times New Roman" pitchFamily="18" charset="0"/>
              </a:rPr>
              <a:t>The following classes of psychoactive </a:t>
            </a:r>
            <a:r>
              <a:rPr lang="en-US" dirty="0" smtClean="0">
                <a:latin typeface="Times New Roman" pitchFamily="18" charset="0"/>
                <a:cs typeface="Times New Roman" pitchFamily="18" charset="0"/>
              </a:rPr>
              <a:t>substances are </a:t>
            </a:r>
            <a:r>
              <a:rPr lang="en-US" dirty="0">
                <a:latin typeface="Times New Roman" pitchFamily="18" charset="0"/>
                <a:cs typeface="Times New Roman" pitchFamily="18" charset="0"/>
              </a:rPr>
              <a:t>associated with substance-use and </a:t>
            </a:r>
            <a:r>
              <a:rPr lang="en-US" dirty="0" smtClean="0">
                <a:latin typeface="Times New Roman" pitchFamily="18" charset="0"/>
                <a:cs typeface="Times New Roman" pitchFamily="18" charset="0"/>
              </a:rPr>
              <a:t>substance </a:t>
            </a:r>
            <a:r>
              <a:rPr lang="en-US" dirty="0" smtClean="0">
                <a:latin typeface="Times New Roman" pitchFamily="18" charset="0"/>
                <a:cs typeface="Times New Roman" pitchFamily="18" charset="0"/>
              </a:rPr>
              <a:t>induced</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disorders</a:t>
            </a:r>
            <a:r>
              <a:rPr lang="en-US" dirty="0">
                <a:latin typeface="Times New Roman" pitchFamily="18" charset="0"/>
                <a:cs typeface="Times New Roman" pitchFamily="18" charset="0"/>
              </a:rPr>
              <a:t>:</a:t>
            </a:r>
          </a:p>
          <a:p>
            <a:pPr marL="514350" indent="-514350" algn="just">
              <a:buFont typeface="+mj-lt"/>
              <a:buAutoNum type="arabicPeriod"/>
            </a:pPr>
            <a:r>
              <a:rPr lang="en-US" dirty="0" smtClean="0">
                <a:latin typeface="Times New Roman" pitchFamily="18" charset="0"/>
                <a:cs typeface="Times New Roman" pitchFamily="18" charset="0"/>
              </a:rPr>
              <a:t> Alcohol</a:t>
            </a:r>
            <a:endParaRPr lang="en-US" dirty="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 Caffeine</a:t>
            </a:r>
            <a:endParaRPr lang="en-US" dirty="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 Cannabis</a:t>
            </a:r>
            <a:endParaRPr lang="en-US" dirty="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 Hallucinogens</a:t>
            </a:r>
            <a:endParaRPr lang="en-US" dirty="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 Inhalants</a:t>
            </a:r>
          </a:p>
          <a:p>
            <a:pPr marL="514350" indent="-514350" algn="just">
              <a:buFont typeface="+mj-lt"/>
              <a:buAutoNum type="arabicPeriod"/>
            </a:pPr>
            <a:r>
              <a:rPr lang="en-US" dirty="0" smtClean="0">
                <a:latin typeface="Times New Roman" pitchFamily="18" charset="0"/>
                <a:cs typeface="Times New Roman" pitchFamily="18" charset="0"/>
              </a:rPr>
              <a:t> Opioids</a:t>
            </a:r>
            <a:endParaRPr lang="en-US" dirty="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 Sedative-hypnotics</a:t>
            </a:r>
            <a:endParaRPr lang="en-US" dirty="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 Stimulants</a:t>
            </a:r>
            <a:endParaRPr lang="en-US" dirty="0">
              <a:latin typeface="Times New Roman" pitchFamily="18" charset="0"/>
              <a:cs typeface="Times New Roman" pitchFamily="18" charset="0"/>
            </a:endParaRPr>
          </a:p>
          <a:p>
            <a:pPr marL="514350" indent="-514350" algn="just">
              <a:buFont typeface="+mj-lt"/>
              <a:buAutoNum type="arabicPeriod"/>
            </a:pPr>
            <a:r>
              <a:rPr lang="en-US" dirty="0" smtClean="0">
                <a:latin typeface="Times New Roman" pitchFamily="18" charset="0"/>
                <a:cs typeface="Times New Roman" pitchFamily="18" charset="0"/>
              </a:rPr>
              <a:t> Tobacco</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7475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Predisposing Factors to Substance-</a:t>
            </a:r>
            <a:br>
              <a:rPr lang="en-US" dirty="0" smtClean="0"/>
            </a:br>
            <a:r>
              <a:rPr lang="en-US" dirty="0" smtClean="0"/>
              <a:t>Related Disorders</a:t>
            </a:r>
            <a:endParaRPr lang="en-US" dirty="0"/>
          </a:p>
        </p:txBody>
      </p:sp>
      <p:sp>
        <p:nvSpPr>
          <p:cNvPr id="3" name="عنصر نائب للمحتوى 2"/>
          <p:cNvSpPr>
            <a:spLocks noGrp="1"/>
          </p:cNvSpPr>
          <p:nvPr>
            <p:ph idx="1"/>
          </p:nvPr>
        </p:nvSpPr>
        <p:spPr/>
        <p:txBody>
          <a:bodyPr>
            <a:normAutofit fontScale="85000" lnSpcReduction="20000"/>
          </a:bodyPr>
          <a:lstStyle/>
          <a:p>
            <a:pPr marL="514350" indent="-514350" algn="just">
              <a:buFont typeface="+mj-lt"/>
              <a:buAutoNum type="arabicPeriod"/>
            </a:pPr>
            <a:r>
              <a:rPr lang="en-US" b="1" dirty="0" smtClean="0">
                <a:solidFill>
                  <a:srgbClr val="7030A0"/>
                </a:solidFill>
                <a:latin typeface="Times New Roman" pitchFamily="18" charset="0"/>
                <a:cs typeface="Times New Roman" pitchFamily="18" charset="0"/>
              </a:rPr>
              <a:t>Biological Factors</a:t>
            </a:r>
          </a:p>
          <a:p>
            <a:pPr algn="just"/>
            <a:r>
              <a:rPr lang="en-US" dirty="0" smtClean="0">
                <a:latin typeface="Times New Roman" pitchFamily="18" charset="0"/>
                <a:cs typeface="Times New Roman" pitchFamily="18" charset="0"/>
              </a:rPr>
              <a:t>Genetics</a:t>
            </a:r>
          </a:p>
          <a:p>
            <a:pPr algn="just"/>
            <a:r>
              <a:rPr lang="en-US" dirty="0" smtClean="0">
                <a:latin typeface="Times New Roman" pitchFamily="18" charset="0"/>
                <a:cs typeface="Times New Roman" pitchFamily="18" charset="0"/>
              </a:rPr>
              <a:t>Biochemical: </a:t>
            </a:r>
            <a:r>
              <a:rPr lang="en-US" sz="2600" dirty="0">
                <a:latin typeface="Times New Roman" pitchFamily="18" charset="0"/>
                <a:cs typeface="Times New Roman" pitchFamily="18" charset="0"/>
              </a:rPr>
              <a:t>alcohol may produce </a:t>
            </a:r>
            <a:r>
              <a:rPr lang="en-US" sz="2600" dirty="0" smtClean="0">
                <a:latin typeface="Times New Roman" pitchFamily="18" charset="0"/>
                <a:cs typeface="Times New Roman" pitchFamily="18" charset="0"/>
              </a:rPr>
              <a:t>morphine-like substances </a:t>
            </a:r>
            <a:r>
              <a:rPr lang="en-US" sz="2600" dirty="0">
                <a:latin typeface="Times New Roman" pitchFamily="18" charset="0"/>
                <a:cs typeface="Times New Roman" pitchFamily="18" charset="0"/>
              </a:rPr>
              <a:t>in the brain that are responsible </a:t>
            </a:r>
            <a:r>
              <a:rPr lang="en-US" sz="2600" dirty="0" smtClean="0">
                <a:latin typeface="Times New Roman" pitchFamily="18" charset="0"/>
                <a:cs typeface="Times New Roman" pitchFamily="18" charset="0"/>
              </a:rPr>
              <a:t>for alcohol </a:t>
            </a:r>
            <a:r>
              <a:rPr lang="en-US" sz="2600" dirty="0">
                <a:latin typeface="Times New Roman" pitchFamily="18" charset="0"/>
                <a:cs typeface="Times New Roman" pitchFamily="18" charset="0"/>
              </a:rPr>
              <a:t>addiction</a:t>
            </a:r>
            <a:r>
              <a:rPr lang="en-US" dirty="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marL="0" indent="0" algn="just">
              <a:buNone/>
            </a:pPr>
            <a:r>
              <a:rPr lang="en-US" b="1" dirty="0" smtClean="0">
                <a:solidFill>
                  <a:srgbClr val="7030A0"/>
                </a:solidFill>
                <a:latin typeface="Times New Roman" pitchFamily="18" charset="0"/>
                <a:cs typeface="Times New Roman" pitchFamily="18" charset="0"/>
              </a:rPr>
              <a:t>2. Psychological </a:t>
            </a:r>
            <a:r>
              <a:rPr lang="en-US" b="1" dirty="0">
                <a:solidFill>
                  <a:srgbClr val="7030A0"/>
                </a:solidFill>
                <a:latin typeface="Times New Roman" pitchFamily="18" charset="0"/>
                <a:cs typeface="Times New Roman" pitchFamily="18" charset="0"/>
              </a:rPr>
              <a:t>Factors</a:t>
            </a:r>
          </a:p>
          <a:p>
            <a:pPr algn="just"/>
            <a:r>
              <a:rPr lang="en-US" dirty="0">
                <a:latin typeface="Times New Roman" pitchFamily="18" charset="0"/>
                <a:cs typeface="Times New Roman" pitchFamily="18" charset="0"/>
              </a:rPr>
              <a:t>Developmental </a:t>
            </a:r>
            <a:r>
              <a:rPr lang="en-US" dirty="0" smtClean="0">
                <a:latin typeface="Times New Roman" pitchFamily="18" charset="0"/>
                <a:cs typeface="Times New Roman" pitchFamily="18" charset="0"/>
              </a:rPr>
              <a:t>Influences</a:t>
            </a:r>
          </a:p>
          <a:p>
            <a:pPr algn="just"/>
            <a:r>
              <a:rPr lang="en-US" dirty="0">
                <a:latin typeface="Times New Roman" pitchFamily="18" charset="0"/>
                <a:cs typeface="Times New Roman" pitchFamily="18" charset="0"/>
              </a:rPr>
              <a:t>Personality </a:t>
            </a:r>
            <a:r>
              <a:rPr lang="en-US" dirty="0" smtClean="0">
                <a:latin typeface="Times New Roman" pitchFamily="18" charset="0"/>
                <a:cs typeface="Times New Roman" pitchFamily="18" charset="0"/>
              </a:rPr>
              <a:t>Factors</a:t>
            </a:r>
          </a:p>
          <a:p>
            <a:pPr marL="0" indent="0" algn="just">
              <a:buNone/>
            </a:pPr>
            <a:r>
              <a:rPr lang="en-US" b="1" dirty="0" smtClean="0">
                <a:solidFill>
                  <a:srgbClr val="7030A0"/>
                </a:solidFill>
                <a:latin typeface="Times New Roman" pitchFamily="18" charset="0"/>
                <a:cs typeface="Times New Roman" pitchFamily="18" charset="0"/>
              </a:rPr>
              <a:t>3. Sociocultural </a:t>
            </a:r>
            <a:r>
              <a:rPr lang="en-US" b="1" dirty="0">
                <a:solidFill>
                  <a:srgbClr val="7030A0"/>
                </a:solidFill>
                <a:latin typeface="Times New Roman" pitchFamily="18" charset="0"/>
                <a:cs typeface="Times New Roman" pitchFamily="18" charset="0"/>
              </a:rPr>
              <a:t>Factors</a:t>
            </a:r>
          </a:p>
          <a:p>
            <a:pPr algn="just"/>
            <a:r>
              <a:rPr lang="en-US" dirty="0">
                <a:latin typeface="Times New Roman" pitchFamily="18" charset="0"/>
                <a:cs typeface="Times New Roman" pitchFamily="18" charset="0"/>
              </a:rPr>
              <a:t>Social </a:t>
            </a:r>
            <a:r>
              <a:rPr lang="en-US" dirty="0" smtClean="0">
                <a:latin typeface="Times New Roman" pitchFamily="18" charset="0"/>
                <a:cs typeface="Times New Roman" pitchFamily="18" charset="0"/>
              </a:rPr>
              <a:t>Learning</a:t>
            </a:r>
          </a:p>
          <a:p>
            <a:pPr algn="just"/>
            <a:r>
              <a:rPr lang="en-US" dirty="0" smtClean="0">
                <a:latin typeface="Times New Roman" pitchFamily="18" charset="0"/>
                <a:cs typeface="Times New Roman" pitchFamily="18" charset="0"/>
              </a:rPr>
              <a:t>Conditioning</a:t>
            </a:r>
          </a:p>
          <a:p>
            <a:pPr algn="just"/>
            <a:r>
              <a:rPr lang="en-US" dirty="0">
                <a:latin typeface="Times New Roman" pitchFamily="18" charset="0"/>
                <a:cs typeface="Times New Roman" pitchFamily="18" charset="0"/>
              </a:rPr>
              <a:t>Cultural and Ethnic </a:t>
            </a:r>
            <a:r>
              <a:rPr lang="en-US" dirty="0" smtClean="0">
                <a:latin typeface="Times New Roman" pitchFamily="18" charset="0"/>
                <a:cs typeface="Times New Roman" pitchFamily="18" charset="0"/>
              </a:rPr>
              <a:t>Influences</a:t>
            </a:r>
          </a:p>
          <a:p>
            <a:pPr algn="just"/>
            <a:endParaRPr lang="en-US" dirty="0" smtClean="0">
              <a:latin typeface="Times New Roman" pitchFamily="18" charset="0"/>
              <a:cs typeface="Times New Roman" pitchFamily="18" charset="0"/>
            </a:endParaRPr>
          </a:p>
          <a:p>
            <a:pPr algn="just"/>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86468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2817</Words>
  <Application>Microsoft Office PowerPoint</Application>
  <PresentationFormat>عرض على الشاشة (3:4)‏</PresentationFormat>
  <Paragraphs>267</Paragraphs>
  <Slides>33</Slides>
  <Notes>1</Notes>
  <HiddenSlides>0</HiddenSlides>
  <MMClips>0</MMClips>
  <ScaleCrop>false</ScaleCrop>
  <HeadingPairs>
    <vt:vector size="4" baseType="variant">
      <vt:variant>
        <vt:lpstr>نسق</vt:lpstr>
      </vt:variant>
      <vt:variant>
        <vt:i4>1</vt:i4>
      </vt:variant>
      <vt:variant>
        <vt:lpstr>عناوين الشرائح</vt:lpstr>
      </vt:variant>
      <vt:variant>
        <vt:i4>33</vt:i4>
      </vt:variant>
    </vt:vector>
  </HeadingPairs>
  <TitlesOfParts>
    <vt:vector size="34" baseType="lpstr">
      <vt:lpstr>نسق Office</vt:lpstr>
      <vt:lpstr>Substance-Related and Addictive Disorders</vt:lpstr>
      <vt:lpstr>OUTLINE</vt:lpstr>
      <vt:lpstr>OBJECTIVES</vt:lpstr>
      <vt:lpstr>Introduction</vt:lpstr>
      <vt:lpstr>Substance Use Disorder, Defined</vt:lpstr>
      <vt:lpstr>Substance-Induced Disorders, Defined</vt:lpstr>
      <vt:lpstr>Substance-Induced Disorders, Defined cont.</vt:lpstr>
      <vt:lpstr>Classes of Psychoactive Substances</vt:lpstr>
      <vt:lpstr>Predisposing Factors to Substance- Related Disorders</vt:lpstr>
      <vt:lpstr>عرض تقديمي في PowerPoint</vt:lpstr>
      <vt:lpstr>عرض تقديمي في PowerPoint</vt:lpstr>
      <vt:lpstr>four phases cont.</vt:lpstr>
      <vt:lpstr>four phases cont.</vt:lpstr>
      <vt:lpstr>four phases cont.</vt:lpstr>
      <vt:lpstr>Effects on the Body </vt:lpstr>
      <vt:lpstr>Use During Pregnancy </vt:lpstr>
      <vt:lpstr>Alcohol Intoxication </vt:lpstr>
      <vt:lpstr>Alcohol Withdrawal </vt:lpstr>
      <vt:lpstr>عرض تقديمي في PowerPoint</vt:lpstr>
      <vt:lpstr>Sedative, Hypnotic, or Anxiolytic Use Disorder</vt:lpstr>
      <vt:lpstr>A Profile of the Substance cont. </vt:lpstr>
      <vt:lpstr>عرض تقديمي في PowerPoint</vt:lpstr>
      <vt:lpstr>عرض تقديمي في PowerPoint</vt:lpstr>
      <vt:lpstr>Sedative, Hypnotic, or Anxiolytic  Intoxication</vt:lpstr>
      <vt:lpstr>Sedative, Hypnotic, or Anxiolytic Withdrawal</vt:lpstr>
      <vt:lpstr>عرض تقديمي في PowerPoint</vt:lpstr>
      <vt:lpstr>3. Stimulant Use Disorder </vt:lpstr>
      <vt:lpstr>Stimulant Withdrawal </vt:lpstr>
      <vt:lpstr>Application of the Nursing Process </vt:lpstr>
      <vt:lpstr>Application  of the Nursing Process  </vt:lpstr>
      <vt:lpstr>Treatment Modalities for Substance- Related Disorders</vt:lpstr>
      <vt:lpstr>Non-Substance Addictions</vt:lpstr>
      <vt:lpstr> Diagnostic Criteria for Gambling Disorder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Substance-Related and Addictive Disorders</dc:title>
  <dc:creator>SAFI</dc:creator>
  <cp:lastModifiedBy>SAFI</cp:lastModifiedBy>
  <cp:revision>23</cp:revision>
  <dcterms:created xsi:type="dcterms:W3CDTF">2017-12-14T19:39:14Z</dcterms:created>
  <dcterms:modified xsi:type="dcterms:W3CDTF">2017-12-16T20:02:44Z</dcterms:modified>
</cp:coreProperties>
</file>