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7"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45E5DD4-BB75-4978-8E41-FCF526AEF8BF}" type="datetimeFigureOut">
              <a:rPr lang="ar-IQ" smtClean="0"/>
              <a:t>22/02/1439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FCD0155-FB7B-46D1-AD97-1C318E69EA8E}" type="slidenum">
              <a:rPr lang="ar-IQ" smtClean="0"/>
              <a:t>‹#›</a:t>
            </a:fld>
            <a:endParaRPr lang="ar-IQ"/>
          </a:p>
        </p:txBody>
      </p:sp>
    </p:spTree>
    <p:extLst>
      <p:ext uri="{BB962C8B-B14F-4D97-AF65-F5344CB8AC3E}">
        <p14:creationId xmlns:p14="http://schemas.microsoft.com/office/powerpoint/2010/main" val="157351410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7A9185B-3E8B-4EA7-8062-41FDA687E67E}" type="datetime3">
              <a:rPr lang="en-US" smtClean="0"/>
              <a:t>11 November 2017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D00E76-2117-4872-B44A-69E6CC1077E5}" type="slidenum">
              <a:rPr lang="ar-IQ" smtClean="0"/>
              <a:t>‹#›</a:t>
            </a:fld>
            <a:endParaRPr lang="ar-IQ"/>
          </a:p>
        </p:txBody>
      </p:sp>
    </p:spTree>
    <p:extLst>
      <p:ext uri="{BB962C8B-B14F-4D97-AF65-F5344CB8AC3E}">
        <p14:creationId xmlns:p14="http://schemas.microsoft.com/office/powerpoint/2010/main" val="360320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8604102-80C9-49C2-B316-7B4A321FF120}" type="datetime3">
              <a:rPr lang="en-US" smtClean="0"/>
              <a:t>11 November 2017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D00E76-2117-4872-B44A-69E6CC1077E5}" type="slidenum">
              <a:rPr lang="ar-IQ" smtClean="0"/>
              <a:t>‹#›</a:t>
            </a:fld>
            <a:endParaRPr lang="ar-IQ"/>
          </a:p>
        </p:txBody>
      </p:sp>
    </p:spTree>
    <p:extLst>
      <p:ext uri="{BB962C8B-B14F-4D97-AF65-F5344CB8AC3E}">
        <p14:creationId xmlns:p14="http://schemas.microsoft.com/office/powerpoint/2010/main" val="452038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D882CEB-492B-4997-AD20-1DD5625533E9}" type="datetime3">
              <a:rPr lang="en-US" smtClean="0"/>
              <a:t>11 November 2017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D00E76-2117-4872-B44A-69E6CC1077E5}" type="slidenum">
              <a:rPr lang="ar-IQ" smtClean="0"/>
              <a:t>‹#›</a:t>
            </a:fld>
            <a:endParaRPr lang="ar-IQ"/>
          </a:p>
        </p:txBody>
      </p:sp>
    </p:spTree>
    <p:extLst>
      <p:ext uri="{BB962C8B-B14F-4D97-AF65-F5344CB8AC3E}">
        <p14:creationId xmlns:p14="http://schemas.microsoft.com/office/powerpoint/2010/main" val="280535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BC929FC-B469-476B-8AA8-032B70FFEE17}" type="datetime3">
              <a:rPr lang="en-US" smtClean="0"/>
              <a:t>11 November 2017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D00E76-2117-4872-B44A-69E6CC1077E5}" type="slidenum">
              <a:rPr lang="ar-IQ" smtClean="0"/>
              <a:t>‹#›</a:t>
            </a:fld>
            <a:endParaRPr lang="ar-IQ"/>
          </a:p>
        </p:txBody>
      </p:sp>
    </p:spTree>
    <p:extLst>
      <p:ext uri="{BB962C8B-B14F-4D97-AF65-F5344CB8AC3E}">
        <p14:creationId xmlns:p14="http://schemas.microsoft.com/office/powerpoint/2010/main" val="2379671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DB4AB57-2A0C-4432-9DD6-50565A6CBECD}" type="datetime3">
              <a:rPr lang="en-US" smtClean="0"/>
              <a:t>11 November 2017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D00E76-2117-4872-B44A-69E6CC1077E5}" type="slidenum">
              <a:rPr lang="ar-IQ" smtClean="0"/>
              <a:t>‹#›</a:t>
            </a:fld>
            <a:endParaRPr lang="ar-IQ"/>
          </a:p>
        </p:txBody>
      </p:sp>
    </p:spTree>
    <p:extLst>
      <p:ext uri="{BB962C8B-B14F-4D97-AF65-F5344CB8AC3E}">
        <p14:creationId xmlns:p14="http://schemas.microsoft.com/office/powerpoint/2010/main" val="2012193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2DCE512-28BA-4BC3-8019-58D36D4A2B1C}" type="datetime3">
              <a:rPr lang="en-US" smtClean="0"/>
              <a:t>11 November 2017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DD00E76-2117-4872-B44A-69E6CC1077E5}" type="slidenum">
              <a:rPr lang="ar-IQ" smtClean="0"/>
              <a:t>‹#›</a:t>
            </a:fld>
            <a:endParaRPr lang="ar-IQ"/>
          </a:p>
        </p:txBody>
      </p:sp>
    </p:spTree>
    <p:extLst>
      <p:ext uri="{BB962C8B-B14F-4D97-AF65-F5344CB8AC3E}">
        <p14:creationId xmlns:p14="http://schemas.microsoft.com/office/powerpoint/2010/main" val="3398023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CB91D02-AA7C-4654-9DE9-1AFFA654CCE8}" type="datetime3">
              <a:rPr lang="en-US" smtClean="0"/>
              <a:t>11 November 2017</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DD00E76-2117-4872-B44A-69E6CC1077E5}" type="slidenum">
              <a:rPr lang="ar-IQ" smtClean="0"/>
              <a:t>‹#›</a:t>
            </a:fld>
            <a:endParaRPr lang="ar-IQ"/>
          </a:p>
        </p:txBody>
      </p:sp>
    </p:spTree>
    <p:extLst>
      <p:ext uri="{BB962C8B-B14F-4D97-AF65-F5344CB8AC3E}">
        <p14:creationId xmlns:p14="http://schemas.microsoft.com/office/powerpoint/2010/main" val="318609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497221F-8F65-48BE-8AD6-5E921A18B0DF}" type="datetime3">
              <a:rPr lang="en-US" smtClean="0"/>
              <a:t>11 November 2017</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a:t>
            </a:fld>
            <a:endParaRPr lang="ar-IQ"/>
          </a:p>
        </p:txBody>
      </p:sp>
    </p:spTree>
    <p:extLst>
      <p:ext uri="{BB962C8B-B14F-4D97-AF65-F5344CB8AC3E}">
        <p14:creationId xmlns:p14="http://schemas.microsoft.com/office/powerpoint/2010/main" val="344704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E643F49-0AC9-4267-AE7F-725A23EDB068}" type="datetime3">
              <a:rPr lang="en-US" smtClean="0"/>
              <a:t>11 November 2017</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DD00E76-2117-4872-B44A-69E6CC1077E5}" type="slidenum">
              <a:rPr lang="ar-IQ" smtClean="0"/>
              <a:t>‹#›</a:t>
            </a:fld>
            <a:endParaRPr lang="ar-IQ"/>
          </a:p>
        </p:txBody>
      </p:sp>
    </p:spTree>
    <p:extLst>
      <p:ext uri="{BB962C8B-B14F-4D97-AF65-F5344CB8AC3E}">
        <p14:creationId xmlns:p14="http://schemas.microsoft.com/office/powerpoint/2010/main" val="41663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3490282-442C-4A23-B685-56F9DD9CB714}" type="datetime3">
              <a:rPr lang="en-US" smtClean="0"/>
              <a:t>11 November 2017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DD00E76-2117-4872-B44A-69E6CC1077E5}" type="slidenum">
              <a:rPr lang="ar-IQ" smtClean="0"/>
              <a:t>‹#›</a:t>
            </a:fld>
            <a:endParaRPr lang="ar-IQ"/>
          </a:p>
        </p:txBody>
      </p:sp>
    </p:spTree>
    <p:extLst>
      <p:ext uri="{BB962C8B-B14F-4D97-AF65-F5344CB8AC3E}">
        <p14:creationId xmlns:p14="http://schemas.microsoft.com/office/powerpoint/2010/main" val="425777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A1A63F2-66B7-4346-9B53-80B2172501BE}" type="datetime3">
              <a:rPr lang="en-US" smtClean="0"/>
              <a:t>11 November 2017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DD00E76-2117-4872-B44A-69E6CC1077E5}" type="slidenum">
              <a:rPr lang="ar-IQ" smtClean="0"/>
              <a:t>‹#›</a:t>
            </a:fld>
            <a:endParaRPr lang="ar-IQ"/>
          </a:p>
        </p:txBody>
      </p:sp>
    </p:spTree>
    <p:extLst>
      <p:ext uri="{BB962C8B-B14F-4D97-AF65-F5344CB8AC3E}">
        <p14:creationId xmlns:p14="http://schemas.microsoft.com/office/powerpoint/2010/main" val="3734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A91DEB8-BDE5-474A-A9A5-C6129A9814F3}" type="datetime3">
              <a:rPr lang="en-US" smtClean="0"/>
              <a:t>11 November 2017</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DD00E76-2117-4872-B44A-69E6CC1077E5}" type="slidenum">
              <a:rPr lang="ar-IQ" smtClean="0"/>
              <a:t>‹#›</a:t>
            </a:fld>
            <a:endParaRPr lang="ar-IQ"/>
          </a:p>
        </p:txBody>
      </p:sp>
    </p:spTree>
    <p:extLst>
      <p:ext uri="{BB962C8B-B14F-4D97-AF65-F5344CB8AC3E}">
        <p14:creationId xmlns:p14="http://schemas.microsoft.com/office/powerpoint/2010/main" val="3468178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17848"/>
            <a:ext cx="8229600" cy="1143000"/>
          </a:xfrm>
        </p:spPr>
        <p:txBody>
          <a:bodyPr>
            <a:normAutofit fontScale="90000"/>
          </a:bodyPr>
          <a:lstStyle/>
          <a:p>
            <a:r>
              <a:rPr lang="en-US" b="1" dirty="0" smtClean="0"/>
              <a:t/>
            </a:r>
            <a:br>
              <a:rPr lang="en-US" b="1" dirty="0" smtClean="0"/>
            </a:br>
            <a:r>
              <a:rPr lang="en-US" b="1" dirty="0" smtClean="0"/>
              <a:t>Therapeutic Communication in Psychiatric Nursing</a:t>
            </a:r>
            <a:r>
              <a:rPr lang="ar-IQ" b="1" dirty="0" smtClean="0"/>
              <a:t/>
            </a:r>
            <a:br>
              <a:rPr lang="ar-IQ" b="1" dirty="0" smtClean="0"/>
            </a:br>
            <a:endParaRPr lang="ar-IQ" b="1" dirty="0"/>
          </a:p>
        </p:txBody>
      </p:sp>
      <p:sp>
        <p:nvSpPr>
          <p:cNvPr id="3" name="عنصر نائب للمحتوى 2"/>
          <p:cNvSpPr>
            <a:spLocks noGrp="1"/>
          </p:cNvSpPr>
          <p:nvPr>
            <p:ph idx="1"/>
          </p:nvPr>
        </p:nvSpPr>
        <p:spPr>
          <a:xfrm>
            <a:off x="457200" y="3212976"/>
            <a:ext cx="8229600" cy="2913187"/>
          </a:xfrm>
        </p:spPr>
        <p:txBody>
          <a:bodyPr>
            <a:normAutofit/>
          </a:bodyPr>
          <a:lstStyle/>
          <a:p>
            <a:pPr marL="0" lvl="0" indent="0" algn="ctr" rtl="0">
              <a:spcBef>
                <a:spcPts val="600"/>
              </a:spcBef>
              <a:buClr>
                <a:srgbClr val="3891A7"/>
              </a:buClr>
              <a:buSzPct val="80000"/>
              <a:buNone/>
            </a:pPr>
            <a:r>
              <a:rPr lang="en-US" sz="20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PREPARED &amp; PRESENTED BY</a:t>
            </a:r>
          </a:p>
          <a:p>
            <a:pPr marL="0" lvl="0" indent="0" algn="ctr" rtl="0">
              <a:spcBef>
                <a:spcPts val="600"/>
              </a:spcBef>
              <a:buClr>
                <a:srgbClr val="3891A7"/>
              </a:buClr>
              <a:buSzPct val="80000"/>
              <a:buNone/>
            </a:pPr>
            <a:r>
              <a:rPr lang="en-US" sz="20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Instructor  /Safi </a:t>
            </a:r>
            <a:r>
              <a:rPr lang="en-US" sz="2000" b="1" i="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Dakhil</a:t>
            </a:r>
            <a:r>
              <a:rPr lang="en-US" sz="20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 </a:t>
            </a:r>
            <a:r>
              <a:rPr lang="en-US" sz="2000" b="1" i="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Nawam</a:t>
            </a:r>
            <a:r>
              <a:rPr lang="en-US" sz="20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 </a:t>
            </a:r>
          </a:p>
          <a:p>
            <a:pPr marL="0" indent="0" algn="ctr" rtl="0">
              <a:spcBef>
                <a:spcPts val="600"/>
              </a:spcBef>
              <a:buClr>
                <a:srgbClr val="3891A7"/>
              </a:buClr>
              <a:buSzPct val="80000"/>
              <a:buNone/>
            </a:pPr>
            <a:r>
              <a:rPr lang="en-US" sz="20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University of Karbala / college of nursing   </a:t>
            </a:r>
          </a:p>
          <a:p>
            <a:pPr marL="0" lvl="0" indent="0" algn="ctr" rtl="0">
              <a:spcBef>
                <a:spcPts val="600"/>
              </a:spcBef>
              <a:buClr>
                <a:srgbClr val="3891A7"/>
              </a:buClr>
              <a:buSzPct val="80000"/>
              <a:buNone/>
            </a:pPr>
            <a:r>
              <a:rPr lang="en-US" sz="20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2016-2017</a:t>
            </a:r>
            <a:endParaRPr lang="en-US"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endParaRPr>
          </a:p>
          <a:p>
            <a:pPr marL="0" lvl="0" indent="0" algn="ctr" rtl="0">
              <a:spcBef>
                <a:spcPts val="600"/>
              </a:spcBef>
              <a:buClr>
                <a:srgbClr val="3891A7"/>
              </a:buClr>
              <a:buSzPct val="80000"/>
              <a:buNone/>
            </a:pPr>
            <a:r>
              <a:rPr lang="en-US" sz="20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Psychiatric–Mental Health Nursing</a:t>
            </a:r>
          </a:p>
          <a:p>
            <a:pPr marL="0" lvl="0" indent="0" algn="ctr" rtl="0">
              <a:spcBef>
                <a:spcPts val="600"/>
              </a:spcBef>
              <a:buClr>
                <a:srgbClr val="3891A7"/>
              </a:buClr>
              <a:buSzPct val="80000"/>
              <a:buNone/>
            </a:pPr>
            <a:r>
              <a:rPr lang="en-US" sz="2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 department </a:t>
            </a:r>
            <a:endParaRPr lang="en-US" sz="20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endParaRPr>
          </a:p>
        </p:txBody>
      </p:sp>
      <p:sp>
        <p:nvSpPr>
          <p:cNvPr id="5" name="عنصر نائب للتاريخ 4"/>
          <p:cNvSpPr>
            <a:spLocks noGrp="1"/>
          </p:cNvSpPr>
          <p:nvPr>
            <p:ph type="dt" sz="half" idx="10"/>
          </p:nvPr>
        </p:nvSpPr>
        <p:spPr/>
        <p:txBody>
          <a:bodyPr/>
          <a:lstStyle/>
          <a:p>
            <a:fld id="{5F6C6E1C-C017-4337-839F-CC85FD00EABC}" type="datetime3">
              <a:rPr lang="en-US" smtClean="0"/>
              <a:t>11 November 2017</a:t>
            </a:fld>
            <a:endParaRPr lang="ar-IQ"/>
          </a:p>
        </p:txBody>
      </p:sp>
      <p:sp>
        <p:nvSpPr>
          <p:cNvPr id="6" name="عنصر نائب لرقم الشريحة 5"/>
          <p:cNvSpPr>
            <a:spLocks noGrp="1"/>
          </p:cNvSpPr>
          <p:nvPr>
            <p:ph type="sldNum" sz="quarter" idx="12"/>
          </p:nvPr>
        </p:nvSpPr>
        <p:spPr/>
        <p:txBody>
          <a:bodyPr/>
          <a:lstStyle/>
          <a:p>
            <a:fld id="{3DD00E76-2117-4872-B44A-69E6CC1077E5}" type="slidenum">
              <a:rPr lang="ar-IQ" smtClean="0"/>
              <a:t>1</a:t>
            </a:fld>
            <a:endParaRPr lang="ar-IQ"/>
          </a:p>
        </p:txBody>
      </p:sp>
    </p:spTree>
    <p:extLst>
      <p:ext uri="{BB962C8B-B14F-4D97-AF65-F5344CB8AC3E}">
        <p14:creationId xmlns:p14="http://schemas.microsoft.com/office/powerpoint/2010/main" val="1389443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Nonverbal Communication: Body Language</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a:bodyPr>
          <a:lstStyle/>
          <a:p>
            <a:pPr marL="0" indent="0" algn="l" rtl="0">
              <a:buNone/>
            </a:pPr>
            <a:r>
              <a:rPr lang="en-US" b="1" dirty="0" smtClean="0"/>
              <a:t>Components </a:t>
            </a:r>
            <a:r>
              <a:rPr lang="en-US" b="1" dirty="0"/>
              <a:t>of nonverbal communication</a:t>
            </a:r>
          </a:p>
          <a:p>
            <a:pPr lvl="0" algn="l" rtl="0"/>
            <a:r>
              <a:rPr lang="en-US" dirty="0"/>
              <a:t>Physical appearance and dress</a:t>
            </a:r>
          </a:p>
          <a:p>
            <a:pPr lvl="0" algn="l" rtl="0"/>
            <a:r>
              <a:rPr lang="en-US" dirty="0"/>
              <a:t>Body movement and posture</a:t>
            </a:r>
          </a:p>
          <a:p>
            <a:pPr lvl="0" algn="l" rtl="0"/>
            <a:r>
              <a:rPr lang="en-US" dirty="0"/>
              <a:t>Touch </a:t>
            </a:r>
          </a:p>
          <a:p>
            <a:pPr lvl="0" algn="l" rtl="0"/>
            <a:r>
              <a:rPr lang="en-US" dirty="0"/>
              <a:t>Facial expressions</a:t>
            </a:r>
          </a:p>
          <a:p>
            <a:pPr lvl="0" algn="l" rtl="0"/>
            <a:r>
              <a:rPr lang="en-US" dirty="0"/>
              <a:t>Eye behavior</a:t>
            </a:r>
          </a:p>
          <a:p>
            <a:pPr lvl="0" algn="l" rtl="0"/>
            <a:r>
              <a:rPr lang="en-US" dirty="0"/>
              <a:t>Vocal cues or paralanguage</a:t>
            </a:r>
          </a:p>
          <a:p>
            <a:pPr algn="l" rtl="0"/>
            <a:endParaRPr lang="ar-IQ" dirty="0"/>
          </a:p>
        </p:txBody>
      </p:sp>
      <p:sp>
        <p:nvSpPr>
          <p:cNvPr id="4" name="عنصر نائب للتاريخ 3"/>
          <p:cNvSpPr>
            <a:spLocks noGrp="1"/>
          </p:cNvSpPr>
          <p:nvPr>
            <p:ph type="dt" sz="half" idx="10"/>
          </p:nvPr>
        </p:nvSpPr>
        <p:spPr/>
        <p:txBody>
          <a:bodyPr/>
          <a:lstStyle/>
          <a:p>
            <a:fld id="{F25358E3-0C6B-47C0-A5BF-F24ECB13F639}"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10</a:t>
            </a:fld>
            <a:endParaRPr lang="ar-IQ"/>
          </a:p>
        </p:txBody>
      </p:sp>
    </p:spTree>
    <p:extLst>
      <p:ext uri="{BB962C8B-B14F-4D97-AF65-F5344CB8AC3E}">
        <p14:creationId xmlns:p14="http://schemas.microsoft.com/office/powerpoint/2010/main" val="306488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THERAPEUTIC COMMUNICATION TECHNIQUES</a:t>
            </a:r>
            <a:r>
              <a:rPr lang="en-US" dirty="0" smtClean="0"/>
              <a:t/>
            </a:r>
            <a:br>
              <a:rPr lang="en-US" dirty="0" smtClean="0"/>
            </a:br>
            <a:endParaRPr lang="ar-IQ" dirty="0"/>
          </a:p>
        </p:txBody>
      </p:sp>
      <p:sp>
        <p:nvSpPr>
          <p:cNvPr id="3" name="عنصر نائب للمحتوى 2"/>
          <p:cNvSpPr>
            <a:spLocks noGrp="1"/>
          </p:cNvSpPr>
          <p:nvPr>
            <p:ph idx="1"/>
          </p:nvPr>
        </p:nvSpPr>
        <p:spPr>
          <a:xfrm>
            <a:off x="457200" y="1196752"/>
            <a:ext cx="8229600" cy="5472608"/>
          </a:xfrm>
        </p:spPr>
        <p:txBody>
          <a:bodyPr>
            <a:normAutofit fontScale="47500" lnSpcReduction="20000"/>
          </a:bodyPr>
          <a:lstStyle/>
          <a:p>
            <a:pPr lvl="0" algn="l" rtl="0"/>
            <a:r>
              <a:rPr lang="en-US" b="1" dirty="0" smtClean="0"/>
              <a:t>Using </a:t>
            </a:r>
            <a:r>
              <a:rPr lang="en-US" b="1" dirty="0"/>
              <a:t>silence -</a:t>
            </a:r>
            <a:r>
              <a:rPr lang="en-US" dirty="0"/>
              <a:t> allows client to take control of the discussion, if he or she so desires</a:t>
            </a:r>
          </a:p>
          <a:p>
            <a:pPr lvl="0" algn="l" rtl="0"/>
            <a:r>
              <a:rPr lang="en-US" b="1" dirty="0"/>
              <a:t>Accepting -</a:t>
            </a:r>
            <a:r>
              <a:rPr lang="en-US" dirty="0"/>
              <a:t> conveys positive regard</a:t>
            </a:r>
          </a:p>
          <a:p>
            <a:pPr lvl="0" algn="l" rtl="0"/>
            <a:r>
              <a:rPr lang="en-US" b="1" dirty="0"/>
              <a:t>Giving recognition -</a:t>
            </a:r>
            <a:r>
              <a:rPr lang="en-US" dirty="0"/>
              <a:t> acknowledging, indicating awareness</a:t>
            </a:r>
          </a:p>
          <a:p>
            <a:pPr lvl="0" algn="l" rtl="0"/>
            <a:r>
              <a:rPr lang="en-US" b="1" dirty="0"/>
              <a:t>Offering self -</a:t>
            </a:r>
            <a:r>
              <a:rPr lang="en-US" dirty="0"/>
              <a:t> making oneself available</a:t>
            </a:r>
          </a:p>
          <a:p>
            <a:pPr lvl="0" algn="l" rtl="0"/>
            <a:r>
              <a:rPr lang="en-US" b="1" dirty="0"/>
              <a:t>Giving broad openings -</a:t>
            </a:r>
            <a:r>
              <a:rPr lang="en-US" dirty="0"/>
              <a:t> allows client to select the topic</a:t>
            </a:r>
          </a:p>
          <a:p>
            <a:pPr lvl="0" algn="l" rtl="0"/>
            <a:r>
              <a:rPr lang="en-US" b="1" dirty="0"/>
              <a:t>Offering general leads -</a:t>
            </a:r>
            <a:r>
              <a:rPr lang="en-US" dirty="0"/>
              <a:t> encourages client to continue</a:t>
            </a:r>
          </a:p>
          <a:p>
            <a:pPr lvl="0" algn="l" rtl="0"/>
            <a:r>
              <a:rPr lang="en-US" b="1" dirty="0"/>
              <a:t>Placing the event in time or sequence -</a:t>
            </a:r>
            <a:r>
              <a:rPr lang="en-US" dirty="0"/>
              <a:t> clarifies the relationship of events in time</a:t>
            </a:r>
          </a:p>
          <a:p>
            <a:pPr lvl="0" algn="l" rtl="0"/>
            <a:r>
              <a:rPr lang="en-US" b="1" dirty="0"/>
              <a:t>Making observations -</a:t>
            </a:r>
            <a:r>
              <a:rPr lang="en-US" dirty="0"/>
              <a:t> verbalizing what is observed or perceived</a:t>
            </a:r>
          </a:p>
          <a:p>
            <a:pPr lvl="0" algn="l" rtl="0"/>
            <a:r>
              <a:rPr lang="en-US" b="1" dirty="0"/>
              <a:t>Encouraging description of perceptions - </a:t>
            </a:r>
            <a:r>
              <a:rPr lang="en-US" dirty="0"/>
              <a:t>asking client to verbalize what is being perceived</a:t>
            </a:r>
          </a:p>
          <a:p>
            <a:pPr lvl="0" algn="l" rtl="0"/>
            <a:r>
              <a:rPr lang="en-US" b="1" dirty="0"/>
              <a:t>Encouraging comparison -</a:t>
            </a:r>
            <a:r>
              <a:rPr lang="en-US" dirty="0"/>
              <a:t> asking client to compare similarities and differences in ideas, experiences, or interpersonal relationships</a:t>
            </a:r>
          </a:p>
          <a:p>
            <a:pPr lvl="0" algn="l" rtl="0"/>
            <a:r>
              <a:rPr lang="en-US" b="1" dirty="0"/>
              <a:t>Restating -</a:t>
            </a:r>
            <a:r>
              <a:rPr lang="en-US" dirty="0"/>
              <a:t> lets client know whether an expressed statement has or has not been understood</a:t>
            </a:r>
          </a:p>
          <a:p>
            <a:pPr lvl="0" algn="l" rtl="0"/>
            <a:r>
              <a:rPr lang="en-US" b="1" dirty="0"/>
              <a:t>Reflecting -</a:t>
            </a:r>
            <a:r>
              <a:rPr lang="en-US" dirty="0"/>
              <a:t> directs questions or feelings back to client so that they may be recognized and accepted</a:t>
            </a:r>
          </a:p>
          <a:p>
            <a:pPr lvl="0" algn="l" rtl="0"/>
            <a:r>
              <a:rPr lang="en-US" b="1" dirty="0"/>
              <a:t>Focusing -</a:t>
            </a:r>
            <a:r>
              <a:rPr lang="en-US" dirty="0"/>
              <a:t> taking notice of a single idea or even a single word</a:t>
            </a:r>
          </a:p>
          <a:p>
            <a:pPr lvl="0" algn="l" rtl="0"/>
            <a:r>
              <a:rPr lang="en-US" b="1" dirty="0"/>
              <a:t>Exploring -</a:t>
            </a:r>
            <a:r>
              <a:rPr lang="en-US" dirty="0"/>
              <a:t> delving further into a subject, idea, experience, or relationship</a:t>
            </a:r>
          </a:p>
          <a:p>
            <a:pPr lvl="0" algn="l" rtl="0"/>
            <a:r>
              <a:rPr lang="en-US" b="1" dirty="0"/>
              <a:t>Seeking clarification and validation -</a:t>
            </a:r>
            <a:r>
              <a:rPr lang="en-US" dirty="0"/>
              <a:t> striving to explain what is vague and searching for mutual understanding</a:t>
            </a:r>
          </a:p>
          <a:p>
            <a:pPr lvl="0" algn="l" rtl="0"/>
            <a:r>
              <a:rPr lang="en-US" b="1" dirty="0"/>
              <a:t>Presenting reality -</a:t>
            </a:r>
            <a:r>
              <a:rPr lang="en-US" dirty="0"/>
              <a:t> clarifying misconceptions that client may be expressing</a:t>
            </a:r>
          </a:p>
          <a:p>
            <a:pPr lvl="0" algn="l" rtl="0"/>
            <a:r>
              <a:rPr lang="en-US" b="1" dirty="0"/>
              <a:t>Voicing doubt -</a:t>
            </a:r>
            <a:r>
              <a:rPr lang="en-US" dirty="0"/>
              <a:t> expressing uncertainty as to the reality of client’s perception</a:t>
            </a:r>
          </a:p>
          <a:p>
            <a:pPr lvl="0" algn="l" rtl="0"/>
            <a:r>
              <a:rPr lang="en-US" b="1" dirty="0"/>
              <a:t>Verbalizing the implied -</a:t>
            </a:r>
            <a:r>
              <a:rPr lang="en-US" dirty="0"/>
              <a:t> putting into words what client has only implied</a:t>
            </a:r>
          </a:p>
          <a:p>
            <a:pPr lvl="0" algn="l" rtl="0"/>
            <a:r>
              <a:rPr lang="en-US" b="1" dirty="0"/>
              <a:t>Attempting to translate words into feelings -</a:t>
            </a:r>
            <a:r>
              <a:rPr lang="en-US" dirty="0"/>
              <a:t> putting into words the feelings the client has expressed only indirectly</a:t>
            </a:r>
          </a:p>
          <a:p>
            <a:pPr lvl="0" algn="l" rtl="0"/>
            <a:r>
              <a:rPr lang="en-US" b="1" dirty="0"/>
              <a:t>Formulating plan of action -</a:t>
            </a:r>
            <a:r>
              <a:rPr lang="en-US" dirty="0"/>
              <a:t> striving to prevent anger or anxiety escalating to unmanageable level when stressor recurs</a:t>
            </a:r>
          </a:p>
          <a:p>
            <a:pPr algn="l" rtl="0"/>
            <a:endParaRPr lang="ar-IQ" dirty="0"/>
          </a:p>
        </p:txBody>
      </p:sp>
      <p:sp>
        <p:nvSpPr>
          <p:cNvPr id="4" name="عنصر نائب للتاريخ 3"/>
          <p:cNvSpPr>
            <a:spLocks noGrp="1"/>
          </p:cNvSpPr>
          <p:nvPr>
            <p:ph type="dt" sz="half" idx="10"/>
          </p:nvPr>
        </p:nvSpPr>
        <p:spPr/>
        <p:txBody>
          <a:bodyPr/>
          <a:lstStyle/>
          <a:p>
            <a:fld id="{E37AEBB4-2E46-4FA7-9FB7-B37EE34F5BA8}"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11</a:t>
            </a:fld>
            <a:endParaRPr lang="ar-IQ"/>
          </a:p>
        </p:txBody>
      </p:sp>
    </p:spTree>
    <p:extLst>
      <p:ext uri="{BB962C8B-B14F-4D97-AF65-F5344CB8AC3E}">
        <p14:creationId xmlns:p14="http://schemas.microsoft.com/office/powerpoint/2010/main" val="299975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
                                            <p:txEl>
                                              <p:pRg st="18" end="18"/>
                                            </p:txEl>
                                          </p:spTgt>
                                        </p:tgtEl>
                                        <p:attrNameLst>
                                          <p:attrName>style.visibility</p:attrName>
                                        </p:attrNameLst>
                                      </p:cBhvr>
                                      <p:to>
                                        <p:strVal val="visible"/>
                                      </p:to>
                                    </p:set>
                                    <p:anim calcmode="lin" valueType="num">
                                      <p:cBhvr additive="base">
                                        <p:cTn id="115"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3">
                                            <p:txEl>
                                              <p:pRg st="19" end="19"/>
                                            </p:txEl>
                                          </p:spTgt>
                                        </p:tgtEl>
                                        <p:attrNameLst>
                                          <p:attrName>style.visibility</p:attrName>
                                        </p:attrNameLst>
                                      </p:cBhvr>
                                      <p:to>
                                        <p:strVal val="visible"/>
                                      </p:to>
                                    </p:set>
                                    <p:anim calcmode="lin" valueType="num">
                                      <p:cBhvr additive="base">
                                        <p:cTn id="121"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Autofit/>
          </a:bodyPr>
          <a:lstStyle/>
          <a:p>
            <a:r>
              <a:rPr lang="en-US" sz="3600" b="1" dirty="0" smtClean="0"/>
              <a:t>Therapeutic communication and problem-solving</a:t>
            </a:r>
            <a:r>
              <a:rPr lang="en-US" sz="3600" dirty="0" smtClean="0"/>
              <a:t/>
            </a:r>
            <a:br>
              <a:rPr lang="en-US" sz="3600" dirty="0" smtClean="0"/>
            </a:br>
            <a:endParaRPr lang="ar-IQ" sz="3600" dirty="0"/>
          </a:p>
        </p:txBody>
      </p:sp>
      <p:sp>
        <p:nvSpPr>
          <p:cNvPr id="3" name="عنصر نائب للمحتوى 2"/>
          <p:cNvSpPr>
            <a:spLocks noGrp="1"/>
          </p:cNvSpPr>
          <p:nvPr>
            <p:ph idx="1"/>
          </p:nvPr>
        </p:nvSpPr>
        <p:spPr>
          <a:xfrm>
            <a:off x="179512" y="1052736"/>
            <a:ext cx="8661648" cy="5001419"/>
          </a:xfrm>
        </p:spPr>
        <p:txBody>
          <a:bodyPr>
            <a:normAutofit fontScale="77500" lnSpcReduction="20000"/>
          </a:bodyPr>
          <a:lstStyle/>
          <a:p>
            <a:pPr marL="0" indent="0" algn="just" rtl="0">
              <a:buNone/>
            </a:pPr>
            <a:r>
              <a:rPr lang="en-US" b="1" dirty="0" smtClean="0"/>
              <a:t>Goals </a:t>
            </a:r>
            <a:r>
              <a:rPr lang="en-US" b="1" dirty="0"/>
              <a:t>are often achieved through use of the </a:t>
            </a:r>
            <a:r>
              <a:rPr lang="en-US" b="1" i="1" dirty="0"/>
              <a:t>problem-solving model:</a:t>
            </a:r>
            <a:endParaRPr lang="en-US" b="1" dirty="0"/>
          </a:p>
          <a:p>
            <a:pPr lvl="0" algn="just" rtl="0"/>
            <a:r>
              <a:rPr lang="en-US" dirty="0" smtClean="0"/>
              <a:t>Identify </a:t>
            </a:r>
            <a:r>
              <a:rPr lang="en-US" dirty="0"/>
              <a:t>the client’s problem.</a:t>
            </a:r>
          </a:p>
          <a:p>
            <a:pPr lvl="0" algn="just" rtl="0"/>
            <a:r>
              <a:rPr lang="en-US" dirty="0" smtClean="0"/>
              <a:t>Promote </a:t>
            </a:r>
            <a:r>
              <a:rPr lang="en-US" dirty="0"/>
              <a:t>discussion of desired changes</a:t>
            </a:r>
            <a:r>
              <a:rPr lang="en-US" dirty="0" smtClean="0"/>
              <a:t>.</a:t>
            </a:r>
            <a:endParaRPr lang="en-US" dirty="0"/>
          </a:p>
          <a:p>
            <a:pPr lvl="0" algn="just" rtl="0"/>
            <a:r>
              <a:rPr lang="en-US" dirty="0" smtClean="0"/>
              <a:t>Discuss </a:t>
            </a:r>
            <a:r>
              <a:rPr lang="en-US" dirty="0"/>
              <a:t>alternative strategies for creating changes the client desires to make.</a:t>
            </a:r>
          </a:p>
          <a:p>
            <a:pPr lvl="0" algn="just" rtl="0"/>
            <a:r>
              <a:rPr lang="en-US" dirty="0" smtClean="0"/>
              <a:t>Evaluate </a:t>
            </a:r>
            <a:r>
              <a:rPr lang="en-US" dirty="0"/>
              <a:t>benefits and consequences of each </a:t>
            </a:r>
            <a:r>
              <a:rPr lang="en-US" dirty="0" smtClean="0"/>
              <a:t>alternatives.</a:t>
            </a:r>
            <a:endParaRPr lang="en-US" dirty="0"/>
          </a:p>
          <a:p>
            <a:pPr lvl="0" algn="just" rtl="0"/>
            <a:r>
              <a:rPr lang="en-US" dirty="0" smtClean="0"/>
              <a:t>Help </a:t>
            </a:r>
            <a:r>
              <a:rPr lang="en-US" dirty="0"/>
              <a:t>client select an </a:t>
            </a:r>
            <a:r>
              <a:rPr lang="en-US" dirty="0" smtClean="0"/>
              <a:t>alternatives.</a:t>
            </a:r>
            <a:endParaRPr lang="en-US" dirty="0"/>
          </a:p>
          <a:p>
            <a:pPr lvl="0" algn="just" rtl="0"/>
            <a:r>
              <a:rPr lang="en-US" dirty="0" smtClean="0"/>
              <a:t>Encourage </a:t>
            </a:r>
            <a:r>
              <a:rPr lang="en-US" dirty="0"/>
              <a:t>client to implement the change.</a:t>
            </a:r>
          </a:p>
          <a:p>
            <a:pPr lvl="0" algn="just" rtl="0"/>
            <a:r>
              <a:rPr lang="en-US" dirty="0" smtClean="0"/>
              <a:t>Provide </a:t>
            </a:r>
            <a:r>
              <a:rPr lang="en-US" dirty="0"/>
              <a:t>positive feedback for client’s attempts to create </a:t>
            </a:r>
            <a:r>
              <a:rPr lang="en-US" dirty="0" smtClean="0"/>
              <a:t>change.</a:t>
            </a:r>
          </a:p>
          <a:p>
            <a:pPr lvl="0" algn="just" rtl="0"/>
            <a:r>
              <a:rPr lang="en-US" dirty="0" smtClean="0"/>
              <a:t>Help </a:t>
            </a:r>
            <a:r>
              <a:rPr lang="en-US" dirty="0"/>
              <a:t>client evaluate outcomes of the change and make modifications as required.</a:t>
            </a:r>
          </a:p>
          <a:p>
            <a:pPr algn="just"/>
            <a:endParaRPr lang="ar-IQ" dirty="0"/>
          </a:p>
        </p:txBody>
      </p:sp>
      <p:sp>
        <p:nvSpPr>
          <p:cNvPr id="4" name="عنصر نائب للتاريخ 3"/>
          <p:cNvSpPr>
            <a:spLocks noGrp="1"/>
          </p:cNvSpPr>
          <p:nvPr>
            <p:ph type="dt" sz="half" idx="10"/>
          </p:nvPr>
        </p:nvSpPr>
        <p:spPr/>
        <p:txBody>
          <a:bodyPr/>
          <a:lstStyle/>
          <a:p>
            <a:fld id="{96710F39-1592-4BAD-85D2-5BA09CA4FE8D}"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12</a:t>
            </a:fld>
            <a:endParaRPr lang="ar-IQ"/>
          </a:p>
        </p:txBody>
      </p:sp>
    </p:spTree>
    <p:extLst>
      <p:ext uri="{BB962C8B-B14F-4D97-AF65-F5344CB8AC3E}">
        <p14:creationId xmlns:p14="http://schemas.microsoft.com/office/powerpoint/2010/main" val="230229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LISTENING TO THE PATIENT</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lnSpcReduction="10000"/>
          </a:bodyPr>
          <a:lstStyle/>
          <a:p>
            <a:pPr marL="0" lvl="0" indent="0" algn="l" rtl="0">
              <a:buNone/>
            </a:pPr>
            <a:r>
              <a:rPr lang="en-US" dirty="0" smtClean="0"/>
              <a:t>To </a:t>
            </a:r>
            <a:r>
              <a:rPr lang="en-US" dirty="0"/>
              <a:t>listen actively is to be attentive to what client is saying, both verbally and nonverbally.</a:t>
            </a:r>
          </a:p>
          <a:p>
            <a:pPr algn="l" rtl="0"/>
            <a:r>
              <a:rPr lang="en-US" b="1" dirty="0"/>
              <a:t>Several nonverbal behaviors have been designed to facilitate attentive listening.</a:t>
            </a:r>
          </a:p>
          <a:p>
            <a:pPr lvl="0" algn="l" rtl="0"/>
            <a:r>
              <a:rPr lang="en-US" b="1" dirty="0"/>
              <a:t>S –</a:t>
            </a:r>
            <a:r>
              <a:rPr lang="en-US" dirty="0"/>
              <a:t> Sit squarely facing the client.</a:t>
            </a:r>
          </a:p>
          <a:p>
            <a:pPr lvl="0" algn="l" rtl="0"/>
            <a:r>
              <a:rPr lang="en-US" b="1" dirty="0"/>
              <a:t>O </a:t>
            </a:r>
            <a:r>
              <a:rPr lang="en-US" b="1" dirty="0" smtClean="0"/>
              <a:t>–</a:t>
            </a:r>
            <a:r>
              <a:rPr lang="en-US" dirty="0" smtClean="0"/>
              <a:t>Observe </a:t>
            </a:r>
            <a:r>
              <a:rPr lang="en-US" dirty="0"/>
              <a:t>an open posture.</a:t>
            </a:r>
          </a:p>
          <a:p>
            <a:pPr lvl="0" algn="l" rtl="0"/>
            <a:r>
              <a:rPr lang="en-US" b="1" dirty="0"/>
              <a:t>L –</a:t>
            </a:r>
            <a:r>
              <a:rPr lang="en-US" dirty="0"/>
              <a:t> Lean forward toward the client.</a:t>
            </a:r>
          </a:p>
          <a:p>
            <a:pPr lvl="0" algn="l" rtl="0"/>
            <a:r>
              <a:rPr lang="en-US" b="1" dirty="0"/>
              <a:t>E –</a:t>
            </a:r>
            <a:r>
              <a:rPr lang="en-US" dirty="0"/>
              <a:t> Establish eye contact.</a:t>
            </a:r>
          </a:p>
          <a:p>
            <a:pPr lvl="0" algn="l" rtl="0"/>
            <a:r>
              <a:rPr lang="en-US" b="1" dirty="0"/>
              <a:t>R –</a:t>
            </a:r>
            <a:r>
              <a:rPr lang="en-US" dirty="0"/>
              <a:t> Relax.</a:t>
            </a:r>
          </a:p>
          <a:p>
            <a:pPr algn="l"/>
            <a:endParaRPr lang="ar-IQ" dirty="0"/>
          </a:p>
        </p:txBody>
      </p:sp>
      <p:sp>
        <p:nvSpPr>
          <p:cNvPr id="4" name="عنصر نائب للتاريخ 3"/>
          <p:cNvSpPr>
            <a:spLocks noGrp="1"/>
          </p:cNvSpPr>
          <p:nvPr>
            <p:ph type="dt" sz="half" idx="10"/>
          </p:nvPr>
        </p:nvSpPr>
        <p:spPr/>
        <p:txBody>
          <a:bodyPr/>
          <a:lstStyle/>
          <a:p>
            <a:fld id="{F04B1A6E-F035-44C4-9B94-C01296068267}"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13</a:t>
            </a:fld>
            <a:endParaRPr lang="ar-IQ"/>
          </a:p>
        </p:txBody>
      </p:sp>
    </p:spTree>
    <p:extLst>
      <p:ext uri="{BB962C8B-B14F-4D97-AF65-F5344CB8AC3E}">
        <p14:creationId xmlns:p14="http://schemas.microsoft.com/office/powerpoint/2010/main" val="143810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Process Recordings</a:t>
            </a:r>
            <a:br>
              <a:rPr lang="en-US" b="1" dirty="0" smtClean="0"/>
            </a:br>
            <a:endParaRPr lang="ar-IQ" b="1" dirty="0"/>
          </a:p>
        </p:txBody>
      </p:sp>
      <p:sp>
        <p:nvSpPr>
          <p:cNvPr id="3" name="عنصر نائب للمحتوى 2"/>
          <p:cNvSpPr>
            <a:spLocks noGrp="1"/>
          </p:cNvSpPr>
          <p:nvPr>
            <p:ph idx="1"/>
          </p:nvPr>
        </p:nvSpPr>
        <p:spPr>
          <a:xfrm>
            <a:off x="457200" y="1052736"/>
            <a:ext cx="8229600" cy="5073427"/>
          </a:xfrm>
        </p:spPr>
        <p:txBody>
          <a:bodyPr>
            <a:normAutofit fontScale="85000" lnSpcReduction="20000"/>
          </a:bodyPr>
          <a:lstStyle/>
          <a:p>
            <a:pPr lvl="0" algn="just" rtl="0"/>
            <a:r>
              <a:rPr lang="en-US" dirty="0" smtClean="0"/>
              <a:t>Written reports of verbal interactions with clients</a:t>
            </a:r>
          </a:p>
          <a:p>
            <a:pPr lvl="0" algn="just" rtl="0"/>
            <a:r>
              <a:rPr lang="en-US" dirty="0" smtClean="0"/>
              <a:t>A means for the nurse to analyze the content and pattern of interaction</a:t>
            </a:r>
          </a:p>
          <a:p>
            <a:pPr lvl="0" algn="just" rtl="0"/>
            <a:r>
              <a:rPr lang="en-US" dirty="0" smtClean="0"/>
              <a:t>A learning tool for professional development</a:t>
            </a:r>
          </a:p>
          <a:p>
            <a:pPr lvl="0" algn="just" rtl="0"/>
            <a:r>
              <a:rPr lang="en-US" dirty="0" smtClean="0"/>
              <a:t>How do I give a patient feedback</a:t>
            </a:r>
          </a:p>
          <a:p>
            <a:pPr marL="0" indent="0" algn="just" rtl="0">
              <a:buNone/>
            </a:pPr>
            <a:r>
              <a:rPr lang="en-US" b="1" dirty="0" smtClean="0"/>
              <a:t>Feedback is useful when it</a:t>
            </a:r>
            <a:endParaRPr lang="en-US" dirty="0" smtClean="0"/>
          </a:p>
          <a:p>
            <a:pPr lvl="0" algn="just" rtl="0"/>
            <a:r>
              <a:rPr lang="en-US" dirty="0" smtClean="0"/>
              <a:t>Is descriptive rather than evaluative and focused on the behavior rather than on the client</a:t>
            </a:r>
          </a:p>
          <a:p>
            <a:pPr lvl="0" algn="just" rtl="0"/>
            <a:r>
              <a:rPr lang="en-US" dirty="0" smtClean="0"/>
              <a:t>Is specific rather than general</a:t>
            </a:r>
          </a:p>
          <a:p>
            <a:pPr algn="just" rtl="0"/>
            <a:r>
              <a:rPr lang="en-US" dirty="0" smtClean="0"/>
              <a:t>Is directed toward behavior that the client has the capacity </a:t>
            </a:r>
            <a:r>
              <a:rPr lang="en-US" smtClean="0"/>
              <a:t>to modify</a:t>
            </a:r>
            <a:r>
              <a:rPr lang="en-US"/>
              <a:t> </a:t>
            </a:r>
            <a:r>
              <a:rPr lang="en-US" smtClean="0"/>
              <a:t>imparts </a:t>
            </a:r>
            <a:r>
              <a:rPr lang="en-US" dirty="0" smtClean="0"/>
              <a:t>information rather than offers advice. </a:t>
            </a:r>
          </a:p>
          <a:p>
            <a:pPr algn="just"/>
            <a:endParaRPr lang="ar-IQ" dirty="0"/>
          </a:p>
        </p:txBody>
      </p:sp>
      <p:sp>
        <p:nvSpPr>
          <p:cNvPr id="4" name="عنصر نائب للتاريخ 3"/>
          <p:cNvSpPr>
            <a:spLocks noGrp="1"/>
          </p:cNvSpPr>
          <p:nvPr>
            <p:ph type="dt" sz="half" idx="10"/>
          </p:nvPr>
        </p:nvSpPr>
        <p:spPr/>
        <p:txBody>
          <a:bodyPr/>
          <a:lstStyle/>
          <a:p>
            <a:fld id="{7D26D56B-377C-480D-9454-45E8CB69C800}"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14</a:t>
            </a:fld>
            <a:endParaRPr lang="ar-IQ"/>
          </a:p>
        </p:txBody>
      </p:sp>
    </p:spTree>
    <p:extLst>
      <p:ext uri="{BB962C8B-B14F-4D97-AF65-F5344CB8AC3E}">
        <p14:creationId xmlns:p14="http://schemas.microsoft.com/office/powerpoint/2010/main" val="156222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8229600" cy="508918"/>
          </a:xfrm>
        </p:spPr>
        <p:txBody>
          <a:bodyPr>
            <a:normAutofit fontScale="90000"/>
          </a:bodyPr>
          <a:lstStyle/>
          <a:p>
            <a:pPr algn="l" rtl="0"/>
            <a:r>
              <a:rPr lang="en-US" sz="3600" b="1" dirty="0" smtClean="0"/>
              <a:t/>
            </a:r>
            <a:br>
              <a:rPr lang="en-US" sz="3600" b="1" dirty="0" smtClean="0"/>
            </a:br>
            <a:r>
              <a:rPr lang="en-US" sz="3600" b="1" dirty="0" smtClean="0"/>
              <a:t>Nontherapeutic Communication Techniques</a:t>
            </a:r>
            <a:r>
              <a:rPr lang="en-US" dirty="0" smtClean="0"/>
              <a:t/>
            </a:r>
            <a:br>
              <a:rPr lang="en-US" dirty="0" smtClean="0"/>
            </a:br>
            <a:endParaRPr lang="ar-IQ" dirty="0"/>
          </a:p>
        </p:txBody>
      </p:sp>
      <p:sp>
        <p:nvSpPr>
          <p:cNvPr id="3" name="عنصر نائب للمحتوى 2"/>
          <p:cNvSpPr>
            <a:spLocks noGrp="1"/>
          </p:cNvSpPr>
          <p:nvPr>
            <p:ph idx="1"/>
          </p:nvPr>
        </p:nvSpPr>
        <p:spPr>
          <a:xfrm>
            <a:off x="323528" y="692696"/>
            <a:ext cx="8568952" cy="5976664"/>
          </a:xfrm>
        </p:spPr>
        <p:txBody>
          <a:bodyPr>
            <a:normAutofit fontScale="47500" lnSpcReduction="20000"/>
          </a:bodyPr>
          <a:lstStyle/>
          <a:p>
            <a:pPr lvl="0" algn="just" rtl="0"/>
            <a:r>
              <a:rPr lang="en-US" b="1" dirty="0" smtClean="0"/>
              <a:t>Giving </a:t>
            </a:r>
            <a:r>
              <a:rPr lang="en-US" b="1" dirty="0"/>
              <a:t>reassurance -</a:t>
            </a:r>
            <a:r>
              <a:rPr lang="en-US" dirty="0"/>
              <a:t> may discourage client from further expression of feelings if client believes the feelings will only be downplayed or ridiculed</a:t>
            </a:r>
          </a:p>
          <a:p>
            <a:pPr lvl="0" algn="just" rtl="0"/>
            <a:r>
              <a:rPr lang="en-US" b="1" dirty="0"/>
              <a:t>Rejecting -</a:t>
            </a:r>
            <a:r>
              <a:rPr lang="en-US" dirty="0"/>
              <a:t> refusing to consider client’s ideas or behavior</a:t>
            </a:r>
          </a:p>
          <a:p>
            <a:pPr lvl="0" algn="just" rtl="0"/>
            <a:r>
              <a:rPr lang="en-US" b="1" dirty="0"/>
              <a:t>Approving or disapproving -</a:t>
            </a:r>
            <a:r>
              <a:rPr lang="en-US" dirty="0"/>
              <a:t> implies that the nurse has the right to pass judgment on the “goodness” or “badness” of client’s behavior</a:t>
            </a:r>
          </a:p>
          <a:p>
            <a:pPr lvl="0" algn="just" rtl="0"/>
            <a:r>
              <a:rPr lang="en-US" b="1" dirty="0"/>
              <a:t>Agreeing or disagreeing -</a:t>
            </a:r>
            <a:r>
              <a:rPr lang="en-US" dirty="0"/>
              <a:t> implies that the nurse has the right to pass judgment on whether client’s ideas or opinions are “right” or “wrong”</a:t>
            </a:r>
          </a:p>
          <a:p>
            <a:pPr lvl="0" algn="just" rtl="0"/>
            <a:r>
              <a:rPr lang="en-US" b="1" dirty="0"/>
              <a:t>Giving advice -</a:t>
            </a:r>
            <a:r>
              <a:rPr lang="en-US" dirty="0"/>
              <a:t> implies that the nurse knows what is best for client and that client is incapable of any self-direction</a:t>
            </a:r>
          </a:p>
          <a:p>
            <a:pPr lvl="0" algn="just" rtl="0"/>
            <a:r>
              <a:rPr lang="en-US" b="1" dirty="0"/>
              <a:t>Probing -</a:t>
            </a:r>
            <a:r>
              <a:rPr lang="en-US" dirty="0"/>
              <a:t> pushing for answers to issues the client does not wish to discuss causes client to feel used and valued only for what is shared with the nurse</a:t>
            </a:r>
          </a:p>
          <a:p>
            <a:pPr lvl="0" algn="just" rtl="0"/>
            <a:r>
              <a:rPr lang="en-US" b="1" dirty="0"/>
              <a:t>Defending -</a:t>
            </a:r>
            <a:r>
              <a:rPr lang="en-US" dirty="0"/>
              <a:t> to defend what client has criticized implies that client has no right to express ideas, opinions, or feelings</a:t>
            </a:r>
          </a:p>
          <a:p>
            <a:pPr lvl="0" algn="just" rtl="0"/>
            <a:r>
              <a:rPr lang="en-US" b="1" dirty="0"/>
              <a:t>Requesting an explanation -</a:t>
            </a:r>
            <a:r>
              <a:rPr lang="en-US" dirty="0"/>
              <a:t> asking “why” implies that client must defend his or her behavior or feelings</a:t>
            </a:r>
          </a:p>
          <a:p>
            <a:pPr lvl="0" algn="just" rtl="0"/>
            <a:r>
              <a:rPr lang="en-US" b="1" dirty="0"/>
              <a:t>Indicating the existence of an external source of power -</a:t>
            </a:r>
            <a:r>
              <a:rPr lang="en-US" dirty="0"/>
              <a:t> encourages client to project blame for his or her thoughts or behaviors on others</a:t>
            </a:r>
          </a:p>
          <a:p>
            <a:pPr lvl="0" algn="just" rtl="0"/>
            <a:r>
              <a:rPr lang="en-US" b="1" dirty="0"/>
              <a:t>Belittling feelings expressed -</a:t>
            </a:r>
            <a:r>
              <a:rPr lang="en-US" dirty="0"/>
              <a:t> causes client to feel insignificant or unimportant</a:t>
            </a:r>
          </a:p>
          <a:p>
            <a:pPr lvl="0" algn="just" rtl="0"/>
            <a:r>
              <a:rPr lang="en-US" b="1" dirty="0"/>
              <a:t>Making stereotyped comments, clichés, and trite expressions -</a:t>
            </a:r>
            <a:r>
              <a:rPr lang="en-US" dirty="0"/>
              <a:t> these are meaningless in a nurse-client relationship</a:t>
            </a:r>
          </a:p>
          <a:p>
            <a:pPr lvl="0" algn="just" rtl="0"/>
            <a:r>
              <a:rPr lang="en-US" b="1" dirty="0"/>
              <a:t>Using denial -</a:t>
            </a:r>
            <a:r>
              <a:rPr lang="en-US" dirty="0"/>
              <a:t> blocks discussion with client and avoids helping client identify and explore areas of difficulty</a:t>
            </a:r>
          </a:p>
          <a:p>
            <a:pPr lvl="0" algn="just" rtl="0"/>
            <a:r>
              <a:rPr lang="en-US" b="1" dirty="0"/>
              <a:t>Interpreting -</a:t>
            </a:r>
            <a:r>
              <a:rPr lang="en-US" dirty="0"/>
              <a:t> results in the therapist’s telling client the meaning of his or her experience</a:t>
            </a:r>
          </a:p>
          <a:p>
            <a:pPr lvl="0" algn="just" rtl="0"/>
            <a:r>
              <a:rPr lang="en-US" b="1" dirty="0"/>
              <a:t>Introducing an unrelated topic -</a:t>
            </a:r>
            <a:r>
              <a:rPr lang="en-US" dirty="0"/>
              <a:t> causes the nurse to take over the direction of the discussion</a:t>
            </a:r>
          </a:p>
          <a:p>
            <a:pPr algn="just"/>
            <a:endParaRPr lang="ar-IQ" dirty="0"/>
          </a:p>
        </p:txBody>
      </p:sp>
      <p:sp>
        <p:nvSpPr>
          <p:cNvPr id="4" name="عنصر نائب للتاريخ 3"/>
          <p:cNvSpPr>
            <a:spLocks noGrp="1"/>
          </p:cNvSpPr>
          <p:nvPr>
            <p:ph type="dt" sz="half" idx="10"/>
          </p:nvPr>
        </p:nvSpPr>
        <p:spPr/>
        <p:txBody>
          <a:bodyPr/>
          <a:lstStyle/>
          <a:p>
            <a:fld id="{73099216-98A9-4DD1-A59D-2F6E512280F5}"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15</a:t>
            </a:fld>
            <a:endParaRPr lang="ar-IQ"/>
          </a:p>
        </p:txBody>
      </p:sp>
    </p:spTree>
    <p:extLst>
      <p:ext uri="{BB962C8B-B14F-4D97-AF65-F5344CB8AC3E}">
        <p14:creationId xmlns:p14="http://schemas.microsoft.com/office/powerpoint/2010/main" val="142151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CONCLUSION</a:t>
            </a:r>
            <a:r>
              <a:rPr lang="en-US" dirty="0" smtClean="0"/>
              <a:t/>
            </a:r>
            <a:br>
              <a:rPr lang="en-US" dirty="0" smtClean="0"/>
            </a:br>
            <a:endParaRPr lang="ar-IQ" dirty="0"/>
          </a:p>
        </p:txBody>
      </p:sp>
      <p:sp>
        <p:nvSpPr>
          <p:cNvPr id="3" name="عنصر نائب للمحتوى 2"/>
          <p:cNvSpPr>
            <a:spLocks noGrp="1"/>
          </p:cNvSpPr>
          <p:nvPr>
            <p:ph idx="1"/>
          </p:nvPr>
        </p:nvSpPr>
        <p:spPr/>
        <p:txBody>
          <a:bodyPr/>
          <a:lstStyle/>
          <a:p>
            <a:pPr lvl="0" algn="just" rtl="0"/>
            <a:r>
              <a:rPr lang="en-US" dirty="0" smtClean="0"/>
              <a:t>Effective </a:t>
            </a:r>
            <a:r>
              <a:rPr lang="en-US" dirty="0"/>
              <a:t>communication is the core skill in mental health care in primary care settings.</a:t>
            </a:r>
          </a:p>
          <a:p>
            <a:pPr lvl="0" algn="just" rtl="0"/>
            <a:r>
              <a:rPr lang="en-US" dirty="0"/>
              <a:t>Self-awareness and ability to collaborate with other health care providers are also skills that will facilitate accurate inquiry into the patient's true concerns and the context in which they occur.</a:t>
            </a:r>
          </a:p>
          <a:p>
            <a:pPr algn="just"/>
            <a:endParaRPr lang="ar-IQ" dirty="0"/>
          </a:p>
        </p:txBody>
      </p:sp>
      <p:sp>
        <p:nvSpPr>
          <p:cNvPr id="4" name="عنصر نائب للتاريخ 3"/>
          <p:cNvSpPr>
            <a:spLocks noGrp="1"/>
          </p:cNvSpPr>
          <p:nvPr>
            <p:ph type="dt" sz="half" idx="10"/>
          </p:nvPr>
        </p:nvSpPr>
        <p:spPr/>
        <p:txBody>
          <a:bodyPr/>
          <a:lstStyle/>
          <a:p>
            <a:fld id="{A065462D-E1E8-472D-8EB2-ACAADF87191F}"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16</a:t>
            </a:fld>
            <a:endParaRPr lang="ar-IQ"/>
          </a:p>
        </p:txBody>
      </p:sp>
    </p:spTree>
    <p:extLst>
      <p:ext uri="{BB962C8B-B14F-4D97-AF65-F5344CB8AC3E}">
        <p14:creationId xmlns:p14="http://schemas.microsoft.com/office/powerpoint/2010/main" val="223708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Introduction</a:t>
            </a:r>
            <a:r>
              <a:rPr lang="en-US" dirty="0" smtClean="0"/>
              <a:t/>
            </a:r>
            <a:br>
              <a:rPr lang="en-US" dirty="0" smtClean="0"/>
            </a:br>
            <a:endParaRPr lang="ar-IQ" dirty="0"/>
          </a:p>
        </p:txBody>
      </p:sp>
      <p:sp>
        <p:nvSpPr>
          <p:cNvPr id="3" name="عنصر نائب للمحتوى 2"/>
          <p:cNvSpPr>
            <a:spLocks noGrp="1"/>
          </p:cNvSpPr>
          <p:nvPr>
            <p:ph idx="1"/>
          </p:nvPr>
        </p:nvSpPr>
        <p:spPr>
          <a:xfrm>
            <a:off x="457200" y="1196752"/>
            <a:ext cx="8507288" cy="4929411"/>
          </a:xfrm>
        </p:spPr>
        <p:txBody>
          <a:bodyPr>
            <a:normAutofit fontScale="85000" lnSpcReduction="20000"/>
          </a:bodyPr>
          <a:lstStyle/>
          <a:p>
            <a:pPr algn="just" rtl="0"/>
            <a:r>
              <a:rPr lang="en-US" dirty="0" smtClean="0"/>
              <a:t>The nurse-client relationship is the foundation on which psychiatric nursing is established.</a:t>
            </a:r>
          </a:p>
          <a:p>
            <a:pPr algn="just" rtl="0"/>
            <a:r>
              <a:rPr lang="en-US" dirty="0" smtClean="0"/>
              <a:t>The therapeutic interpersonal relationship is the process by which nurses provide care for clients in need of psychosocial intervention.</a:t>
            </a:r>
          </a:p>
          <a:p>
            <a:pPr algn="just" rtl="0"/>
            <a:r>
              <a:rPr lang="en-US" dirty="0" smtClean="0"/>
              <a:t>Mental health providers need to know how to gain trust and gather information from the patient, the patient's family, friends and relevant social relations, and to involve them in an effective treatment plan.</a:t>
            </a:r>
          </a:p>
          <a:p>
            <a:pPr algn="just" rtl="0"/>
            <a:r>
              <a:rPr lang="en-US" dirty="0" smtClean="0"/>
              <a:t>Therapeutic use of self is the instrument for delivery of care to clients in need of psychosocial intervention.</a:t>
            </a:r>
          </a:p>
          <a:p>
            <a:pPr algn="just" rtl="0"/>
            <a:r>
              <a:rPr lang="en-US" dirty="0" smtClean="0"/>
              <a:t>Interpersonal communication techniques are the “tools” of psychosocial intervention</a:t>
            </a:r>
            <a:endParaRPr lang="en-US" dirty="0"/>
          </a:p>
        </p:txBody>
      </p:sp>
      <p:sp>
        <p:nvSpPr>
          <p:cNvPr id="4" name="عنصر نائب للتاريخ 3"/>
          <p:cNvSpPr>
            <a:spLocks noGrp="1"/>
          </p:cNvSpPr>
          <p:nvPr>
            <p:ph type="dt" sz="half" idx="10"/>
          </p:nvPr>
        </p:nvSpPr>
        <p:spPr/>
        <p:txBody>
          <a:bodyPr/>
          <a:lstStyle/>
          <a:p>
            <a:fld id="{2F99077D-78A0-4FCD-8660-5996A057096D}"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2</a:t>
            </a:fld>
            <a:endParaRPr lang="ar-IQ"/>
          </a:p>
        </p:txBody>
      </p:sp>
    </p:spTree>
    <p:extLst>
      <p:ext uri="{BB962C8B-B14F-4D97-AF65-F5344CB8AC3E}">
        <p14:creationId xmlns:p14="http://schemas.microsoft.com/office/powerpoint/2010/main" val="138371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THERAPEUTIC NURSE-CLIENT RELATIONSHIP</a:t>
            </a:r>
            <a:br>
              <a:rPr lang="en-US" dirty="0" smtClean="0"/>
            </a:br>
            <a:endParaRPr lang="ar-IQ" dirty="0"/>
          </a:p>
        </p:txBody>
      </p:sp>
      <p:sp>
        <p:nvSpPr>
          <p:cNvPr id="3" name="عنصر نائب للمحتوى 2"/>
          <p:cNvSpPr>
            <a:spLocks noGrp="1"/>
          </p:cNvSpPr>
          <p:nvPr>
            <p:ph idx="1"/>
          </p:nvPr>
        </p:nvSpPr>
        <p:spPr/>
        <p:txBody>
          <a:bodyPr>
            <a:normAutofit fontScale="85000" lnSpcReduction="10000"/>
          </a:bodyPr>
          <a:lstStyle/>
          <a:p>
            <a:pPr algn="just" rtl="0"/>
            <a:r>
              <a:rPr lang="en-US" dirty="0" smtClean="0">
                <a:cs typeface="+mj-cs"/>
              </a:rPr>
              <a:t>Therapeutic relationships are </a:t>
            </a:r>
            <a:r>
              <a:rPr lang="en-US" dirty="0" smtClean="0">
                <a:cs typeface="+mj-cs"/>
              </a:rPr>
              <a:t>goal-oriented </a:t>
            </a:r>
            <a:r>
              <a:rPr lang="en-US" dirty="0" smtClean="0">
                <a:cs typeface="+mj-cs"/>
              </a:rPr>
              <a:t>and directed at learning and growth promotion.</a:t>
            </a:r>
          </a:p>
          <a:p>
            <a:pPr algn="just" rtl="0"/>
            <a:r>
              <a:rPr lang="en-US" dirty="0" smtClean="0">
                <a:cs typeface="+mj-cs"/>
              </a:rPr>
              <a:t>Therapeutic Use of Self</a:t>
            </a:r>
          </a:p>
          <a:p>
            <a:pPr algn="just" rtl="0"/>
            <a:r>
              <a:rPr lang="en-US" dirty="0" smtClean="0">
                <a:cs typeface="+mj-cs"/>
              </a:rPr>
              <a:t>Definition - </a:t>
            </a:r>
            <a:r>
              <a:rPr lang="en-US" dirty="0" smtClean="0"/>
              <a:t>therapeutic nurse-client relationship is the </a:t>
            </a:r>
            <a:r>
              <a:rPr lang="en-US" dirty="0" smtClean="0">
                <a:cs typeface="+mj-cs"/>
              </a:rPr>
              <a:t>ability to use one’s personality consciously and in full awareness in an attempt to establish relatedness and to structure nursing interventions.</a:t>
            </a:r>
          </a:p>
          <a:p>
            <a:pPr algn="just" rtl="0"/>
            <a:r>
              <a:rPr lang="en-US" dirty="0" smtClean="0">
                <a:cs typeface="+mj-cs"/>
              </a:rPr>
              <a:t>Nurses must possess self-awareness, self-understanding, and a philosophical belief about life, death, and the overall human condition for effective therapeutic use of self.</a:t>
            </a:r>
          </a:p>
          <a:p>
            <a:pPr algn="just" rtl="0"/>
            <a:endParaRPr lang="ar-IQ" dirty="0">
              <a:cs typeface="+mj-cs"/>
            </a:endParaRPr>
          </a:p>
        </p:txBody>
      </p:sp>
      <p:sp>
        <p:nvSpPr>
          <p:cNvPr id="4" name="عنصر نائب للتاريخ 3"/>
          <p:cNvSpPr>
            <a:spLocks noGrp="1"/>
          </p:cNvSpPr>
          <p:nvPr>
            <p:ph type="dt" sz="half" idx="10"/>
          </p:nvPr>
        </p:nvSpPr>
        <p:spPr/>
        <p:txBody>
          <a:bodyPr/>
          <a:lstStyle/>
          <a:p>
            <a:fld id="{ABBEA0BB-EED6-4407-AE93-FBA3A89DC7AA}"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3</a:t>
            </a:fld>
            <a:endParaRPr lang="ar-IQ"/>
          </a:p>
        </p:txBody>
      </p:sp>
    </p:spTree>
    <p:extLst>
      <p:ext uri="{BB962C8B-B14F-4D97-AF65-F5344CB8AC3E}">
        <p14:creationId xmlns:p14="http://schemas.microsoft.com/office/powerpoint/2010/main" val="113634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t>Requirements for Therapeutic Relationship</a:t>
            </a:r>
            <a:br>
              <a:rPr lang="en-US" b="1" dirty="0" smtClean="0"/>
            </a:br>
            <a:endParaRPr lang="ar-IQ" b="1" dirty="0"/>
          </a:p>
        </p:txBody>
      </p:sp>
      <p:sp>
        <p:nvSpPr>
          <p:cNvPr id="3" name="عنصر نائب للمحتوى 2"/>
          <p:cNvSpPr>
            <a:spLocks noGrp="1"/>
          </p:cNvSpPr>
          <p:nvPr>
            <p:ph idx="1"/>
          </p:nvPr>
        </p:nvSpPr>
        <p:spPr/>
        <p:txBody>
          <a:bodyPr/>
          <a:lstStyle/>
          <a:p>
            <a:pPr algn="l" rtl="0"/>
            <a:r>
              <a:rPr lang="en-US" dirty="0" smtClean="0"/>
              <a:t>Rapport</a:t>
            </a:r>
          </a:p>
          <a:p>
            <a:pPr algn="l" rtl="0"/>
            <a:r>
              <a:rPr lang="en-US" dirty="0" smtClean="0"/>
              <a:t>Trust</a:t>
            </a:r>
          </a:p>
          <a:p>
            <a:pPr algn="l" rtl="0"/>
            <a:r>
              <a:rPr lang="en-US" dirty="0" smtClean="0"/>
              <a:t>Respect</a:t>
            </a:r>
          </a:p>
          <a:p>
            <a:pPr algn="l" rtl="0"/>
            <a:r>
              <a:rPr lang="en-US" dirty="0" smtClean="0"/>
              <a:t>Genuineness</a:t>
            </a:r>
          </a:p>
          <a:p>
            <a:pPr algn="l" rtl="0"/>
            <a:r>
              <a:rPr lang="en-US" dirty="0" smtClean="0"/>
              <a:t>Empathy</a:t>
            </a:r>
          </a:p>
          <a:p>
            <a:pPr algn="l" rtl="0"/>
            <a:endParaRPr lang="ar-IQ" dirty="0"/>
          </a:p>
        </p:txBody>
      </p:sp>
      <p:sp>
        <p:nvSpPr>
          <p:cNvPr id="4" name="عنصر نائب للتاريخ 3"/>
          <p:cNvSpPr>
            <a:spLocks noGrp="1"/>
          </p:cNvSpPr>
          <p:nvPr>
            <p:ph type="dt" sz="half" idx="10"/>
          </p:nvPr>
        </p:nvSpPr>
        <p:spPr/>
        <p:txBody>
          <a:bodyPr/>
          <a:lstStyle/>
          <a:p>
            <a:fld id="{E8FC4349-3272-417A-82F7-098D5C1D0027}"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4</a:t>
            </a:fld>
            <a:endParaRPr lang="ar-IQ"/>
          </a:p>
        </p:txBody>
      </p:sp>
    </p:spTree>
    <p:extLst>
      <p:ext uri="{BB962C8B-B14F-4D97-AF65-F5344CB8AC3E}">
        <p14:creationId xmlns:p14="http://schemas.microsoft.com/office/powerpoint/2010/main" val="182856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Phases of a Therapeutic Nurse-Client Relationship</a:t>
            </a:r>
            <a:br>
              <a:rPr lang="en-US" dirty="0" smtClean="0"/>
            </a:br>
            <a:endParaRPr lang="ar-IQ" dirty="0"/>
          </a:p>
        </p:txBody>
      </p:sp>
      <p:sp>
        <p:nvSpPr>
          <p:cNvPr id="3" name="عنصر نائب للمحتوى 2"/>
          <p:cNvSpPr>
            <a:spLocks noGrp="1"/>
          </p:cNvSpPr>
          <p:nvPr>
            <p:ph idx="1"/>
          </p:nvPr>
        </p:nvSpPr>
        <p:spPr/>
        <p:txBody>
          <a:bodyPr/>
          <a:lstStyle/>
          <a:p>
            <a:pPr marL="514350" indent="-514350" algn="l" rtl="0">
              <a:buFont typeface="+mj-lt"/>
              <a:buAutoNum type="arabicPeriod"/>
            </a:pPr>
            <a:r>
              <a:rPr lang="en-US" dirty="0" smtClean="0">
                <a:solidFill>
                  <a:srgbClr val="C00000"/>
                </a:solidFill>
              </a:rPr>
              <a:t>Pre-orientation phase</a:t>
            </a:r>
          </a:p>
          <a:p>
            <a:pPr algn="l" rtl="0">
              <a:buNone/>
            </a:pPr>
            <a:r>
              <a:rPr lang="en-US" dirty="0" smtClean="0">
                <a:solidFill>
                  <a:srgbClr val="C00000"/>
                </a:solidFill>
              </a:rPr>
              <a:t>2. Orientation phase</a:t>
            </a:r>
          </a:p>
          <a:p>
            <a:pPr algn="l" rtl="0">
              <a:buNone/>
            </a:pPr>
            <a:r>
              <a:rPr lang="en-US" dirty="0" smtClean="0">
                <a:solidFill>
                  <a:srgbClr val="C00000"/>
                </a:solidFill>
              </a:rPr>
              <a:t>3. Working phase </a:t>
            </a:r>
          </a:p>
          <a:p>
            <a:pPr algn="l" rtl="0">
              <a:buNone/>
            </a:pPr>
            <a:r>
              <a:rPr lang="en-US" dirty="0" smtClean="0">
                <a:solidFill>
                  <a:srgbClr val="C00000"/>
                </a:solidFill>
              </a:rPr>
              <a:t>4. Termination phase</a:t>
            </a:r>
          </a:p>
          <a:p>
            <a:pPr algn="l" rtl="0"/>
            <a:endParaRPr lang="ar-IQ" dirty="0"/>
          </a:p>
        </p:txBody>
      </p:sp>
      <p:sp>
        <p:nvSpPr>
          <p:cNvPr id="4" name="عنصر نائب للتاريخ 3"/>
          <p:cNvSpPr>
            <a:spLocks noGrp="1"/>
          </p:cNvSpPr>
          <p:nvPr>
            <p:ph type="dt" sz="half" idx="10"/>
          </p:nvPr>
        </p:nvSpPr>
        <p:spPr/>
        <p:txBody>
          <a:bodyPr/>
          <a:lstStyle/>
          <a:p>
            <a:fld id="{1B8D7C6B-014F-4E3F-B6AF-DD6641BAF458}"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5</a:t>
            </a:fld>
            <a:endParaRPr lang="ar-IQ"/>
          </a:p>
        </p:txBody>
      </p:sp>
    </p:spTree>
    <p:extLst>
      <p:ext uri="{BB962C8B-B14F-4D97-AF65-F5344CB8AC3E}">
        <p14:creationId xmlns:p14="http://schemas.microsoft.com/office/powerpoint/2010/main" val="2374830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Interpersonal Communication</a:t>
            </a:r>
            <a:br>
              <a:rPr lang="en-US" b="1" dirty="0" smtClean="0"/>
            </a:br>
            <a:endParaRPr lang="ar-IQ" b="1" dirty="0"/>
          </a:p>
        </p:txBody>
      </p:sp>
      <p:sp>
        <p:nvSpPr>
          <p:cNvPr id="3" name="عنصر نائب للمحتوى 2"/>
          <p:cNvSpPr>
            <a:spLocks noGrp="1"/>
          </p:cNvSpPr>
          <p:nvPr>
            <p:ph idx="1"/>
          </p:nvPr>
        </p:nvSpPr>
        <p:spPr/>
        <p:txBody>
          <a:bodyPr>
            <a:normAutofit fontScale="85000" lnSpcReduction="10000"/>
          </a:bodyPr>
          <a:lstStyle/>
          <a:p>
            <a:pPr algn="just" rtl="0"/>
            <a:r>
              <a:rPr lang="en-US" dirty="0" smtClean="0"/>
              <a:t>Interpersonal communication is a transaction between the sender and the receiver. Both persons participate simultaneously.</a:t>
            </a:r>
          </a:p>
          <a:p>
            <a:pPr algn="just" rtl="0"/>
            <a:r>
              <a:rPr lang="en-US" dirty="0" smtClean="0"/>
              <a:t>In the transactional model, both participants perceive each other, listen to each other, and simultaneously engage in the process of creating meaning in a relationship, focusing on the patients issues and assisting them learn new coping skills.</a:t>
            </a:r>
          </a:p>
          <a:p>
            <a:pPr algn="just" rtl="0"/>
            <a:r>
              <a:rPr lang="en-US" dirty="0" smtClean="0"/>
              <a:t>Both sender and receiver bring certain preexisting conditions to the exchange that influence the intended message and the way in which message is interpreted.</a:t>
            </a:r>
          </a:p>
          <a:p>
            <a:pPr algn="just" rtl="0"/>
            <a:endParaRPr lang="ar-IQ" dirty="0"/>
          </a:p>
        </p:txBody>
      </p:sp>
      <p:sp>
        <p:nvSpPr>
          <p:cNvPr id="4" name="عنصر نائب للتاريخ 3"/>
          <p:cNvSpPr>
            <a:spLocks noGrp="1"/>
          </p:cNvSpPr>
          <p:nvPr>
            <p:ph type="dt" sz="half" idx="10"/>
          </p:nvPr>
        </p:nvSpPr>
        <p:spPr/>
        <p:txBody>
          <a:bodyPr/>
          <a:lstStyle/>
          <a:p>
            <a:fld id="{028CA212-5243-45DE-8E69-2765A08E8912}"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6</a:t>
            </a:fld>
            <a:endParaRPr lang="ar-IQ"/>
          </a:p>
        </p:txBody>
      </p:sp>
    </p:spTree>
    <p:extLst>
      <p:ext uri="{BB962C8B-B14F-4D97-AF65-F5344CB8AC3E}">
        <p14:creationId xmlns:p14="http://schemas.microsoft.com/office/powerpoint/2010/main" val="211818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435280" cy="706090"/>
          </a:xfrm>
        </p:spPr>
        <p:txBody>
          <a:bodyPr>
            <a:normAutofit/>
          </a:bodyPr>
          <a:lstStyle/>
          <a:p>
            <a:pPr algn="just" rtl="0"/>
            <a:r>
              <a:rPr lang="en-US" sz="3600" b="1" dirty="0" smtClean="0"/>
              <a:t>Context of therapeutic communication</a:t>
            </a:r>
            <a:endParaRPr lang="ar-IQ" sz="3600" b="1" dirty="0"/>
          </a:p>
        </p:txBody>
      </p:sp>
      <p:sp>
        <p:nvSpPr>
          <p:cNvPr id="3" name="عنصر نائب للمحتوى 2"/>
          <p:cNvSpPr>
            <a:spLocks noGrp="1"/>
          </p:cNvSpPr>
          <p:nvPr>
            <p:ph idx="1"/>
          </p:nvPr>
        </p:nvSpPr>
        <p:spPr>
          <a:xfrm>
            <a:off x="457200" y="1340768"/>
            <a:ext cx="8229600" cy="5256584"/>
          </a:xfrm>
        </p:spPr>
        <p:txBody>
          <a:bodyPr>
            <a:normAutofit fontScale="62500" lnSpcReduction="20000"/>
          </a:bodyPr>
          <a:lstStyle/>
          <a:p>
            <a:pPr marL="0" indent="0" algn="just" rtl="0">
              <a:buNone/>
            </a:pPr>
            <a:r>
              <a:rPr lang="en-US" b="1" dirty="0" smtClean="0"/>
              <a:t>Values, attitudes, and beliefs.</a:t>
            </a:r>
          </a:p>
          <a:p>
            <a:pPr algn="just" rtl="0"/>
            <a:r>
              <a:rPr lang="en-US" dirty="0" smtClean="0"/>
              <a:t>Example: attitudes of prejudice are expressed through negative stereotyping.</a:t>
            </a:r>
          </a:p>
          <a:p>
            <a:pPr algn="just" rtl="0"/>
            <a:r>
              <a:rPr lang="en-US" dirty="0" smtClean="0"/>
              <a:t> </a:t>
            </a:r>
            <a:r>
              <a:rPr lang="en-US" b="1" dirty="0" smtClean="0"/>
              <a:t>Culture or religion</a:t>
            </a:r>
          </a:p>
          <a:p>
            <a:pPr algn="just" rtl="0"/>
            <a:r>
              <a:rPr lang="en-US" dirty="0" smtClean="0"/>
              <a:t>Cultural mores, norms, ideas, and customs provide the basis for ways of thinking.</a:t>
            </a:r>
          </a:p>
          <a:p>
            <a:pPr algn="just" rtl="0"/>
            <a:r>
              <a:rPr lang="en-US" b="1" dirty="0" smtClean="0"/>
              <a:t>Social status</a:t>
            </a:r>
          </a:p>
          <a:p>
            <a:pPr algn="just" rtl="0"/>
            <a:r>
              <a:rPr lang="en-US" dirty="0" smtClean="0"/>
              <a:t>High-status persons often convey their high-power position with gestures of hands on hips, power dressing, greater height, and more distance when communicating with individuals considered to be of lower social status.</a:t>
            </a:r>
          </a:p>
          <a:p>
            <a:pPr algn="just" rtl="0"/>
            <a:r>
              <a:rPr lang="en-US" dirty="0" smtClean="0"/>
              <a:t> </a:t>
            </a:r>
            <a:r>
              <a:rPr lang="en-US" b="1" dirty="0" smtClean="0"/>
              <a:t>Gender</a:t>
            </a:r>
          </a:p>
          <a:p>
            <a:pPr algn="just" rtl="0"/>
            <a:r>
              <a:rPr lang="en-US" dirty="0" smtClean="0"/>
              <a:t>Masculine and feminine gestures influence messages conveyed in communication with others.</a:t>
            </a:r>
          </a:p>
          <a:p>
            <a:pPr algn="just" rtl="0"/>
            <a:r>
              <a:rPr lang="en-US" b="1" dirty="0" smtClean="0"/>
              <a:t>Age or developmental level</a:t>
            </a:r>
          </a:p>
          <a:p>
            <a:pPr algn="just" rtl="0"/>
            <a:r>
              <a:rPr lang="en-US" dirty="0" smtClean="0"/>
              <a:t>Example:  The influence of developmental level on communication is especially evident during adolescence, with words such as “cool,” “awesome,” and others.</a:t>
            </a:r>
            <a:endParaRPr lang="en-US" dirty="0"/>
          </a:p>
        </p:txBody>
      </p:sp>
      <p:sp>
        <p:nvSpPr>
          <p:cNvPr id="4" name="عنصر نائب للتاريخ 3"/>
          <p:cNvSpPr>
            <a:spLocks noGrp="1"/>
          </p:cNvSpPr>
          <p:nvPr>
            <p:ph type="dt" sz="half" idx="10"/>
          </p:nvPr>
        </p:nvSpPr>
        <p:spPr/>
        <p:txBody>
          <a:bodyPr/>
          <a:lstStyle/>
          <a:p>
            <a:fld id="{C0CB1CAC-2D06-472D-80FD-843321CCD218}"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7</a:t>
            </a:fld>
            <a:endParaRPr lang="ar-IQ"/>
          </a:p>
        </p:txBody>
      </p:sp>
    </p:spTree>
    <p:extLst>
      <p:ext uri="{BB962C8B-B14F-4D97-AF65-F5344CB8AC3E}">
        <p14:creationId xmlns:p14="http://schemas.microsoft.com/office/powerpoint/2010/main" val="174233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The environment</a:t>
            </a:r>
            <a:br>
              <a:rPr lang="en-US" dirty="0" smtClean="0"/>
            </a:br>
            <a:endParaRPr lang="ar-IQ" dirty="0"/>
          </a:p>
        </p:txBody>
      </p:sp>
      <p:sp>
        <p:nvSpPr>
          <p:cNvPr id="3" name="عنصر نائب للمحتوى 2"/>
          <p:cNvSpPr>
            <a:spLocks noGrp="1"/>
          </p:cNvSpPr>
          <p:nvPr>
            <p:ph idx="1"/>
          </p:nvPr>
        </p:nvSpPr>
        <p:spPr/>
        <p:txBody>
          <a:bodyPr>
            <a:normAutofit/>
          </a:bodyPr>
          <a:lstStyle/>
          <a:p>
            <a:pPr algn="l" rtl="0"/>
            <a:r>
              <a:rPr lang="en-US" dirty="0" smtClean="0"/>
              <a:t>Territoriality, density, and distance are aspects of environment that communicate messages.</a:t>
            </a:r>
          </a:p>
          <a:p>
            <a:pPr algn="l" rtl="0"/>
            <a:r>
              <a:rPr lang="en-US" dirty="0" smtClean="0"/>
              <a:t>Territoriality - the innate tendency to own space</a:t>
            </a:r>
          </a:p>
          <a:p>
            <a:pPr algn="l" rtl="0"/>
            <a:r>
              <a:rPr lang="en-US" dirty="0" smtClean="0"/>
              <a:t>Density - the number of people within a given environmental space</a:t>
            </a:r>
          </a:p>
          <a:p>
            <a:pPr algn="l" rtl="0"/>
            <a:r>
              <a:rPr lang="en-US" dirty="0" smtClean="0"/>
              <a:t>Distance - the means by which various cultures use space to communicate</a:t>
            </a:r>
          </a:p>
          <a:p>
            <a:pPr algn="l" rtl="0"/>
            <a:endParaRPr lang="ar-IQ" dirty="0"/>
          </a:p>
        </p:txBody>
      </p:sp>
      <p:sp>
        <p:nvSpPr>
          <p:cNvPr id="4" name="عنصر نائب للتاريخ 3"/>
          <p:cNvSpPr>
            <a:spLocks noGrp="1"/>
          </p:cNvSpPr>
          <p:nvPr>
            <p:ph type="dt" sz="half" idx="10"/>
          </p:nvPr>
        </p:nvSpPr>
        <p:spPr/>
        <p:txBody>
          <a:bodyPr/>
          <a:lstStyle/>
          <a:p>
            <a:fld id="{8CBA67D5-BB5F-45CB-A40B-80E11E68914A}"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8</a:t>
            </a:fld>
            <a:endParaRPr lang="ar-IQ"/>
          </a:p>
        </p:txBody>
      </p:sp>
    </p:spTree>
    <p:extLst>
      <p:ext uri="{BB962C8B-B14F-4D97-AF65-F5344CB8AC3E}">
        <p14:creationId xmlns:p14="http://schemas.microsoft.com/office/powerpoint/2010/main" val="1445998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Proxemics: Use of Space</a:t>
            </a:r>
            <a:br>
              <a:rPr lang="en-US" dirty="0" smtClean="0"/>
            </a:br>
            <a:endParaRPr lang="ar-IQ" dirty="0"/>
          </a:p>
        </p:txBody>
      </p:sp>
      <p:sp>
        <p:nvSpPr>
          <p:cNvPr id="3" name="عنصر نائب للمحتوى 2"/>
          <p:cNvSpPr>
            <a:spLocks noGrp="1"/>
          </p:cNvSpPr>
          <p:nvPr>
            <p:ph idx="1"/>
          </p:nvPr>
        </p:nvSpPr>
        <p:spPr/>
        <p:txBody>
          <a:bodyPr>
            <a:normAutofit fontScale="92500"/>
          </a:bodyPr>
          <a:lstStyle/>
          <a:p>
            <a:pPr algn="l" rtl="0"/>
            <a:r>
              <a:rPr lang="en-US" u="sng" dirty="0" smtClean="0"/>
              <a:t>Intimate d</a:t>
            </a:r>
            <a:r>
              <a:rPr lang="en-US" dirty="0" smtClean="0"/>
              <a:t>istance - the closest distance that individuals allow between themselves and other</a:t>
            </a:r>
          </a:p>
          <a:p>
            <a:pPr algn="l" rtl="0"/>
            <a:r>
              <a:rPr lang="en-US" u="sng" dirty="0" smtClean="0"/>
              <a:t>Personal distance </a:t>
            </a:r>
            <a:r>
              <a:rPr lang="en-US" dirty="0" smtClean="0"/>
              <a:t>-the distance for interactions that are personal in nature, such as close conversation with friends</a:t>
            </a:r>
          </a:p>
          <a:p>
            <a:pPr algn="l" rtl="0"/>
            <a:r>
              <a:rPr lang="en-US" u="sng" dirty="0" smtClean="0"/>
              <a:t>Social distance </a:t>
            </a:r>
            <a:r>
              <a:rPr lang="en-US" dirty="0" smtClean="0"/>
              <a:t>- the distance for conversation with strangers or acquaintances</a:t>
            </a:r>
          </a:p>
          <a:p>
            <a:pPr algn="l" rtl="0"/>
            <a:r>
              <a:rPr lang="en-US" dirty="0" smtClean="0"/>
              <a:t>Public distance - the distance for speaking in public or yelling to someone some distance away</a:t>
            </a:r>
          </a:p>
          <a:p>
            <a:pPr algn="l" rtl="0"/>
            <a:endParaRPr lang="ar-IQ" dirty="0"/>
          </a:p>
        </p:txBody>
      </p:sp>
      <p:sp>
        <p:nvSpPr>
          <p:cNvPr id="4" name="عنصر نائب للتاريخ 3"/>
          <p:cNvSpPr>
            <a:spLocks noGrp="1"/>
          </p:cNvSpPr>
          <p:nvPr>
            <p:ph type="dt" sz="half" idx="10"/>
          </p:nvPr>
        </p:nvSpPr>
        <p:spPr/>
        <p:txBody>
          <a:bodyPr/>
          <a:lstStyle/>
          <a:p>
            <a:fld id="{F862094A-D430-4074-A4CD-F398DACA5254}" type="datetime3">
              <a:rPr lang="en-US" smtClean="0"/>
              <a:t>11 November 2017</a:t>
            </a:fld>
            <a:endParaRPr lang="ar-IQ"/>
          </a:p>
        </p:txBody>
      </p:sp>
      <p:sp>
        <p:nvSpPr>
          <p:cNvPr id="5" name="عنصر نائب لرقم الشريحة 4"/>
          <p:cNvSpPr>
            <a:spLocks noGrp="1"/>
          </p:cNvSpPr>
          <p:nvPr>
            <p:ph type="sldNum" sz="quarter" idx="12"/>
          </p:nvPr>
        </p:nvSpPr>
        <p:spPr/>
        <p:txBody>
          <a:bodyPr/>
          <a:lstStyle/>
          <a:p>
            <a:fld id="{3DD00E76-2117-4872-B44A-69E6CC1077E5}" type="slidenum">
              <a:rPr lang="ar-IQ" smtClean="0"/>
              <a:t>9</a:t>
            </a:fld>
            <a:endParaRPr lang="ar-IQ"/>
          </a:p>
        </p:txBody>
      </p:sp>
    </p:spTree>
    <p:extLst>
      <p:ext uri="{BB962C8B-B14F-4D97-AF65-F5344CB8AC3E}">
        <p14:creationId xmlns:p14="http://schemas.microsoft.com/office/powerpoint/2010/main" val="419751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779</Words>
  <Application>Microsoft Office PowerPoint</Application>
  <PresentationFormat>عرض على الشاشة (3:4)‏</PresentationFormat>
  <Paragraphs>160</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 Therapeutic Communication in Psychiatric Nursing </vt:lpstr>
      <vt:lpstr>Introduction </vt:lpstr>
      <vt:lpstr>THERAPEUTIC NURSE-CLIENT RELATIONSHIP </vt:lpstr>
      <vt:lpstr> Requirements for Therapeutic Relationship </vt:lpstr>
      <vt:lpstr>Phases of a Therapeutic Nurse-Client Relationship </vt:lpstr>
      <vt:lpstr>Interpersonal Communication </vt:lpstr>
      <vt:lpstr>Context of therapeutic communication</vt:lpstr>
      <vt:lpstr>The environment </vt:lpstr>
      <vt:lpstr>Proxemics: Use of Space </vt:lpstr>
      <vt:lpstr>Nonverbal Communication: Body Language </vt:lpstr>
      <vt:lpstr>THERAPEUTIC COMMUNICATION TECHNIQUES </vt:lpstr>
      <vt:lpstr>Therapeutic communication and problem-solving </vt:lpstr>
      <vt:lpstr>LISTENING TO THE PATIENT </vt:lpstr>
      <vt:lpstr>Process Recordings </vt:lpstr>
      <vt:lpstr> Nontherapeutic Communication Techniques </vt:lpstr>
      <vt:lpstr>CONCLUSION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Safi</dc:creator>
  <cp:lastModifiedBy>SAFI</cp:lastModifiedBy>
  <cp:revision>22</cp:revision>
  <dcterms:created xsi:type="dcterms:W3CDTF">2016-11-01T19:06:41Z</dcterms:created>
  <dcterms:modified xsi:type="dcterms:W3CDTF">2017-11-11T17:45:20Z</dcterms:modified>
</cp:coreProperties>
</file>