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7" r:id="rId29"/>
    <p:sldId id="289" r:id="rId30"/>
    <p:sldId id="290" r:id="rId31"/>
    <p:sldId id="291" r:id="rId32"/>
    <p:sldId id="293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0" y="-1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4540" y="1991690"/>
            <a:ext cx="2815590" cy="3866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833620" y="1991690"/>
            <a:ext cx="3736975" cy="4293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0890" y="191465"/>
            <a:ext cx="8002219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4" y="1510635"/>
            <a:ext cx="8073390" cy="3830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5304" y="1510634"/>
            <a:ext cx="8073390" cy="2604165"/>
          </a:xfrm>
        </p:spPr>
        <p:txBody>
          <a:bodyPr/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Communication and interpersonal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6122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2185" y="269189"/>
            <a:ext cx="55746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Communication</a:t>
            </a:r>
            <a:r>
              <a:rPr sz="4400" spc="-95" dirty="0"/>
              <a:t> </a:t>
            </a:r>
            <a:r>
              <a:rPr sz="4400" spc="-10" dirty="0"/>
              <a:t>Process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94943" y="1410690"/>
            <a:ext cx="3633470" cy="295275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215900" indent="-203200">
              <a:lnSpc>
                <a:spcPct val="100000"/>
              </a:lnSpc>
              <a:spcBef>
                <a:spcPts val="865"/>
              </a:spcBef>
              <a:buSzPct val="96875"/>
              <a:buChar char="•"/>
              <a:tabLst>
                <a:tab pos="216535" algn="l"/>
              </a:tabLst>
            </a:pPr>
            <a:r>
              <a:rPr sz="3200" spc="-5" dirty="0">
                <a:latin typeface="Calibri"/>
                <a:cs typeface="Calibri"/>
              </a:rPr>
              <a:t>Message</a:t>
            </a:r>
            <a:endParaRPr sz="3200">
              <a:latin typeface="Calibri"/>
              <a:cs typeface="Calibri"/>
            </a:endParaRPr>
          </a:p>
          <a:p>
            <a:pPr marL="215900" indent="-203200">
              <a:lnSpc>
                <a:spcPct val="100000"/>
              </a:lnSpc>
              <a:spcBef>
                <a:spcPts val="770"/>
              </a:spcBef>
              <a:buSzPct val="96875"/>
              <a:buChar char="•"/>
              <a:tabLst>
                <a:tab pos="216535" algn="l"/>
              </a:tabLst>
            </a:pPr>
            <a:r>
              <a:rPr sz="3200" spc="-10" dirty="0">
                <a:latin typeface="Calibri"/>
                <a:cs typeface="Calibri"/>
              </a:rPr>
              <a:t>Source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(sender)</a:t>
            </a:r>
            <a:endParaRPr sz="3200">
              <a:latin typeface="Calibri"/>
              <a:cs typeface="Calibri"/>
            </a:endParaRPr>
          </a:p>
          <a:p>
            <a:pPr marL="215900" indent="-203200">
              <a:lnSpc>
                <a:spcPct val="100000"/>
              </a:lnSpc>
              <a:spcBef>
                <a:spcPts val="770"/>
              </a:spcBef>
              <a:buSzPct val="96875"/>
              <a:buChar char="•"/>
              <a:tabLst>
                <a:tab pos="216535" algn="l"/>
              </a:tabLst>
            </a:pPr>
            <a:r>
              <a:rPr sz="3200" spc="-5" dirty="0">
                <a:latin typeface="Calibri"/>
                <a:cs typeface="Calibri"/>
              </a:rPr>
              <a:t>Channel</a:t>
            </a:r>
            <a:endParaRPr sz="3200">
              <a:latin typeface="Calibri"/>
              <a:cs typeface="Calibri"/>
            </a:endParaRPr>
          </a:p>
          <a:p>
            <a:pPr marL="215900" indent="-203200">
              <a:lnSpc>
                <a:spcPct val="100000"/>
              </a:lnSpc>
              <a:spcBef>
                <a:spcPts val="770"/>
              </a:spcBef>
              <a:buSzPct val="96875"/>
              <a:buChar char="•"/>
              <a:tabLst>
                <a:tab pos="216535" algn="l"/>
              </a:tabLst>
            </a:pPr>
            <a:r>
              <a:rPr sz="3200" spc="-15" dirty="0">
                <a:latin typeface="Calibri"/>
                <a:cs typeface="Calibri"/>
              </a:rPr>
              <a:t>Receiver</a:t>
            </a:r>
            <a:endParaRPr sz="3200">
              <a:latin typeface="Calibri"/>
              <a:cs typeface="Calibri"/>
            </a:endParaRPr>
          </a:p>
          <a:p>
            <a:pPr marL="215900" indent="-203200">
              <a:lnSpc>
                <a:spcPct val="100000"/>
              </a:lnSpc>
              <a:spcBef>
                <a:spcPts val="770"/>
              </a:spcBef>
              <a:buSzPct val="96875"/>
              <a:buChar char="•"/>
              <a:tabLst>
                <a:tab pos="216535" algn="l"/>
              </a:tabLst>
            </a:pPr>
            <a:r>
              <a:rPr sz="3200" spc="-5" dirty="0">
                <a:latin typeface="Calibri"/>
                <a:cs typeface="Calibri"/>
              </a:rPr>
              <a:t>Feedback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(response)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97500" y="1571561"/>
            <a:ext cx="2911094" cy="4103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7721" y="538937"/>
            <a:ext cx="63284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none" dirty="0">
                <a:solidFill>
                  <a:srgbClr val="1F487C"/>
                </a:solidFill>
                <a:latin typeface="Arial"/>
                <a:cs typeface="Arial"/>
              </a:rPr>
              <a:t>The Communication</a:t>
            </a:r>
            <a:r>
              <a:rPr sz="3600" u="none" spc="-8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600" u="none" dirty="0">
                <a:solidFill>
                  <a:srgbClr val="1F487C"/>
                </a:solidFill>
                <a:latin typeface="Arial"/>
                <a:cs typeface="Arial"/>
              </a:rPr>
              <a:t>Process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190" y="3284537"/>
            <a:ext cx="1872614" cy="1081405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450215">
              <a:lnSpc>
                <a:spcPct val="100000"/>
              </a:lnSpc>
            </a:pPr>
            <a:r>
              <a:rPr sz="1800" b="1" spc="-5" dirty="0">
                <a:latin typeface="Garamond"/>
                <a:cs typeface="Garamond"/>
              </a:rPr>
              <a:t>SENDER</a:t>
            </a:r>
            <a:endParaRPr sz="1800">
              <a:latin typeface="Garamond"/>
              <a:cs typeface="Garamond"/>
            </a:endParaRPr>
          </a:p>
          <a:p>
            <a:pPr marL="462280">
              <a:lnSpc>
                <a:spcPct val="100000"/>
              </a:lnSpc>
            </a:pPr>
            <a:r>
              <a:rPr sz="1800" b="1" spc="-10" dirty="0">
                <a:latin typeface="Garamond"/>
                <a:cs typeface="Garamond"/>
              </a:rPr>
              <a:t>(encodes)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43090" y="3284537"/>
            <a:ext cx="1730375" cy="1081405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1800" b="1" spc="-5" dirty="0">
                <a:latin typeface="Garamond"/>
                <a:cs typeface="Garamond"/>
              </a:rPr>
              <a:t>RECEIVER</a:t>
            </a:r>
            <a:endParaRPr sz="1800">
              <a:latin typeface="Garamond"/>
              <a:cs typeface="Garamond"/>
            </a:endParaRPr>
          </a:p>
          <a:p>
            <a:pPr marL="1270" algn="ctr">
              <a:lnSpc>
                <a:spcPct val="100000"/>
              </a:lnSpc>
            </a:pPr>
            <a:r>
              <a:rPr sz="1800" b="1" spc="-5" dirty="0">
                <a:latin typeface="Garamond"/>
                <a:cs typeface="Garamond"/>
              </a:rPr>
              <a:t>(decodes)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32708" y="3284601"/>
            <a:ext cx="1799589" cy="1727200"/>
          </a:xfrm>
          <a:custGeom>
            <a:avLst/>
            <a:gdLst/>
            <a:ahLst/>
            <a:cxnLst/>
            <a:rect l="l" t="t" r="r" b="b"/>
            <a:pathLst>
              <a:path w="1799589" h="1727200">
                <a:moveTo>
                  <a:pt x="374904" y="289813"/>
                </a:moveTo>
                <a:lnTo>
                  <a:pt x="447420" y="624967"/>
                </a:lnTo>
                <a:lnTo>
                  <a:pt x="97536" y="661288"/>
                </a:lnTo>
                <a:lnTo>
                  <a:pt x="327660" y="926846"/>
                </a:lnTo>
                <a:lnTo>
                  <a:pt x="0" y="1029588"/>
                </a:lnTo>
                <a:lnTo>
                  <a:pt x="277368" y="1228979"/>
                </a:lnTo>
                <a:lnTo>
                  <a:pt x="106934" y="1425321"/>
                </a:lnTo>
                <a:lnTo>
                  <a:pt x="400177" y="1458468"/>
                </a:lnTo>
                <a:lnTo>
                  <a:pt x="409575" y="1727073"/>
                </a:lnTo>
                <a:lnTo>
                  <a:pt x="626871" y="1449324"/>
                </a:lnTo>
                <a:lnTo>
                  <a:pt x="790721" y="1449324"/>
                </a:lnTo>
                <a:lnTo>
                  <a:pt x="822198" y="1388872"/>
                </a:lnTo>
                <a:lnTo>
                  <a:pt x="991163" y="1388872"/>
                </a:lnTo>
                <a:lnTo>
                  <a:pt x="1014476" y="1274191"/>
                </a:lnTo>
                <a:lnTo>
                  <a:pt x="1232655" y="1274191"/>
                </a:lnTo>
                <a:lnTo>
                  <a:pt x="1219454" y="1147445"/>
                </a:lnTo>
                <a:lnTo>
                  <a:pt x="1492061" y="1147445"/>
                </a:lnTo>
                <a:lnTo>
                  <a:pt x="1364361" y="984250"/>
                </a:lnTo>
                <a:lnTo>
                  <a:pt x="1521714" y="902716"/>
                </a:lnTo>
                <a:lnTo>
                  <a:pt x="1414780" y="751713"/>
                </a:lnTo>
                <a:lnTo>
                  <a:pt x="1799082" y="531241"/>
                </a:lnTo>
                <a:lnTo>
                  <a:pt x="1364361" y="522224"/>
                </a:lnTo>
                <a:lnTo>
                  <a:pt x="1370383" y="510286"/>
                </a:lnTo>
                <a:lnTo>
                  <a:pt x="712089" y="510286"/>
                </a:lnTo>
                <a:lnTo>
                  <a:pt x="374904" y="289813"/>
                </a:lnTo>
                <a:close/>
              </a:path>
              <a:path w="1799589" h="1727200">
                <a:moveTo>
                  <a:pt x="790721" y="1449324"/>
                </a:moveTo>
                <a:lnTo>
                  <a:pt x="626871" y="1449324"/>
                </a:lnTo>
                <a:lnTo>
                  <a:pt x="724662" y="1576197"/>
                </a:lnTo>
                <a:lnTo>
                  <a:pt x="790721" y="1449324"/>
                </a:lnTo>
                <a:close/>
              </a:path>
              <a:path w="1799589" h="1727200">
                <a:moveTo>
                  <a:pt x="991163" y="1388872"/>
                </a:moveTo>
                <a:lnTo>
                  <a:pt x="822198" y="1388872"/>
                </a:lnTo>
                <a:lnTo>
                  <a:pt x="967232" y="1506601"/>
                </a:lnTo>
                <a:lnTo>
                  <a:pt x="991163" y="1388872"/>
                </a:lnTo>
                <a:close/>
              </a:path>
              <a:path w="1799589" h="1727200">
                <a:moveTo>
                  <a:pt x="1232655" y="1274191"/>
                </a:moveTo>
                <a:lnTo>
                  <a:pt x="1014476" y="1274191"/>
                </a:lnTo>
                <a:lnTo>
                  <a:pt x="1244600" y="1388872"/>
                </a:lnTo>
                <a:lnTo>
                  <a:pt x="1232655" y="1274191"/>
                </a:lnTo>
                <a:close/>
              </a:path>
              <a:path w="1799589" h="1727200">
                <a:moveTo>
                  <a:pt x="1492061" y="1147445"/>
                </a:moveTo>
                <a:lnTo>
                  <a:pt x="1219454" y="1147445"/>
                </a:lnTo>
                <a:lnTo>
                  <a:pt x="1572260" y="1249934"/>
                </a:lnTo>
                <a:lnTo>
                  <a:pt x="1492061" y="1147445"/>
                </a:lnTo>
                <a:close/>
              </a:path>
              <a:path w="1799589" h="1727200">
                <a:moveTo>
                  <a:pt x="809752" y="150875"/>
                </a:moveTo>
                <a:lnTo>
                  <a:pt x="712089" y="510286"/>
                </a:lnTo>
                <a:lnTo>
                  <a:pt x="1370383" y="510286"/>
                </a:lnTo>
                <a:lnTo>
                  <a:pt x="1394794" y="461899"/>
                </a:lnTo>
                <a:lnTo>
                  <a:pt x="1209802" y="461899"/>
                </a:lnTo>
                <a:lnTo>
                  <a:pt x="1215294" y="347091"/>
                </a:lnTo>
                <a:lnTo>
                  <a:pt x="954658" y="347091"/>
                </a:lnTo>
                <a:lnTo>
                  <a:pt x="809752" y="150875"/>
                </a:lnTo>
                <a:close/>
              </a:path>
              <a:path w="1799589" h="1727200">
                <a:moveTo>
                  <a:pt x="1499870" y="253619"/>
                </a:moveTo>
                <a:lnTo>
                  <a:pt x="1209802" y="461899"/>
                </a:lnTo>
                <a:lnTo>
                  <a:pt x="1394794" y="461899"/>
                </a:lnTo>
                <a:lnTo>
                  <a:pt x="1499870" y="253619"/>
                </a:lnTo>
                <a:close/>
              </a:path>
              <a:path w="1799589" h="1727200">
                <a:moveTo>
                  <a:pt x="1231900" y="0"/>
                </a:moveTo>
                <a:lnTo>
                  <a:pt x="954658" y="347091"/>
                </a:lnTo>
                <a:lnTo>
                  <a:pt x="1215294" y="347091"/>
                </a:lnTo>
                <a:lnTo>
                  <a:pt x="123190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32708" y="3284601"/>
            <a:ext cx="1799589" cy="1727200"/>
          </a:xfrm>
          <a:custGeom>
            <a:avLst/>
            <a:gdLst/>
            <a:ahLst/>
            <a:cxnLst/>
            <a:rect l="l" t="t" r="r" b="b"/>
            <a:pathLst>
              <a:path w="1799589" h="1727200">
                <a:moveTo>
                  <a:pt x="954658" y="347091"/>
                </a:moveTo>
                <a:lnTo>
                  <a:pt x="1231900" y="0"/>
                </a:lnTo>
                <a:lnTo>
                  <a:pt x="1209802" y="461899"/>
                </a:lnTo>
                <a:lnTo>
                  <a:pt x="1499870" y="253619"/>
                </a:lnTo>
                <a:lnTo>
                  <a:pt x="1364361" y="522224"/>
                </a:lnTo>
                <a:lnTo>
                  <a:pt x="1799082" y="531241"/>
                </a:lnTo>
                <a:lnTo>
                  <a:pt x="1414780" y="751713"/>
                </a:lnTo>
                <a:lnTo>
                  <a:pt x="1521714" y="902716"/>
                </a:lnTo>
                <a:lnTo>
                  <a:pt x="1364361" y="984250"/>
                </a:lnTo>
                <a:lnTo>
                  <a:pt x="1572260" y="1249934"/>
                </a:lnTo>
                <a:lnTo>
                  <a:pt x="1219454" y="1147445"/>
                </a:lnTo>
                <a:lnTo>
                  <a:pt x="1244600" y="1388872"/>
                </a:lnTo>
                <a:lnTo>
                  <a:pt x="1014476" y="1274191"/>
                </a:lnTo>
                <a:lnTo>
                  <a:pt x="967232" y="1506601"/>
                </a:lnTo>
                <a:lnTo>
                  <a:pt x="822198" y="1388872"/>
                </a:lnTo>
                <a:lnTo>
                  <a:pt x="724662" y="1576197"/>
                </a:lnTo>
                <a:lnTo>
                  <a:pt x="626871" y="1449324"/>
                </a:lnTo>
                <a:lnTo>
                  <a:pt x="409575" y="1727073"/>
                </a:lnTo>
                <a:lnTo>
                  <a:pt x="400177" y="1458468"/>
                </a:lnTo>
                <a:lnTo>
                  <a:pt x="106934" y="1425321"/>
                </a:lnTo>
                <a:lnTo>
                  <a:pt x="277368" y="1228979"/>
                </a:lnTo>
                <a:lnTo>
                  <a:pt x="0" y="1029588"/>
                </a:lnTo>
                <a:lnTo>
                  <a:pt x="327660" y="926846"/>
                </a:lnTo>
                <a:lnTo>
                  <a:pt x="97536" y="661288"/>
                </a:lnTo>
                <a:lnTo>
                  <a:pt x="447420" y="624967"/>
                </a:lnTo>
                <a:lnTo>
                  <a:pt x="374904" y="289813"/>
                </a:lnTo>
                <a:lnTo>
                  <a:pt x="712089" y="510286"/>
                </a:lnTo>
                <a:lnTo>
                  <a:pt x="809752" y="150875"/>
                </a:lnTo>
                <a:lnTo>
                  <a:pt x="954658" y="34709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13530" y="4009390"/>
            <a:ext cx="706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aramond"/>
                <a:cs typeface="Garamond"/>
              </a:rPr>
              <a:t>Ba</a:t>
            </a:r>
            <a:r>
              <a:rPr sz="1800" b="1" spc="55" dirty="0">
                <a:latin typeface="Garamond"/>
                <a:cs typeface="Garamond"/>
              </a:rPr>
              <a:t>r</a:t>
            </a:r>
            <a:r>
              <a:rPr sz="1800" b="1" dirty="0">
                <a:latin typeface="Garamond"/>
                <a:cs typeface="Garamond"/>
              </a:rPr>
              <a:t>rier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75200" y="2438400"/>
            <a:ext cx="1513205" cy="1800225"/>
          </a:xfrm>
          <a:custGeom>
            <a:avLst/>
            <a:gdLst/>
            <a:ahLst/>
            <a:cxnLst/>
            <a:rect l="l" t="t" r="r" b="b"/>
            <a:pathLst>
              <a:path w="1513204" h="1800225">
                <a:moveTo>
                  <a:pt x="722733" y="1302385"/>
                </a:moveTo>
                <a:lnTo>
                  <a:pt x="540258" y="1302385"/>
                </a:lnTo>
                <a:lnTo>
                  <a:pt x="594233" y="1800225"/>
                </a:lnTo>
                <a:lnTo>
                  <a:pt x="722733" y="1302385"/>
                </a:lnTo>
                <a:close/>
              </a:path>
              <a:path w="1513204" h="1800225">
                <a:moveTo>
                  <a:pt x="976934" y="1244727"/>
                </a:moveTo>
                <a:lnTo>
                  <a:pt x="737615" y="1244727"/>
                </a:lnTo>
                <a:lnTo>
                  <a:pt x="927735" y="1644904"/>
                </a:lnTo>
                <a:lnTo>
                  <a:pt x="976934" y="1244727"/>
                </a:lnTo>
                <a:close/>
              </a:path>
              <a:path w="1513204" h="1800225">
                <a:moveTo>
                  <a:pt x="1206107" y="1204849"/>
                </a:moveTo>
                <a:lnTo>
                  <a:pt x="981837" y="1204849"/>
                </a:lnTo>
                <a:lnTo>
                  <a:pt x="1270762" y="1508125"/>
                </a:lnTo>
                <a:lnTo>
                  <a:pt x="1206107" y="1204849"/>
                </a:lnTo>
                <a:close/>
              </a:path>
              <a:path w="1513204" h="1800225">
                <a:moveTo>
                  <a:pt x="1196874" y="1161541"/>
                </a:moveTo>
                <a:lnTo>
                  <a:pt x="396875" y="1161541"/>
                </a:lnTo>
                <a:lnTo>
                  <a:pt x="333501" y="1468247"/>
                </a:lnTo>
                <a:lnTo>
                  <a:pt x="540258" y="1302385"/>
                </a:lnTo>
                <a:lnTo>
                  <a:pt x="722733" y="1302385"/>
                </a:lnTo>
                <a:lnTo>
                  <a:pt x="737615" y="1244727"/>
                </a:lnTo>
                <a:lnTo>
                  <a:pt x="976934" y="1244727"/>
                </a:lnTo>
                <a:lnTo>
                  <a:pt x="981837" y="1204849"/>
                </a:lnTo>
                <a:lnTo>
                  <a:pt x="1206107" y="1204849"/>
                </a:lnTo>
                <a:lnTo>
                  <a:pt x="1196874" y="1161541"/>
                </a:lnTo>
                <a:close/>
              </a:path>
              <a:path w="1513204" h="1800225">
                <a:moveTo>
                  <a:pt x="25908" y="191262"/>
                </a:moveTo>
                <a:lnTo>
                  <a:pt x="324103" y="634873"/>
                </a:lnTo>
                <a:lnTo>
                  <a:pt x="0" y="718058"/>
                </a:lnTo>
                <a:lnTo>
                  <a:pt x="260603" y="981328"/>
                </a:lnTo>
                <a:lnTo>
                  <a:pt x="9398" y="1215770"/>
                </a:lnTo>
                <a:lnTo>
                  <a:pt x="396875" y="1161541"/>
                </a:lnTo>
                <a:lnTo>
                  <a:pt x="1196874" y="1161541"/>
                </a:lnTo>
                <a:lnTo>
                  <a:pt x="1179195" y="1078611"/>
                </a:lnTo>
                <a:lnTo>
                  <a:pt x="1478042" y="1078611"/>
                </a:lnTo>
                <a:lnTo>
                  <a:pt x="1233042" y="872998"/>
                </a:lnTo>
                <a:lnTo>
                  <a:pt x="1477517" y="678179"/>
                </a:lnTo>
                <a:lnTo>
                  <a:pt x="1169670" y="609600"/>
                </a:lnTo>
                <a:lnTo>
                  <a:pt x="1210519" y="526796"/>
                </a:lnTo>
                <a:lnTo>
                  <a:pt x="512063" y="526796"/>
                </a:lnTo>
                <a:lnTo>
                  <a:pt x="25908" y="191262"/>
                </a:lnTo>
                <a:close/>
              </a:path>
              <a:path w="1513204" h="1800225">
                <a:moveTo>
                  <a:pt x="1478042" y="1078611"/>
                </a:moveTo>
                <a:lnTo>
                  <a:pt x="1179195" y="1078611"/>
                </a:lnTo>
                <a:lnTo>
                  <a:pt x="1512697" y="1107694"/>
                </a:lnTo>
                <a:lnTo>
                  <a:pt x="1478042" y="1078611"/>
                </a:lnTo>
                <a:close/>
              </a:path>
              <a:path w="1513204" h="1800225">
                <a:moveTo>
                  <a:pt x="584962" y="191262"/>
                </a:moveTo>
                <a:lnTo>
                  <a:pt x="512063" y="526796"/>
                </a:lnTo>
                <a:lnTo>
                  <a:pt x="1210519" y="526796"/>
                </a:lnTo>
                <a:lnTo>
                  <a:pt x="1231947" y="483362"/>
                </a:lnTo>
                <a:lnTo>
                  <a:pt x="756412" y="483362"/>
                </a:lnTo>
                <a:lnTo>
                  <a:pt x="584962" y="191262"/>
                </a:lnTo>
                <a:close/>
              </a:path>
              <a:path w="1513204" h="1800225">
                <a:moveTo>
                  <a:pt x="1017015" y="0"/>
                </a:moveTo>
                <a:lnTo>
                  <a:pt x="756412" y="483362"/>
                </a:lnTo>
                <a:lnTo>
                  <a:pt x="1231947" y="483362"/>
                </a:lnTo>
                <a:lnTo>
                  <a:pt x="1251432" y="443864"/>
                </a:lnTo>
                <a:lnTo>
                  <a:pt x="991362" y="443864"/>
                </a:lnTo>
                <a:lnTo>
                  <a:pt x="1017015" y="0"/>
                </a:lnTo>
                <a:close/>
              </a:path>
              <a:path w="1513204" h="1800225">
                <a:moveTo>
                  <a:pt x="1287145" y="371475"/>
                </a:moveTo>
                <a:lnTo>
                  <a:pt x="991362" y="443864"/>
                </a:lnTo>
                <a:lnTo>
                  <a:pt x="1251432" y="443864"/>
                </a:lnTo>
                <a:lnTo>
                  <a:pt x="1287145" y="371475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75200" y="2438400"/>
            <a:ext cx="1513205" cy="1800225"/>
          </a:xfrm>
          <a:custGeom>
            <a:avLst/>
            <a:gdLst/>
            <a:ahLst/>
            <a:cxnLst/>
            <a:rect l="l" t="t" r="r" b="b"/>
            <a:pathLst>
              <a:path w="1513204" h="1800225">
                <a:moveTo>
                  <a:pt x="756412" y="483362"/>
                </a:moveTo>
                <a:lnTo>
                  <a:pt x="1017015" y="0"/>
                </a:lnTo>
                <a:lnTo>
                  <a:pt x="991362" y="443864"/>
                </a:lnTo>
                <a:lnTo>
                  <a:pt x="1287145" y="371475"/>
                </a:lnTo>
                <a:lnTo>
                  <a:pt x="1169670" y="609600"/>
                </a:lnTo>
                <a:lnTo>
                  <a:pt x="1477517" y="678179"/>
                </a:lnTo>
                <a:lnTo>
                  <a:pt x="1233042" y="872998"/>
                </a:lnTo>
                <a:lnTo>
                  <a:pt x="1512697" y="1107694"/>
                </a:lnTo>
                <a:lnTo>
                  <a:pt x="1179195" y="1078611"/>
                </a:lnTo>
                <a:lnTo>
                  <a:pt x="1270762" y="1508125"/>
                </a:lnTo>
                <a:lnTo>
                  <a:pt x="981837" y="1204849"/>
                </a:lnTo>
                <a:lnTo>
                  <a:pt x="927735" y="1644904"/>
                </a:lnTo>
                <a:lnTo>
                  <a:pt x="737615" y="1244727"/>
                </a:lnTo>
                <a:lnTo>
                  <a:pt x="594233" y="1800225"/>
                </a:lnTo>
                <a:lnTo>
                  <a:pt x="540258" y="1302385"/>
                </a:lnTo>
                <a:lnTo>
                  <a:pt x="333501" y="1468247"/>
                </a:lnTo>
                <a:lnTo>
                  <a:pt x="396875" y="1161541"/>
                </a:lnTo>
                <a:lnTo>
                  <a:pt x="9398" y="1215770"/>
                </a:lnTo>
                <a:lnTo>
                  <a:pt x="260603" y="981328"/>
                </a:lnTo>
                <a:lnTo>
                  <a:pt x="0" y="718058"/>
                </a:lnTo>
                <a:lnTo>
                  <a:pt x="324103" y="634873"/>
                </a:lnTo>
                <a:lnTo>
                  <a:pt x="25908" y="191262"/>
                </a:lnTo>
                <a:lnTo>
                  <a:pt x="512063" y="526796"/>
                </a:lnTo>
                <a:lnTo>
                  <a:pt x="584962" y="191262"/>
                </a:lnTo>
                <a:lnTo>
                  <a:pt x="756412" y="48336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69789" y="3115183"/>
            <a:ext cx="706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aramond"/>
                <a:cs typeface="Garamond"/>
              </a:rPr>
              <a:t>Ba</a:t>
            </a:r>
            <a:r>
              <a:rPr sz="1800" b="1" spc="55" dirty="0">
                <a:latin typeface="Garamond"/>
                <a:cs typeface="Garamond"/>
              </a:rPr>
              <a:t>r</a:t>
            </a:r>
            <a:r>
              <a:rPr sz="1800" b="1" dirty="0">
                <a:latin typeface="Garamond"/>
                <a:cs typeface="Garamond"/>
              </a:rPr>
              <a:t>rier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64995" y="2133600"/>
            <a:ext cx="85725" cy="1165225"/>
          </a:xfrm>
          <a:custGeom>
            <a:avLst/>
            <a:gdLst/>
            <a:ahLst/>
            <a:cxnLst/>
            <a:rect l="l" t="t" r="r" b="b"/>
            <a:pathLst>
              <a:path w="85725" h="1165225">
                <a:moveTo>
                  <a:pt x="57150" y="71374"/>
                </a:moveTo>
                <a:lnTo>
                  <a:pt x="28575" y="71374"/>
                </a:lnTo>
                <a:lnTo>
                  <a:pt x="28575" y="1165225"/>
                </a:lnTo>
                <a:lnTo>
                  <a:pt x="57150" y="1165225"/>
                </a:lnTo>
                <a:lnTo>
                  <a:pt x="57150" y="71374"/>
                </a:lnTo>
                <a:close/>
              </a:path>
              <a:path w="85725" h="1165225">
                <a:moveTo>
                  <a:pt x="42799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374"/>
                </a:lnTo>
                <a:lnTo>
                  <a:pt x="78538" y="71374"/>
                </a:lnTo>
                <a:lnTo>
                  <a:pt x="42799" y="0"/>
                </a:lnTo>
                <a:close/>
              </a:path>
              <a:path w="85725" h="1165225">
                <a:moveTo>
                  <a:pt x="78538" y="71374"/>
                </a:moveTo>
                <a:lnTo>
                  <a:pt x="57150" y="71374"/>
                </a:lnTo>
                <a:lnTo>
                  <a:pt x="57150" y="85725"/>
                </a:lnTo>
                <a:lnTo>
                  <a:pt x="85725" y="85725"/>
                </a:lnTo>
                <a:lnTo>
                  <a:pt x="78538" y="71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193280" y="2119248"/>
            <a:ext cx="85725" cy="1165225"/>
          </a:xfrm>
          <a:custGeom>
            <a:avLst/>
            <a:gdLst/>
            <a:ahLst/>
            <a:cxnLst/>
            <a:rect l="l" t="t" r="r" b="b"/>
            <a:pathLst>
              <a:path w="85725" h="1165225">
                <a:moveTo>
                  <a:pt x="28575" y="1079500"/>
                </a:moveTo>
                <a:lnTo>
                  <a:pt x="0" y="1079500"/>
                </a:lnTo>
                <a:lnTo>
                  <a:pt x="42925" y="1165225"/>
                </a:lnTo>
                <a:lnTo>
                  <a:pt x="78560" y="1093851"/>
                </a:lnTo>
                <a:lnTo>
                  <a:pt x="28575" y="1093851"/>
                </a:lnTo>
                <a:lnTo>
                  <a:pt x="28575" y="1079500"/>
                </a:lnTo>
                <a:close/>
              </a:path>
              <a:path w="85725" h="1165225">
                <a:moveTo>
                  <a:pt x="57150" y="0"/>
                </a:moveTo>
                <a:lnTo>
                  <a:pt x="28575" y="0"/>
                </a:lnTo>
                <a:lnTo>
                  <a:pt x="28575" y="1093851"/>
                </a:lnTo>
                <a:lnTo>
                  <a:pt x="57150" y="1093851"/>
                </a:lnTo>
                <a:lnTo>
                  <a:pt x="57150" y="0"/>
                </a:lnTo>
                <a:close/>
              </a:path>
              <a:path w="85725" h="1165225">
                <a:moveTo>
                  <a:pt x="85725" y="1079500"/>
                </a:moveTo>
                <a:lnTo>
                  <a:pt x="57150" y="1079500"/>
                </a:lnTo>
                <a:lnTo>
                  <a:pt x="57150" y="1093851"/>
                </a:lnTo>
                <a:lnTo>
                  <a:pt x="78560" y="1093851"/>
                </a:lnTo>
                <a:lnTo>
                  <a:pt x="85725" y="1079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93570" y="2090673"/>
            <a:ext cx="5342890" cy="85725"/>
          </a:xfrm>
          <a:custGeom>
            <a:avLst/>
            <a:gdLst/>
            <a:ahLst/>
            <a:cxnLst/>
            <a:rect l="l" t="t" r="r" b="b"/>
            <a:pathLst>
              <a:path w="5342890" h="85725">
                <a:moveTo>
                  <a:pt x="5256910" y="0"/>
                </a:moveTo>
                <a:lnTo>
                  <a:pt x="5256910" y="85725"/>
                </a:lnTo>
                <a:lnTo>
                  <a:pt x="5314145" y="57150"/>
                </a:lnTo>
                <a:lnTo>
                  <a:pt x="5271134" y="57150"/>
                </a:lnTo>
                <a:lnTo>
                  <a:pt x="5271134" y="28575"/>
                </a:lnTo>
                <a:lnTo>
                  <a:pt x="5313976" y="28575"/>
                </a:lnTo>
                <a:lnTo>
                  <a:pt x="5256910" y="0"/>
                </a:lnTo>
                <a:close/>
              </a:path>
              <a:path w="5342890" h="85725">
                <a:moveTo>
                  <a:pt x="5256910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5256910" y="57150"/>
                </a:lnTo>
                <a:lnTo>
                  <a:pt x="5256910" y="28575"/>
                </a:lnTo>
                <a:close/>
              </a:path>
              <a:path w="5342890" h="85725">
                <a:moveTo>
                  <a:pt x="5313976" y="28575"/>
                </a:moveTo>
                <a:lnTo>
                  <a:pt x="5271134" y="28575"/>
                </a:lnTo>
                <a:lnTo>
                  <a:pt x="5271134" y="57150"/>
                </a:lnTo>
                <a:lnTo>
                  <a:pt x="5314145" y="57150"/>
                </a:lnTo>
                <a:lnTo>
                  <a:pt x="5342635" y="42925"/>
                </a:lnTo>
                <a:lnTo>
                  <a:pt x="531397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66685" y="4351273"/>
            <a:ext cx="85725" cy="1310005"/>
          </a:xfrm>
          <a:custGeom>
            <a:avLst/>
            <a:gdLst/>
            <a:ahLst/>
            <a:cxnLst/>
            <a:rect l="l" t="t" r="r" b="b"/>
            <a:pathLst>
              <a:path w="85725" h="1310004">
                <a:moveTo>
                  <a:pt x="28575" y="1224026"/>
                </a:moveTo>
                <a:lnTo>
                  <a:pt x="0" y="1224026"/>
                </a:lnTo>
                <a:lnTo>
                  <a:pt x="42925" y="1309751"/>
                </a:lnTo>
                <a:lnTo>
                  <a:pt x="78591" y="1238313"/>
                </a:lnTo>
                <a:lnTo>
                  <a:pt x="28575" y="1238313"/>
                </a:lnTo>
                <a:lnTo>
                  <a:pt x="28575" y="1224026"/>
                </a:lnTo>
                <a:close/>
              </a:path>
              <a:path w="85725" h="1310004">
                <a:moveTo>
                  <a:pt x="57150" y="0"/>
                </a:moveTo>
                <a:lnTo>
                  <a:pt x="28575" y="0"/>
                </a:lnTo>
                <a:lnTo>
                  <a:pt x="28575" y="1238313"/>
                </a:lnTo>
                <a:lnTo>
                  <a:pt x="57150" y="1238313"/>
                </a:lnTo>
                <a:lnTo>
                  <a:pt x="57150" y="0"/>
                </a:lnTo>
                <a:close/>
              </a:path>
              <a:path w="85725" h="1310004">
                <a:moveTo>
                  <a:pt x="85725" y="1224026"/>
                </a:moveTo>
                <a:lnTo>
                  <a:pt x="57150" y="1224026"/>
                </a:lnTo>
                <a:lnTo>
                  <a:pt x="57150" y="1238313"/>
                </a:lnTo>
                <a:lnTo>
                  <a:pt x="78591" y="1238313"/>
                </a:lnTo>
                <a:lnTo>
                  <a:pt x="85725" y="12240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64995" y="4365625"/>
            <a:ext cx="85725" cy="1238250"/>
          </a:xfrm>
          <a:custGeom>
            <a:avLst/>
            <a:gdLst/>
            <a:ahLst/>
            <a:cxnLst/>
            <a:rect l="l" t="t" r="r" b="b"/>
            <a:pathLst>
              <a:path w="85725" h="1238250">
                <a:moveTo>
                  <a:pt x="57150" y="71374"/>
                </a:moveTo>
                <a:lnTo>
                  <a:pt x="28575" y="71374"/>
                </a:lnTo>
                <a:lnTo>
                  <a:pt x="28575" y="1238250"/>
                </a:lnTo>
                <a:lnTo>
                  <a:pt x="57150" y="1238250"/>
                </a:lnTo>
                <a:lnTo>
                  <a:pt x="57150" y="71374"/>
                </a:lnTo>
                <a:close/>
              </a:path>
              <a:path w="85725" h="1238250">
                <a:moveTo>
                  <a:pt x="42799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374"/>
                </a:lnTo>
                <a:lnTo>
                  <a:pt x="78538" y="71374"/>
                </a:lnTo>
                <a:lnTo>
                  <a:pt x="42799" y="0"/>
                </a:lnTo>
                <a:close/>
              </a:path>
              <a:path w="85725" h="1238250">
                <a:moveTo>
                  <a:pt x="78538" y="71374"/>
                </a:moveTo>
                <a:lnTo>
                  <a:pt x="57150" y="71374"/>
                </a:lnTo>
                <a:lnTo>
                  <a:pt x="57150" y="85725"/>
                </a:lnTo>
                <a:lnTo>
                  <a:pt x="85725" y="85725"/>
                </a:lnTo>
                <a:lnTo>
                  <a:pt x="78538" y="71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07794" y="5546725"/>
            <a:ext cx="5416550" cy="85725"/>
          </a:xfrm>
          <a:custGeom>
            <a:avLst/>
            <a:gdLst/>
            <a:ahLst/>
            <a:cxnLst/>
            <a:rect l="l" t="t" r="r" b="b"/>
            <a:pathLst>
              <a:path w="5416550" h="85725">
                <a:moveTo>
                  <a:pt x="85725" y="0"/>
                </a:moveTo>
                <a:lnTo>
                  <a:pt x="0" y="42862"/>
                </a:lnTo>
                <a:lnTo>
                  <a:pt x="85725" y="85725"/>
                </a:lnTo>
                <a:lnTo>
                  <a:pt x="85725" y="57150"/>
                </a:lnTo>
                <a:lnTo>
                  <a:pt x="71500" y="57150"/>
                </a:lnTo>
                <a:lnTo>
                  <a:pt x="71500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5416550" h="85725">
                <a:moveTo>
                  <a:pt x="85725" y="28575"/>
                </a:moveTo>
                <a:lnTo>
                  <a:pt x="71500" y="28575"/>
                </a:lnTo>
                <a:lnTo>
                  <a:pt x="71500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5416550" h="85725">
                <a:moveTo>
                  <a:pt x="5416041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5416041" y="57150"/>
                </a:lnTo>
                <a:lnTo>
                  <a:pt x="5416041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50894" y="1844675"/>
            <a:ext cx="1513205" cy="4318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331470">
              <a:lnSpc>
                <a:spcPct val="100000"/>
              </a:lnSpc>
              <a:spcBef>
                <a:spcPts val="480"/>
              </a:spcBef>
            </a:pPr>
            <a:r>
              <a:rPr sz="1800" b="1" dirty="0">
                <a:latin typeface="Garamond"/>
                <a:cs typeface="Garamond"/>
              </a:rPr>
              <a:t>Message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48609" y="5445125"/>
            <a:ext cx="2520315" cy="431800"/>
          </a:xfrm>
          <a:prstGeom prst="rect">
            <a:avLst/>
          </a:prstGeom>
          <a:solidFill>
            <a:srgbClr val="FFFFCC"/>
          </a:solidFill>
          <a:ln w="12700">
            <a:solidFill>
              <a:srgbClr val="000000"/>
            </a:solidFill>
          </a:ln>
        </p:spPr>
        <p:txBody>
          <a:bodyPr vert="horz" wrap="square" lIns="0" tIns="61594" rIns="0" bIns="0" rtlCol="0">
            <a:spAutoFit/>
          </a:bodyPr>
          <a:lstStyle/>
          <a:p>
            <a:pPr marL="259715">
              <a:lnSpc>
                <a:spcPct val="100000"/>
              </a:lnSpc>
              <a:spcBef>
                <a:spcPts val="484"/>
              </a:spcBef>
            </a:pPr>
            <a:r>
              <a:rPr sz="1800" b="1" spc="-10" dirty="0">
                <a:latin typeface="Garamond"/>
                <a:cs typeface="Garamond"/>
              </a:rPr>
              <a:t>Feedback/Response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546" y="2667000"/>
            <a:ext cx="8272272" cy="3858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14652" y="191465"/>
            <a:ext cx="6318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15" dirty="0" smtClean="0">
                <a:latin typeface="Bernard MT Condensed" pitchFamily="18" charset="0"/>
              </a:rPr>
              <a:t>Modes </a:t>
            </a:r>
            <a:r>
              <a:rPr lang="en-US" u="none" spc="-5" dirty="0" smtClean="0">
                <a:latin typeface="Bernard MT Condensed" pitchFamily="18" charset="0"/>
              </a:rPr>
              <a:t>of</a:t>
            </a:r>
            <a:r>
              <a:rPr lang="en-US" u="none" spc="-35" dirty="0" smtClean="0">
                <a:latin typeface="Bernard MT Condensed" pitchFamily="18" charset="0"/>
              </a:rPr>
              <a:t> communication</a:t>
            </a:r>
            <a:endParaRPr lang="en-US" u="none" spc="-35" dirty="0">
              <a:latin typeface="Bernard MT Condensed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987903"/>
            <a:ext cx="7700645" cy="110222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800" b="1" spc="-10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Verbal</a:t>
            </a:r>
            <a:r>
              <a:rPr lang="en-US" sz="2800" b="1" spc="-2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2800" b="1" spc="-3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communication</a:t>
            </a:r>
            <a:endParaRPr lang="en-US" sz="28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55600" algn="l"/>
              </a:tabLst>
            </a:pPr>
            <a:r>
              <a:rPr lang="en-US" sz="2400" b="1" spc="-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Nonverbal</a:t>
            </a:r>
            <a:r>
              <a:rPr lang="en-US" sz="2400" b="1" spc="-7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2400" b="1" spc="-35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communication</a:t>
            </a: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890" y="191465"/>
            <a:ext cx="8002219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26615" marR="5080" indent="-2103755">
              <a:lnSpc>
                <a:spcPct val="100000"/>
              </a:lnSpc>
              <a:spcBef>
                <a:spcPts val="95"/>
              </a:spcBef>
            </a:pPr>
            <a:r>
              <a:rPr lang="en-US" sz="3200" b="0" u="none" spc="-35" dirty="0" smtClean="0">
                <a:latin typeface="Times New Roman" pitchFamily="18" charset="0"/>
                <a:cs typeface="Times New Roman" pitchFamily="18" charset="0"/>
              </a:rPr>
              <a:t>Characteristics of </a:t>
            </a:r>
            <a:r>
              <a:rPr lang="en-US" sz="3200" b="0" u="none" spc="-10" dirty="0" smtClean="0">
                <a:latin typeface="Times New Roman" pitchFamily="18" charset="0"/>
                <a:cs typeface="Times New Roman" pitchFamily="18" charset="0"/>
              </a:rPr>
              <a:t>verbal </a:t>
            </a:r>
            <a:r>
              <a:rPr lang="en-US" sz="3200" b="0" u="none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b="0" u="none" spc="-15" dirty="0" smtClean="0">
                <a:latin typeface="Times New Roman" pitchFamily="18" charset="0"/>
                <a:cs typeface="Times New Roman" pitchFamily="18" charset="0"/>
              </a:rPr>
              <a:t>nonverbal </a:t>
            </a:r>
            <a:r>
              <a:rPr lang="en-US" sz="3200" b="0" u="none" dirty="0" smtClean="0">
                <a:latin typeface="Times New Roman" pitchFamily="18" charset="0"/>
                <a:cs typeface="Times New Roman" pitchFamily="18" charset="0"/>
              </a:rPr>
              <a:t>modes  </a:t>
            </a:r>
            <a:r>
              <a:rPr lang="en-US" sz="3200" b="0" u="none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3200" b="0" u="none" spc="-15" dirty="0" smtClean="0">
                <a:latin typeface="Times New Roman" pitchFamily="18" charset="0"/>
                <a:cs typeface="Times New Roman" pitchFamily="18" charset="0"/>
              </a:rPr>
              <a:t> communication</a:t>
            </a:r>
            <a:endParaRPr lang="en-US" sz="3200" b="0" u="none" spc="-1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4657"/>
            <a:ext cx="3807460" cy="41742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sz="2800" b="1" u="sng" spc="-10" dirty="0">
                <a:latin typeface="Calibri"/>
                <a:cs typeface="Calibri"/>
              </a:rPr>
              <a:t>VERBAL</a:t>
            </a:r>
            <a:endParaRPr sz="2800" b="1" u="sng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  <a:tabLst>
                <a:tab pos="369570" algn="l"/>
              </a:tabLst>
            </a:pPr>
            <a:r>
              <a:rPr sz="2800" spc="-25" dirty="0">
                <a:latin typeface="Calibri"/>
                <a:cs typeface="Calibri"/>
              </a:rPr>
              <a:t>Pace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intonation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  <a:tabLst>
                <a:tab pos="386715" algn="l"/>
              </a:tabLst>
            </a:pPr>
            <a:r>
              <a:rPr sz="2800" spc="-10" dirty="0">
                <a:latin typeface="Calibri"/>
                <a:cs typeface="Calibri"/>
              </a:rPr>
              <a:t>Simplicity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  <a:tabLst>
                <a:tab pos="352425" algn="l"/>
              </a:tabLst>
            </a:pPr>
            <a:r>
              <a:rPr sz="2800" spc="-10" dirty="0">
                <a:latin typeface="Calibri"/>
                <a:cs typeface="Calibri"/>
              </a:rPr>
              <a:t>Clarity and</a:t>
            </a:r>
            <a:r>
              <a:rPr sz="2800" spc="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brevity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  <a:tabLst>
                <a:tab pos="387350" algn="l"/>
              </a:tabLst>
            </a:pPr>
            <a:r>
              <a:rPr sz="2800" spc="-10" dirty="0">
                <a:latin typeface="Calibri"/>
                <a:cs typeface="Calibri"/>
              </a:rPr>
              <a:t>Timing </a:t>
            </a:r>
            <a:r>
              <a:rPr sz="2800" spc="-5" dirty="0">
                <a:latin typeface="Calibri"/>
                <a:cs typeface="Calibri"/>
              </a:rPr>
              <a:t>and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relevance</a:t>
            </a:r>
            <a:endParaRPr sz="2800" dirty="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  <a:tabLst>
                <a:tab pos="378460" algn="l"/>
              </a:tabLst>
            </a:pPr>
            <a:r>
              <a:rPr sz="2800" spc="-10" dirty="0">
                <a:latin typeface="Calibri"/>
                <a:cs typeface="Calibri"/>
              </a:rPr>
              <a:t>Adaptability</a:t>
            </a:r>
            <a:endParaRPr sz="2800" dirty="0">
              <a:latin typeface="Calibri"/>
              <a:cs typeface="Calibri"/>
            </a:endParaRPr>
          </a:p>
          <a:p>
            <a:pPr marL="548640" indent="-457200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  <a:tabLst>
                <a:tab pos="393065" algn="l"/>
              </a:tabLst>
            </a:pPr>
            <a:r>
              <a:rPr sz="2800" spc="-15" dirty="0">
                <a:latin typeface="Calibri"/>
                <a:cs typeface="Calibri"/>
              </a:rPr>
              <a:t>Credibility</a:t>
            </a:r>
            <a:endParaRPr sz="2800" dirty="0">
              <a:latin typeface="Calibri"/>
              <a:cs typeface="Calibri"/>
            </a:endParaRPr>
          </a:p>
          <a:p>
            <a:pPr marL="548640" indent="-457200">
              <a:lnSpc>
                <a:spcPct val="100000"/>
              </a:lnSpc>
              <a:spcBef>
                <a:spcPts val="675"/>
              </a:spcBef>
              <a:buFont typeface="Arial" pitchFamily="34" charset="0"/>
              <a:buChar char="•"/>
              <a:tabLst>
                <a:tab pos="448309" algn="l"/>
              </a:tabLst>
            </a:pPr>
            <a:r>
              <a:rPr sz="2800" spc="-5" dirty="0">
                <a:latin typeface="Calibri"/>
                <a:cs typeface="Calibri"/>
              </a:rPr>
              <a:t>Humor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7575" y="1524657"/>
            <a:ext cx="3408045" cy="313290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54965" algn="l"/>
                <a:tab pos="355600" algn="l"/>
              </a:tabLst>
            </a:pPr>
            <a:r>
              <a:rPr sz="2800" b="1" u="sng" spc="-10" dirty="0">
                <a:latin typeface="Calibri"/>
                <a:cs typeface="Calibri"/>
              </a:rPr>
              <a:t>NONVERBAL</a:t>
            </a:r>
            <a:endParaRPr sz="2800" b="1" u="sng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Facial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expression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libri"/>
                <a:cs typeface="Calibri"/>
              </a:rPr>
              <a:t>Posture </a:t>
            </a:r>
            <a:r>
              <a:rPr sz="2800" spc="-10" dirty="0">
                <a:latin typeface="Calibri"/>
                <a:cs typeface="Calibri"/>
              </a:rPr>
              <a:t>and</a:t>
            </a:r>
            <a:r>
              <a:rPr sz="2800" spc="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Gait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Personal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Appearance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libri"/>
                <a:cs typeface="Calibri"/>
              </a:rPr>
              <a:t>Gestures</a:t>
            </a:r>
            <a:endParaRPr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60" dirty="0">
                <a:latin typeface="Calibri"/>
                <a:cs typeface="Calibri"/>
              </a:rPr>
              <a:t>Touch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1208" y="238760"/>
            <a:ext cx="6794500" cy="439864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545590" marR="5080" indent="-1533525">
              <a:lnSpc>
                <a:spcPct val="100499"/>
              </a:lnSpc>
              <a:spcBef>
                <a:spcPts val="70"/>
              </a:spcBef>
            </a:pPr>
            <a:r>
              <a:rPr lang="en-US" sz="2800" u="none" spc="-15" dirty="0" smtClean="0"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US" sz="2800" u="none" spc="-5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u="none" spc="-10" dirty="0" smtClean="0">
                <a:latin typeface="Times New Roman" pitchFamily="18" charset="0"/>
                <a:cs typeface="Times New Roman" pitchFamily="18" charset="0"/>
              </a:rPr>
              <a:t>effective  </a:t>
            </a:r>
            <a:r>
              <a:rPr lang="en-US" sz="2800" u="none" spc="-45" dirty="0" smtClean="0">
                <a:latin typeface="Times New Roman" pitchFamily="18" charset="0"/>
                <a:cs typeface="Times New Roman" pitchFamily="18" charset="0"/>
              </a:rPr>
              <a:t>communicator</a:t>
            </a:r>
            <a:endParaRPr lang="en-US" sz="2800" u="none" spc="-45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31270"/>
              </p:ext>
            </p:extLst>
          </p:nvPr>
        </p:nvGraphicFramePr>
        <p:xfrm>
          <a:off x="381000" y="1295400"/>
          <a:ext cx="7239000" cy="2943860"/>
        </p:xfrm>
        <a:graphic>
          <a:graphicData uri="http://schemas.openxmlformats.org/drawingml/2006/table">
            <a:tbl>
              <a:tblPr rtl="1" firstRow="1" bandRow="1"/>
              <a:tblGrid>
                <a:gridCol w="3619500"/>
                <a:gridCol w="3619500"/>
              </a:tblGrid>
              <a:tr h="472440">
                <a:tc>
                  <a:txBody>
                    <a:bodyPr/>
                    <a:lstStyle/>
                    <a:p>
                      <a:pPr marL="355600" marR="397510" indent="-34290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600" u="sng" spc="-5" dirty="0" smtClean="0"/>
                        <a:t>An </a:t>
                      </a:r>
                      <a:r>
                        <a:rPr lang="en-US" sz="1600" u="sng" spc="-10" dirty="0" smtClean="0"/>
                        <a:t>effective </a:t>
                      </a:r>
                      <a:r>
                        <a:rPr lang="en-US" sz="1600" u="sng" spc="-15" dirty="0" smtClean="0"/>
                        <a:t>nonverbal  </a:t>
                      </a:r>
                      <a:r>
                        <a:rPr lang="en-US" sz="1600" i="1" u="sng" spc="-15" dirty="0" smtClean="0"/>
                        <a:t>communicator:</a:t>
                      </a:r>
                    </a:p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Arial"/>
                        <a:buChar char="•"/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en-US" sz="1800" i="0" spc="-20" dirty="0" smtClean="0">
                          <a:latin typeface="+mn-lt"/>
                          <a:cs typeface="Calibri"/>
                        </a:rPr>
                        <a:t>R</a:t>
                      </a:r>
                      <a:r>
                        <a:rPr lang="en-US" sz="1800" b="0" i="0" spc="-20" dirty="0" smtClean="0">
                          <a:latin typeface="+mn-lt"/>
                          <a:cs typeface="Calibri"/>
                        </a:rPr>
                        <a:t>elaxes</a:t>
                      </a:r>
                    </a:p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670"/>
                        </a:spcBef>
                        <a:buFont typeface="Arial"/>
                        <a:buChar char="•"/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en-US" sz="1800" i="0" spc="-10" dirty="0" smtClean="0">
                          <a:latin typeface="+mn-lt"/>
                          <a:cs typeface="Calibri"/>
                        </a:rPr>
                        <a:t>O</a:t>
                      </a:r>
                      <a:r>
                        <a:rPr lang="en-US" sz="1800" b="0" i="0" spc="-10" dirty="0" smtClean="0">
                          <a:latin typeface="+mn-lt"/>
                          <a:cs typeface="Calibri"/>
                        </a:rPr>
                        <a:t>pens</a:t>
                      </a:r>
                      <a:r>
                        <a:rPr lang="en-US" sz="1800" b="0" i="0" spc="-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b="0" i="0" spc="-10" dirty="0" smtClean="0">
                          <a:latin typeface="+mn-lt"/>
                          <a:cs typeface="Calibri"/>
                        </a:rPr>
                        <a:t>up</a:t>
                      </a:r>
                    </a:p>
                    <a:p>
                      <a:pPr marL="355600" marR="5080" indent="-3429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Arial"/>
                        <a:buChar char="•"/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en-US" sz="1800" i="0" spc="-5" dirty="0" smtClean="0">
                          <a:latin typeface="+mn-lt"/>
                          <a:cs typeface="Calibri"/>
                        </a:rPr>
                        <a:t>L</a:t>
                      </a:r>
                      <a:r>
                        <a:rPr lang="en-US" sz="1800" b="0" i="0" spc="-5" dirty="0" smtClean="0">
                          <a:latin typeface="+mn-lt"/>
                          <a:cs typeface="Calibri"/>
                        </a:rPr>
                        <a:t>eans </a:t>
                      </a:r>
                      <a:r>
                        <a:rPr lang="en-US" sz="1800" b="0" i="0" spc="-25" dirty="0" smtClean="0">
                          <a:latin typeface="+mn-lt"/>
                          <a:cs typeface="Calibri"/>
                        </a:rPr>
                        <a:t>toward </a:t>
                      </a:r>
                      <a:r>
                        <a:rPr lang="en-US" sz="1800" b="0" i="0" spc="-5" dirty="0" smtClean="0">
                          <a:latin typeface="+mn-lt"/>
                          <a:cs typeface="Calibri"/>
                        </a:rPr>
                        <a:t>the </a:t>
                      </a:r>
                      <a:r>
                        <a:rPr lang="en-US" sz="1800" b="0" i="0" spc="-10" dirty="0" smtClean="0">
                          <a:latin typeface="+mn-lt"/>
                          <a:cs typeface="Calibri"/>
                        </a:rPr>
                        <a:t>other  </a:t>
                      </a:r>
                      <a:r>
                        <a:rPr lang="en-US" sz="1800" b="0" i="0" spc="-20" dirty="0" smtClean="0">
                          <a:latin typeface="+mn-lt"/>
                          <a:cs typeface="Calibri"/>
                        </a:rPr>
                        <a:t>person</a:t>
                      </a:r>
                    </a:p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670"/>
                        </a:spcBef>
                        <a:buFont typeface="Arial"/>
                        <a:buChar char="•"/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en-US" sz="1800" i="0" spc="-15" dirty="0" smtClean="0">
                          <a:latin typeface="+mn-lt"/>
                          <a:cs typeface="Calibri"/>
                        </a:rPr>
                        <a:t>E</a:t>
                      </a:r>
                      <a:r>
                        <a:rPr lang="en-US" sz="1800" b="0" i="0" spc="-15" dirty="0" smtClean="0">
                          <a:latin typeface="+mn-lt"/>
                          <a:cs typeface="Calibri"/>
                        </a:rPr>
                        <a:t>stablishes </a:t>
                      </a:r>
                      <a:r>
                        <a:rPr lang="en-US" sz="1800" b="0" i="0" spc="-25" dirty="0" smtClean="0">
                          <a:latin typeface="+mn-lt"/>
                          <a:cs typeface="Calibri"/>
                        </a:rPr>
                        <a:t>eye</a:t>
                      </a:r>
                      <a:r>
                        <a:rPr lang="en-US" sz="1800" b="0" i="0" spc="5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800" b="0" i="0" spc="-20" dirty="0" smtClean="0">
                          <a:latin typeface="+mn-lt"/>
                          <a:cs typeface="Calibri"/>
                        </a:rPr>
                        <a:t>contact</a:t>
                      </a:r>
                    </a:p>
                    <a:p>
                      <a:pPr marL="355600" marR="662940" indent="-3429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Arial"/>
                        <a:buChar char="•"/>
                        <a:tabLst>
                          <a:tab pos="354965" algn="l"/>
                          <a:tab pos="355600" algn="l"/>
                        </a:tabLst>
                      </a:pPr>
                      <a:r>
                        <a:rPr lang="en-US" sz="1800" i="0" spc="-15" dirty="0" smtClean="0">
                          <a:latin typeface="+mn-lt"/>
                          <a:cs typeface="Calibri"/>
                        </a:rPr>
                        <a:t>S</a:t>
                      </a:r>
                      <a:r>
                        <a:rPr lang="en-US" sz="1800" b="0" i="0" spc="-15" dirty="0" smtClean="0">
                          <a:latin typeface="+mn-lt"/>
                          <a:cs typeface="Calibri"/>
                        </a:rPr>
                        <a:t>hows appropriate  facial expressions</a:t>
                      </a:r>
                    </a:p>
                    <a:p>
                      <a:pPr rtl="0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55600" marR="33655" indent="-3435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lang="en-US" sz="1800" u="sng" spc="-5" dirty="0" smtClean="0"/>
                        <a:t>An </a:t>
                      </a:r>
                      <a:r>
                        <a:rPr lang="en-US" sz="1800" u="sng" spc="-10" dirty="0" smtClean="0"/>
                        <a:t>effective verbal  </a:t>
                      </a:r>
                      <a:r>
                        <a:rPr lang="en-US" sz="1800" i="1" u="sng" spc="-15" dirty="0" smtClean="0"/>
                        <a:t>communicator:</a:t>
                      </a:r>
                    </a:p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Arial"/>
                        <a:buChar char="•"/>
                        <a:tabLst>
                          <a:tab pos="355600" algn="l"/>
                          <a:tab pos="356235" algn="l"/>
                        </a:tabLst>
                      </a:pPr>
                      <a:r>
                        <a:rPr lang="en-US" sz="1800" i="0" spc="-10" dirty="0" smtClean="0">
                          <a:latin typeface="+mn-lt"/>
                          <a:cs typeface="Calibri"/>
                        </a:rPr>
                        <a:t>C</a:t>
                      </a:r>
                      <a:r>
                        <a:rPr lang="en-US" sz="1800" b="0" i="0" spc="-10" dirty="0" smtClean="0">
                          <a:latin typeface="+mn-lt"/>
                          <a:cs typeface="Calibri"/>
                        </a:rPr>
                        <a:t>larifies</a:t>
                      </a:r>
                    </a:p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670"/>
                        </a:spcBef>
                        <a:buFont typeface="Arial"/>
                        <a:buChar char="•"/>
                        <a:tabLst>
                          <a:tab pos="355600" algn="l"/>
                          <a:tab pos="356235" algn="l"/>
                        </a:tabLst>
                      </a:pPr>
                      <a:r>
                        <a:rPr lang="en-US" sz="1800" i="0" spc="-15" dirty="0" smtClean="0">
                          <a:latin typeface="+mn-lt"/>
                          <a:cs typeface="Calibri"/>
                        </a:rPr>
                        <a:t>L</a:t>
                      </a:r>
                      <a:r>
                        <a:rPr lang="en-US" sz="1800" b="0" i="0" spc="-15" dirty="0" smtClean="0">
                          <a:latin typeface="+mn-lt"/>
                          <a:cs typeface="Calibri"/>
                        </a:rPr>
                        <a:t>istens</a:t>
                      </a:r>
                    </a:p>
                    <a:p>
                      <a:pPr marL="355600" marR="610235" indent="-3429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Arial"/>
                        <a:buChar char="•"/>
                        <a:tabLst>
                          <a:tab pos="355600" algn="l"/>
                          <a:tab pos="356235" algn="l"/>
                        </a:tabLst>
                      </a:pPr>
                      <a:r>
                        <a:rPr lang="en-US" sz="1800" i="0" spc="-20" dirty="0" smtClean="0">
                          <a:latin typeface="+mn-lt"/>
                          <a:cs typeface="Calibri"/>
                        </a:rPr>
                        <a:t>E</a:t>
                      </a:r>
                      <a:r>
                        <a:rPr lang="en-US" sz="1800" b="0" i="0" spc="-20" dirty="0" smtClean="0">
                          <a:latin typeface="+mn-lt"/>
                          <a:cs typeface="Calibri"/>
                        </a:rPr>
                        <a:t>ncourages </a:t>
                      </a:r>
                      <a:r>
                        <a:rPr lang="en-US" sz="1800" b="0" i="0" spc="-5" dirty="0" smtClean="0">
                          <a:latin typeface="+mn-lt"/>
                          <a:cs typeface="Calibri"/>
                        </a:rPr>
                        <a:t>emp</a:t>
                      </a:r>
                      <a:r>
                        <a:rPr lang="en-US" sz="1800" b="0" i="0" spc="-30" dirty="0" smtClean="0">
                          <a:latin typeface="+mn-lt"/>
                          <a:cs typeface="Calibri"/>
                        </a:rPr>
                        <a:t>a</a:t>
                      </a:r>
                      <a:r>
                        <a:rPr lang="en-US" sz="1800" b="0" i="0" spc="-5" dirty="0" smtClean="0">
                          <a:latin typeface="+mn-lt"/>
                          <a:cs typeface="Calibri"/>
                        </a:rPr>
                        <a:t>th</a:t>
                      </a:r>
                      <a:r>
                        <a:rPr lang="en-US" sz="1800" b="0" i="0" spc="-20" dirty="0" smtClean="0">
                          <a:latin typeface="+mn-lt"/>
                          <a:cs typeface="Calibri"/>
                        </a:rPr>
                        <a:t>i</a:t>
                      </a:r>
                      <a:r>
                        <a:rPr lang="en-US" sz="1800" b="0" i="0" spc="-25" dirty="0" smtClean="0">
                          <a:latin typeface="+mn-lt"/>
                          <a:cs typeface="Calibri"/>
                        </a:rPr>
                        <a:t>c</a:t>
                      </a:r>
                      <a:r>
                        <a:rPr lang="en-US" sz="1800" b="0" i="0" spc="-10" dirty="0" smtClean="0">
                          <a:latin typeface="+mn-lt"/>
                          <a:cs typeface="Calibri"/>
                        </a:rPr>
                        <a:t>al</a:t>
                      </a:r>
                      <a:r>
                        <a:rPr lang="en-US" sz="1800" b="0" i="0" spc="-15" dirty="0" smtClean="0">
                          <a:latin typeface="+mn-lt"/>
                          <a:cs typeface="Calibri"/>
                        </a:rPr>
                        <a:t>l</a:t>
                      </a:r>
                      <a:r>
                        <a:rPr lang="en-US" sz="1800" b="0" i="0" spc="-5" dirty="0" smtClean="0">
                          <a:latin typeface="+mn-lt"/>
                          <a:cs typeface="Calibri"/>
                        </a:rPr>
                        <a:t>y</a:t>
                      </a:r>
                    </a:p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670"/>
                        </a:spcBef>
                        <a:buFont typeface="Arial"/>
                        <a:buChar char="•"/>
                        <a:tabLst>
                          <a:tab pos="355600" algn="l"/>
                          <a:tab pos="356235" algn="l"/>
                        </a:tabLst>
                      </a:pPr>
                      <a:r>
                        <a:rPr lang="en-US" sz="1800" i="0" spc="-10" dirty="0" smtClean="0">
                          <a:latin typeface="+mn-lt"/>
                          <a:cs typeface="Calibri"/>
                        </a:rPr>
                        <a:t>Recognizes</a:t>
                      </a:r>
                      <a:endParaRPr lang="en-US" sz="1800" b="0" i="0" spc="-10" dirty="0" smtClean="0">
                        <a:latin typeface="+mn-lt"/>
                        <a:cs typeface="Calibri"/>
                      </a:endParaRPr>
                    </a:p>
                    <a:p>
                      <a:pPr marL="355600" indent="-342900">
                        <a:lnSpc>
                          <a:spcPct val="100000"/>
                        </a:lnSpc>
                        <a:spcBef>
                          <a:spcPts val="675"/>
                        </a:spcBef>
                        <a:buFont typeface="Arial"/>
                        <a:buChar char="•"/>
                        <a:tabLst>
                          <a:tab pos="355600" algn="l"/>
                          <a:tab pos="356235" algn="l"/>
                        </a:tabLst>
                      </a:pPr>
                      <a:r>
                        <a:rPr lang="en-US" sz="1800" i="0" spc="-15" dirty="0" smtClean="0">
                          <a:latin typeface="+mn-lt"/>
                          <a:cs typeface="Calibri"/>
                        </a:rPr>
                        <a:t>R</a:t>
                      </a:r>
                      <a:r>
                        <a:rPr lang="en-US" sz="1800" b="0" i="0" spc="-15" dirty="0" smtClean="0">
                          <a:latin typeface="+mn-lt"/>
                          <a:cs typeface="Calibri"/>
                        </a:rPr>
                        <a:t>estates/repeats</a:t>
                      </a:r>
                    </a:p>
                    <a:p>
                      <a:pPr rtl="0"/>
                      <a:endParaRPr lang="ar-IQ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16785" y="142748"/>
            <a:ext cx="6861175" cy="106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60830" marR="5080" indent="-1548765">
              <a:lnSpc>
                <a:spcPct val="100000"/>
              </a:lnSpc>
              <a:spcBef>
                <a:spcPts val="95"/>
              </a:spcBef>
            </a:pPr>
            <a:r>
              <a:rPr sz="3400" u="none" spc="-5" dirty="0">
                <a:solidFill>
                  <a:srgbClr val="1F487C"/>
                </a:solidFill>
                <a:latin typeface="Arial"/>
                <a:cs typeface="Arial"/>
              </a:rPr>
              <a:t>What are the most common </a:t>
            </a:r>
            <a:r>
              <a:rPr sz="3400" u="none" spc="-10" dirty="0">
                <a:solidFill>
                  <a:srgbClr val="1F487C"/>
                </a:solidFill>
                <a:latin typeface="Arial"/>
                <a:cs typeface="Arial"/>
              </a:rPr>
              <a:t>ways  </a:t>
            </a:r>
            <a:r>
              <a:rPr sz="3400" u="none" spc="-5" dirty="0">
                <a:solidFill>
                  <a:srgbClr val="1F487C"/>
                </a:solidFill>
                <a:latin typeface="Arial"/>
                <a:cs typeface="Arial"/>
              </a:rPr>
              <a:t>we</a:t>
            </a:r>
            <a:r>
              <a:rPr sz="3400" u="none" spc="-1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400" u="none" spc="-5" dirty="0">
                <a:solidFill>
                  <a:srgbClr val="1F487C"/>
                </a:solidFill>
                <a:latin typeface="Arial"/>
                <a:cs typeface="Arial"/>
              </a:rPr>
              <a:t>communicate?</a:t>
            </a:r>
            <a:endParaRPr sz="3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12163" y="1868677"/>
            <a:ext cx="2923540" cy="1718945"/>
          </a:xfrm>
          <a:custGeom>
            <a:avLst/>
            <a:gdLst/>
            <a:ahLst/>
            <a:cxnLst/>
            <a:rect l="l" t="t" r="r" b="b"/>
            <a:pathLst>
              <a:path w="2923540" h="1718945">
                <a:moveTo>
                  <a:pt x="1944624" y="0"/>
                </a:moveTo>
                <a:lnTo>
                  <a:pt x="2035683" y="428498"/>
                </a:lnTo>
                <a:lnTo>
                  <a:pt x="0" y="861313"/>
                </a:lnTo>
                <a:lnTo>
                  <a:pt x="182118" y="1718437"/>
                </a:lnTo>
                <a:lnTo>
                  <a:pt x="2217928" y="1285748"/>
                </a:lnTo>
                <a:lnTo>
                  <a:pt x="2565491" y="1285748"/>
                </a:lnTo>
                <a:lnTo>
                  <a:pt x="2923413" y="687832"/>
                </a:lnTo>
                <a:lnTo>
                  <a:pt x="1944624" y="0"/>
                </a:lnTo>
                <a:close/>
              </a:path>
              <a:path w="2923540" h="1718945">
                <a:moveTo>
                  <a:pt x="2565491" y="1285748"/>
                </a:moveTo>
                <a:lnTo>
                  <a:pt x="2217928" y="1285748"/>
                </a:lnTo>
                <a:lnTo>
                  <a:pt x="2308987" y="1714246"/>
                </a:lnTo>
                <a:lnTo>
                  <a:pt x="2565491" y="1285748"/>
                </a:lnTo>
                <a:close/>
              </a:path>
            </a:pathLst>
          </a:custGeom>
          <a:solidFill>
            <a:srgbClr val="9966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12163" y="1868677"/>
            <a:ext cx="2923540" cy="1718945"/>
          </a:xfrm>
          <a:custGeom>
            <a:avLst/>
            <a:gdLst/>
            <a:ahLst/>
            <a:cxnLst/>
            <a:rect l="l" t="t" r="r" b="b"/>
            <a:pathLst>
              <a:path w="2923540" h="1718945">
                <a:moveTo>
                  <a:pt x="0" y="861313"/>
                </a:moveTo>
                <a:lnTo>
                  <a:pt x="2035683" y="428498"/>
                </a:lnTo>
                <a:lnTo>
                  <a:pt x="1944624" y="0"/>
                </a:lnTo>
                <a:lnTo>
                  <a:pt x="2923413" y="687832"/>
                </a:lnTo>
                <a:lnTo>
                  <a:pt x="2308987" y="1714246"/>
                </a:lnTo>
                <a:lnTo>
                  <a:pt x="2217928" y="1285748"/>
                </a:lnTo>
                <a:lnTo>
                  <a:pt x="182118" y="1718437"/>
                </a:lnTo>
                <a:lnTo>
                  <a:pt x="0" y="86131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88429" y="2643504"/>
            <a:ext cx="1670669" cy="5295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8300" y="3835400"/>
            <a:ext cx="2667000" cy="1828800"/>
          </a:xfrm>
          <a:custGeom>
            <a:avLst/>
            <a:gdLst/>
            <a:ahLst/>
            <a:cxnLst/>
            <a:rect l="l" t="t" r="r" b="b"/>
            <a:pathLst>
              <a:path w="2667000" h="1828800">
                <a:moveTo>
                  <a:pt x="1916938" y="0"/>
                </a:moveTo>
                <a:lnTo>
                  <a:pt x="1916938" y="457200"/>
                </a:lnTo>
                <a:lnTo>
                  <a:pt x="0" y="457200"/>
                </a:lnTo>
                <a:lnTo>
                  <a:pt x="0" y="1371600"/>
                </a:lnTo>
                <a:lnTo>
                  <a:pt x="1916938" y="1371600"/>
                </a:lnTo>
                <a:lnTo>
                  <a:pt x="1916938" y="1828800"/>
                </a:lnTo>
                <a:lnTo>
                  <a:pt x="2667000" y="914400"/>
                </a:lnTo>
                <a:lnTo>
                  <a:pt x="1916938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38300" y="3835400"/>
            <a:ext cx="2667000" cy="1828800"/>
          </a:xfrm>
          <a:custGeom>
            <a:avLst/>
            <a:gdLst/>
            <a:ahLst/>
            <a:cxnLst/>
            <a:rect l="l" t="t" r="r" b="b"/>
            <a:pathLst>
              <a:path w="2667000" h="1828800">
                <a:moveTo>
                  <a:pt x="0" y="457200"/>
                </a:moveTo>
                <a:lnTo>
                  <a:pt x="1916938" y="457200"/>
                </a:lnTo>
                <a:lnTo>
                  <a:pt x="1916938" y="0"/>
                </a:lnTo>
                <a:lnTo>
                  <a:pt x="2667000" y="914400"/>
                </a:lnTo>
                <a:lnTo>
                  <a:pt x="1916938" y="1828800"/>
                </a:lnTo>
                <a:lnTo>
                  <a:pt x="1916938" y="1371600"/>
                </a:lnTo>
                <a:lnTo>
                  <a:pt x="0" y="1371600"/>
                </a:lnTo>
                <a:lnTo>
                  <a:pt x="0" y="4572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900554" y="4599178"/>
            <a:ext cx="1765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Written</a:t>
            </a:r>
            <a:r>
              <a:rPr sz="1800" b="1" spc="-60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Word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89296" y="1726183"/>
            <a:ext cx="2847975" cy="1809750"/>
          </a:xfrm>
          <a:custGeom>
            <a:avLst/>
            <a:gdLst/>
            <a:ahLst/>
            <a:cxnLst/>
            <a:rect l="l" t="t" r="r" b="b"/>
            <a:pathLst>
              <a:path w="2847975" h="1809750">
                <a:moveTo>
                  <a:pt x="555751" y="31876"/>
                </a:moveTo>
                <a:lnTo>
                  <a:pt x="0" y="1107058"/>
                </a:lnTo>
                <a:lnTo>
                  <a:pt x="985647" y="1809495"/>
                </a:lnTo>
                <a:lnTo>
                  <a:pt x="878204" y="1365123"/>
                </a:lnTo>
                <a:lnTo>
                  <a:pt x="2847848" y="888745"/>
                </a:lnTo>
                <a:lnTo>
                  <a:pt x="2748113" y="476250"/>
                </a:lnTo>
                <a:lnTo>
                  <a:pt x="663320" y="476250"/>
                </a:lnTo>
                <a:lnTo>
                  <a:pt x="555751" y="31876"/>
                </a:lnTo>
                <a:close/>
              </a:path>
              <a:path w="2847975" h="1809750">
                <a:moveTo>
                  <a:pt x="2632963" y="0"/>
                </a:moveTo>
                <a:lnTo>
                  <a:pt x="663320" y="476250"/>
                </a:lnTo>
                <a:lnTo>
                  <a:pt x="2748113" y="476250"/>
                </a:lnTo>
                <a:lnTo>
                  <a:pt x="2632963" y="0"/>
                </a:lnTo>
                <a:close/>
              </a:path>
            </a:pathLst>
          </a:custGeom>
          <a:solidFill>
            <a:srgbClr val="99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89296" y="1726183"/>
            <a:ext cx="2847975" cy="1809750"/>
          </a:xfrm>
          <a:custGeom>
            <a:avLst/>
            <a:gdLst/>
            <a:ahLst/>
            <a:cxnLst/>
            <a:rect l="l" t="t" r="r" b="b"/>
            <a:pathLst>
              <a:path w="2847975" h="1809750">
                <a:moveTo>
                  <a:pt x="0" y="1107058"/>
                </a:moveTo>
                <a:lnTo>
                  <a:pt x="555751" y="31876"/>
                </a:lnTo>
                <a:lnTo>
                  <a:pt x="663320" y="476250"/>
                </a:lnTo>
                <a:lnTo>
                  <a:pt x="2632963" y="0"/>
                </a:lnTo>
                <a:lnTo>
                  <a:pt x="2847848" y="888745"/>
                </a:lnTo>
                <a:lnTo>
                  <a:pt x="878204" y="1365123"/>
                </a:lnTo>
                <a:lnTo>
                  <a:pt x="985647" y="1809495"/>
                </a:lnTo>
                <a:lnTo>
                  <a:pt x="0" y="110705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9570" y="2213355"/>
            <a:ext cx="1795300" cy="5290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09109" y="3726815"/>
            <a:ext cx="2890520" cy="1741170"/>
          </a:xfrm>
          <a:custGeom>
            <a:avLst/>
            <a:gdLst/>
            <a:ahLst/>
            <a:cxnLst/>
            <a:rect l="l" t="t" r="r" b="b"/>
            <a:pathLst>
              <a:path w="2890520" h="1741170">
                <a:moveTo>
                  <a:pt x="2837775" y="1151001"/>
                </a:moveTo>
                <a:lnTo>
                  <a:pt x="667638" y="1151001"/>
                </a:lnTo>
                <a:lnTo>
                  <a:pt x="2663570" y="1740662"/>
                </a:lnTo>
                <a:lnTo>
                  <a:pt x="2837775" y="1151001"/>
                </a:lnTo>
                <a:close/>
              </a:path>
              <a:path w="2890520" h="1741170">
                <a:moveTo>
                  <a:pt x="1007744" y="0"/>
                </a:moveTo>
                <a:lnTo>
                  <a:pt x="0" y="536575"/>
                </a:lnTo>
                <a:lnTo>
                  <a:pt x="554354" y="1534668"/>
                </a:lnTo>
                <a:lnTo>
                  <a:pt x="667638" y="1151001"/>
                </a:lnTo>
                <a:lnTo>
                  <a:pt x="2837775" y="1151001"/>
                </a:lnTo>
                <a:lnTo>
                  <a:pt x="2890266" y="973328"/>
                </a:lnTo>
                <a:lnTo>
                  <a:pt x="894333" y="383667"/>
                </a:lnTo>
                <a:lnTo>
                  <a:pt x="1007744" y="0"/>
                </a:lnTo>
                <a:close/>
              </a:path>
            </a:pathLst>
          </a:custGeom>
          <a:solidFill>
            <a:srgbClr val="6699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09109" y="3726815"/>
            <a:ext cx="2890520" cy="1741170"/>
          </a:xfrm>
          <a:custGeom>
            <a:avLst/>
            <a:gdLst/>
            <a:ahLst/>
            <a:cxnLst/>
            <a:rect l="l" t="t" r="r" b="b"/>
            <a:pathLst>
              <a:path w="2890520" h="1741170">
                <a:moveTo>
                  <a:pt x="0" y="536575"/>
                </a:moveTo>
                <a:lnTo>
                  <a:pt x="1007744" y="0"/>
                </a:lnTo>
                <a:lnTo>
                  <a:pt x="894333" y="383667"/>
                </a:lnTo>
                <a:lnTo>
                  <a:pt x="2890266" y="973328"/>
                </a:lnTo>
                <a:lnTo>
                  <a:pt x="2663570" y="1740662"/>
                </a:lnTo>
                <a:lnTo>
                  <a:pt x="667638" y="1151001"/>
                </a:lnTo>
                <a:lnTo>
                  <a:pt x="554354" y="1534668"/>
                </a:lnTo>
                <a:lnTo>
                  <a:pt x="0" y="5365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44744" y="4385564"/>
            <a:ext cx="1880092" cy="7013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890" y="191465"/>
            <a:ext cx="80022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7188" marR="5080" indent="-92075" algn="ctr" rtl="0">
              <a:lnSpc>
                <a:spcPct val="100000"/>
              </a:lnSpc>
              <a:spcBef>
                <a:spcPts val="95"/>
              </a:spcBef>
            </a:pPr>
            <a:r>
              <a:rPr lang="en-US" sz="2800" u="none" spc="-65" dirty="0" smtClean="0"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US" sz="2800" u="none" spc="-15" dirty="0" smtClean="0">
                <a:latin typeface="Times New Roman" pitchFamily="18" charset="0"/>
                <a:cs typeface="Times New Roman" pitchFamily="18" charset="0"/>
              </a:rPr>
              <a:t>influencing </a:t>
            </a:r>
            <a:r>
              <a:rPr lang="en-US" sz="2800" u="none" spc="-1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800" u="none" spc="-35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US" sz="2800" u="none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none" spc="-20" dirty="0" smtClean="0">
                <a:latin typeface="Times New Roman" pitchFamily="18" charset="0"/>
                <a:cs typeface="Times New Roman" pitchFamily="18" charset="0"/>
              </a:rPr>
              <a:t>process</a:t>
            </a:r>
            <a:endParaRPr lang="en-US" sz="2800" u="none" spc="-2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6118860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Development,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Gender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latin typeface="Calibri"/>
                <a:cs typeface="Calibri"/>
              </a:rPr>
              <a:t>Values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5" dirty="0" smtClean="0">
                <a:latin typeface="Calibri"/>
                <a:cs typeface="Calibri"/>
              </a:rPr>
              <a:t>Perceptions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Personal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 smtClean="0">
                <a:latin typeface="Calibri"/>
                <a:cs typeface="Calibri"/>
              </a:rPr>
              <a:t>Space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libri"/>
                <a:cs typeface="Calibri"/>
              </a:rPr>
              <a:t>Territoriality </a:t>
            </a:r>
            <a:r>
              <a:rPr sz="3000" spc="-20" dirty="0">
                <a:latin typeface="Calibri"/>
                <a:cs typeface="Calibri"/>
              </a:rPr>
              <a:t>Roles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 smtClean="0">
                <a:latin typeface="Calibri"/>
                <a:cs typeface="Calibri"/>
              </a:rPr>
              <a:t>Relationships,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Time</a:t>
            </a:r>
            <a:endParaRPr sz="3000" dirty="0">
              <a:latin typeface="Calibri"/>
              <a:cs typeface="Calibri"/>
            </a:endParaRPr>
          </a:p>
          <a:p>
            <a:pPr marL="439420" indent="-426720">
              <a:lnSpc>
                <a:spcPct val="100000"/>
              </a:lnSpc>
              <a:buFont typeface="Arial"/>
              <a:buChar char="•"/>
              <a:tabLst>
                <a:tab pos="438784" algn="l"/>
                <a:tab pos="439420" algn="l"/>
              </a:tabLst>
            </a:pPr>
            <a:r>
              <a:rPr sz="3000" spc="-15" dirty="0" smtClean="0">
                <a:latin typeface="Calibri"/>
                <a:cs typeface="Calibri"/>
              </a:rPr>
              <a:t>Environment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Congruence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Interpersonal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attitudes.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228599" y="119634"/>
            <a:ext cx="9143999" cy="67383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96162" y="191465"/>
            <a:ext cx="69545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10" dirty="0">
                <a:solidFill>
                  <a:srgbClr val="92D050"/>
                </a:solidFill>
                <a:uFill>
                  <a:solidFill>
                    <a:srgbClr val="FF0000"/>
                  </a:solidFill>
                </a:uFill>
              </a:rPr>
              <a:t>THERAPEUTIC </a:t>
            </a:r>
            <a:r>
              <a:rPr u="none" spc="-35" dirty="0">
                <a:solidFill>
                  <a:srgbClr val="92D050"/>
                </a:solidFill>
                <a:uFill>
                  <a:solidFill>
                    <a:srgbClr val="FF0000"/>
                  </a:solidFill>
                </a:uFill>
              </a:rPr>
              <a:t>COMMUNICATION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57400" y="1204087"/>
            <a:ext cx="4495800" cy="23320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Therapeutic communication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means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that  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nurses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in such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way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benefit 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spc="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patient.</a:t>
            </a:r>
            <a:endParaRPr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47040" algn="l"/>
              </a:tabLst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Therapeutic communication 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differs 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from 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introduces 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element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“empathy’’ into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be  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traumatic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experience </a:t>
            </a:r>
            <a:r>
              <a:rPr spc="-3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also 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made 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pc="-25" dirty="0">
                <a:latin typeface="Times New Roman" pitchFamily="18" charset="0"/>
                <a:cs typeface="Times New Roman" pitchFamily="18" charset="0"/>
              </a:rPr>
              <a:t>feel</a:t>
            </a:r>
            <a:r>
              <a:rPr spc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validated.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9016" y="0"/>
            <a:ext cx="658939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4295" marR="5080" indent="-1332230">
              <a:lnSpc>
                <a:spcPct val="100000"/>
              </a:lnSpc>
              <a:spcBef>
                <a:spcPts val="95"/>
              </a:spcBef>
            </a:pPr>
            <a:r>
              <a:rPr lang="en-US" u="none" spc="-40" dirty="0" smtClean="0"/>
              <a:t>Importance </a:t>
            </a:r>
            <a:r>
              <a:rPr lang="en-US" u="none" spc="-5" dirty="0" smtClean="0"/>
              <a:t>of therapeutic  </a:t>
            </a:r>
            <a:r>
              <a:rPr lang="en-US" u="none" spc="-35" dirty="0" smtClean="0"/>
              <a:t>communication</a:t>
            </a:r>
            <a:endParaRPr lang="en-US" u="none" spc="-3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7339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765175" algn="l"/>
                <a:tab pos="2024380" algn="l"/>
                <a:tab pos="2390140" algn="l"/>
                <a:tab pos="3672204" algn="l"/>
                <a:tab pos="4180840" algn="l"/>
                <a:tab pos="5664200" algn="l"/>
                <a:tab pos="6144260" algn="l"/>
                <a:tab pos="6866890" algn="l"/>
                <a:tab pos="7723505" algn="l"/>
              </a:tabLst>
            </a:pPr>
            <a:r>
              <a:rPr sz="3200" spc="-5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t	impels	a	</a:t>
            </a:r>
            <a:r>
              <a:rPr sz="3200" spc="-95" dirty="0">
                <a:latin typeface="Calibri"/>
                <a:cs typeface="Calibri"/>
              </a:rPr>
              <a:t>f</a:t>
            </a:r>
            <a:r>
              <a:rPr sz="3200" dirty="0">
                <a:latin typeface="Calibri"/>
                <a:cs typeface="Calibri"/>
              </a:rPr>
              <a:t>eeling	of	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</a:t>
            </a:r>
            <a:r>
              <a:rPr sz="3200" spc="-30" dirty="0">
                <a:latin typeface="Calibri"/>
                <a:cs typeface="Calibri"/>
              </a:rPr>
              <a:t>m</a:t>
            </a:r>
            <a:r>
              <a:rPr sz="3200" spc="-80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dirty="0">
                <a:latin typeface="Calibri"/>
                <a:cs typeface="Calibri"/>
              </a:rPr>
              <a:t>t	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dirty="0">
                <a:latin typeface="Calibri"/>
                <a:cs typeface="Calibri"/>
              </a:rPr>
              <a:t>n	the	</a:t>
            </a:r>
            <a:r>
              <a:rPr sz="3200" spc="-65" dirty="0">
                <a:latin typeface="Calibri"/>
                <a:cs typeface="Calibri"/>
              </a:rPr>
              <a:t>f</a:t>
            </a:r>
            <a:r>
              <a:rPr sz="3200" spc="-5" dirty="0">
                <a:latin typeface="Calibri"/>
                <a:cs typeface="Calibri"/>
              </a:rPr>
              <a:t>ac</a:t>
            </a:r>
            <a:r>
              <a:rPr sz="3200" dirty="0">
                <a:latin typeface="Calibri"/>
                <a:cs typeface="Calibri"/>
              </a:rPr>
              <a:t>e	</a:t>
            </a:r>
            <a:r>
              <a:rPr sz="3200" spc="-10" dirty="0">
                <a:latin typeface="Calibri"/>
                <a:cs typeface="Calibri"/>
              </a:rPr>
              <a:t>of  patient.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680843"/>
            <a:ext cx="27946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7040" indent="-43434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46405" algn="l"/>
                <a:tab pos="447040" algn="l"/>
                <a:tab pos="1405255" algn="l"/>
              </a:tabLst>
            </a:pPr>
            <a:r>
              <a:rPr sz="3200" spc="-29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o	inc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ease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3168523"/>
            <a:ext cx="22193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>
                <a:latin typeface="Calibri"/>
                <a:cs typeface="Calibri"/>
              </a:rPr>
              <a:t>psychological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2986" y="2680843"/>
            <a:ext cx="177038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1435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Calibri"/>
                <a:cs typeface="Calibri"/>
              </a:rPr>
              <a:t>sel</a:t>
            </a:r>
            <a:r>
              <a:rPr sz="3200" spc="-15" dirty="0">
                <a:latin typeface="Calibri"/>
                <a:cs typeface="Calibri"/>
              </a:rPr>
              <a:t>f</a:t>
            </a:r>
            <a:r>
              <a:rPr sz="3200" dirty="0">
                <a:latin typeface="Calibri"/>
                <a:cs typeface="Calibri"/>
              </a:rPr>
              <a:t>-</a:t>
            </a:r>
            <a:r>
              <a:rPr sz="3200" spc="-35" dirty="0">
                <a:latin typeface="Calibri"/>
                <a:cs typeface="Calibri"/>
              </a:rPr>
              <a:t>w</a:t>
            </a:r>
            <a:r>
              <a:rPr sz="3200" spc="-5" dirty="0">
                <a:latin typeface="Calibri"/>
                <a:cs typeface="Calibri"/>
              </a:rPr>
              <a:t>or</a:t>
            </a:r>
            <a:r>
              <a:rPr sz="3200" spc="-20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h  </a:t>
            </a:r>
            <a:r>
              <a:rPr sz="3200" spc="-15" dirty="0">
                <a:latin typeface="Calibri"/>
                <a:cs typeface="Calibri"/>
              </a:rPr>
              <a:t>distress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46445" y="2680843"/>
            <a:ext cx="276098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13690">
              <a:lnSpc>
                <a:spcPct val="100000"/>
              </a:lnSpc>
              <a:spcBef>
                <a:spcPts val="105"/>
              </a:spcBef>
              <a:tabLst>
                <a:tab pos="1169035" algn="l"/>
                <a:tab pos="1264920" algn="l"/>
              </a:tabLst>
            </a:pPr>
            <a:r>
              <a:rPr sz="3200" dirty="0">
                <a:latin typeface="Calibri"/>
                <a:cs typeface="Calibri"/>
              </a:rPr>
              <a:t>or		</a:t>
            </a:r>
            <a:r>
              <a:rPr sz="3200" spc="-5" dirty="0">
                <a:latin typeface="Calibri"/>
                <a:cs typeface="Calibri"/>
              </a:rPr>
              <a:t>dec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spc="-5" dirty="0">
                <a:latin typeface="Calibri"/>
                <a:cs typeface="Calibri"/>
              </a:rPr>
              <a:t>ase  </a:t>
            </a:r>
            <a:r>
              <a:rPr sz="3200" spc="-20" dirty="0">
                <a:latin typeface="Calibri"/>
                <a:cs typeface="Calibri"/>
              </a:rPr>
              <a:t>b</a:t>
            </a:r>
            <a:r>
              <a:rPr sz="3200" dirty="0">
                <a:latin typeface="Calibri"/>
                <a:cs typeface="Calibri"/>
              </a:rPr>
              <a:t>y	</a:t>
            </a:r>
            <a:r>
              <a:rPr sz="3200" spc="-25" dirty="0">
                <a:latin typeface="Calibri"/>
                <a:cs typeface="Calibri"/>
              </a:rPr>
              <a:t>c</a:t>
            </a:r>
            <a:r>
              <a:rPr sz="3200" spc="-5" dirty="0">
                <a:latin typeface="Calibri"/>
                <a:cs typeface="Calibri"/>
              </a:rPr>
              <a:t>ollec</a:t>
            </a:r>
            <a:r>
              <a:rPr sz="3200" spc="-1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ing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3656152"/>
            <a:ext cx="7728584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spc="-15" dirty="0">
                <a:latin typeface="Calibri"/>
                <a:cs typeface="Calibri"/>
              </a:rPr>
              <a:t>information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determine </a:t>
            </a:r>
            <a:r>
              <a:rPr sz="3200" dirty="0">
                <a:latin typeface="Calibri"/>
                <a:cs typeface="Calibri"/>
              </a:rPr>
              <a:t>the illness, </a:t>
            </a:r>
            <a:r>
              <a:rPr sz="3200" spc="-5" dirty="0">
                <a:latin typeface="Calibri"/>
                <a:cs typeface="Calibri"/>
              </a:rPr>
              <a:t>assessing  and </a:t>
            </a:r>
            <a:r>
              <a:rPr sz="3200" dirty="0">
                <a:latin typeface="Calibri"/>
                <a:cs typeface="Calibri"/>
              </a:rPr>
              <a:t>modifying the </a:t>
            </a:r>
            <a:r>
              <a:rPr sz="3200" spc="-5" dirty="0">
                <a:latin typeface="Calibri"/>
                <a:cs typeface="Calibri"/>
              </a:rPr>
              <a:t>behaviour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providing  </a:t>
            </a:r>
            <a:r>
              <a:rPr sz="3200" spc="-5" dirty="0">
                <a:latin typeface="Calibri"/>
                <a:cs typeface="Calibri"/>
              </a:rPr>
              <a:t>health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information.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91465"/>
            <a:ext cx="8763000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u="none" spc="-10" dirty="0" smtClean="0"/>
              <a:t>Therapeutic</a:t>
            </a:r>
            <a:r>
              <a:rPr lang="en-US" u="none" spc="-25" dirty="0" smtClean="0"/>
              <a:t> </a:t>
            </a:r>
            <a:r>
              <a:rPr lang="en-US" u="none" spc="-35" dirty="0" smtClean="0"/>
              <a:t>communication </a:t>
            </a:r>
            <a:r>
              <a:rPr lang="en-US" u="none" spc="-20" dirty="0" smtClean="0">
                <a:uFill>
                  <a:solidFill>
                    <a:srgbClr val="000000"/>
                  </a:solidFill>
                </a:uFill>
              </a:rPr>
              <a:t>techniques</a:t>
            </a:r>
            <a:r>
              <a:rPr lang="en-US" u="none" dirty="0" smtClean="0"/>
              <a:t/>
            </a:r>
            <a:br>
              <a:rPr lang="en-US" u="none" dirty="0" smtClean="0"/>
            </a:br>
            <a:endParaRPr lang="en-US" u="none" spc="-35" dirty="0"/>
          </a:p>
        </p:txBody>
      </p:sp>
      <p:sp>
        <p:nvSpPr>
          <p:cNvPr id="4" name="object 4"/>
          <p:cNvSpPr txBox="1"/>
          <p:nvPr/>
        </p:nvSpPr>
        <p:spPr>
          <a:xfrm>
            <a:off x="78739" y="1296416"/>
            <a:ext cx="7518400" cy="50904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5" dirty="0" smtClean="0">
                <a:latin typeface="Calibri"/>
                <a:cs typeface="Calibri"/>
              </a:rPr>
              <a:t>Using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lang="en-US" sz="2200" spc="-10" dirty="0" smtClean="0">
                <a:latin typeface="Calibri"/>
                <a:cs typeface="Calibri"/>
              </a:rPr>
              <a:t>silence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5" dirty="0" smtClean="0">
                <a:latin typeface="Calibri"/>
                <a:cs typeface="Calibri"/>
              </a:rPr>
              <a:t>Being </a:t>
            </a:r>
            <a:r>
              <a:rPr lang="en-US" sz="2200" spc="-10" dirty="0" smtClean="0">
                <a:latin typeface="Calibri"/>
                <a:cs typeface="Calibri"/>
              </a:rPr>
              <a:t>specific </a:t>
            </a:r>
            <a:r>
              <a:rPr lang="en-US" sz="2200" spc="-5" dirty="0" smtClean="0">
                <a:latin typeface="Calibri"/>
                <a:cs typeface="Calibri"/>
              </a:rPr>
              <a:t>and</a:t>
            </a:r>
            <a:r>
              <a:rPr lang="en-US" sz="2200" spc="35" dirty="0" smtClean="0">
                <a:latin typeface="Calibri"/>
                <a:cs typeface="Calibri"/>
              </a:rPr>
              <a:t> </a:t>
            </a:r>
            <a:r>
              <a:rPr lang="en-US" sz="2200" spc="-45" dirty="0" smtClean="0">
                <a:latin typeface="Calibri"/>
                <a:cs typeface="Calibri"/>
              </a:rPr>
              <a:t>tentative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5" dirty="0" smtClean="0">
                <a:latin typeface="Calibri"/>
                <a:cs typeface="Calibri"/>
              </a:rPr>
              <a:t>Using </a:t>
            </a:r>
            <a:r>
              <a:rPr lang="en-US" sz="2200" spc="-10" dirty="0" smtClean="0">
                <a:latin typeface="Calibri"/>
                <a:cs typeface="Calibri"/>
              </a:rPr>
              <a:t>open-ended</a:t>
            </a:r>
            <a:r>
              <a:rPr lang="en-US" sz="2200" spc="50" dirty="0" smtClean="0">
                <a:latin typeface="Calibri"/>
                <a:cs typeface="Calibri"/>
              </a:rPr>
              <a:t> </a:t>
            </a:r>
            <a:r>
              <a:rPr lang="en-US" sz="2200" spc="-15" dirty="0" smtClean="0">
                <a:latin typeface="Calibri"/>
                <a:cs typeface="Calibri"/>
              </a:rPr>
              <a:t>questions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5" dirty="0" smtClean="0">
                <a:latin typeface="Calibri"/>
                <a:cs typeface="Calibri"/>
              </a:rPr>
              <a:t>Using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lang="en-US" sz="2200" spc="-25" dirty="0" smtClean="0">
                <a:latin typeface="Calibri"/>
                <a:cs typeface="Calibri"/>
              </a:rPr>
              <a:t>touch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50" dirty="0" smtClean="0">
                <a:latin typeface="Calibri"/>
                <a:cs typeface="Calibri"/>
              </a:rPr>
              <a:t>Restating </a:t>
            </a:r>
            <a:r>
              <a:rPr lang="en-US" sz="2200" spc="-5" dirty="0" smtClean="0">
                <a:latin typeface="Calibri"/>
                <a:cs typeface="Calibri"/>
              </a:rPr>
              <a:t>or</a:t>
            </a:r>
            <a:r>
              <a:rPr lang="en-US" sz="2200" spc="75" dirty="0" smtClean="0">
                <a:latin typeface="Calibri"/>
                <a:cs typeface="Calibri"/>
              </a:rPr>
              <a:t> </a:t>
            </a:r>
            <a:r>
              <a:rPr lang="en-US" sz="2200" spc="-20" dirty="0" smtClean="0">
                <a:latin typeface="Calibri"/>
                <a:cs typeface="Calibri"/>
              </a:rPr>
              <a:t>paraphrasing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5" dirty="0" smtClean="0">
                <a:latin typeface="Calibri"/>
                <a:cs typeface="Calibri"/>
              </a:rPr>
              <a:t>Seeking</a:t>
            </a:r>
            <a:r>
              <a:rPr lang="en-US" sz="2200" dirty="0" smtClean="0">
                <a:latin typeface="Calibri"/>
                <a:cs typeface="Calibri"/>
              </a:rPr>
              <a:t> </a:t>
            </a:r>
            <a:r>
              <a:rPr lang="en-US" sz="2200" spc="-20" dirty="0" smtClean="0">
                <a:latin typeface="Calibri"/>
                <a:cs typeface="Calibri"/>
              </a:rPr>
              <a:t>clarification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0" dirty="0" smtClean="0">
                <a:latin typeface="Calibri"/>
                <a:cs typeface="Calibri"/>
              </a:rPr>
              <a:t>Perception checking </a:t>
            </a:r>
            <a:r>
              <a:rPr lang="en-US" sz="2200" spc="-5" dirty="0" smtClean="0">
                <a:latin typeface="Calibri"/>
                <a:cs typeface="Calibri"/>
              </a:rPr>
              <a:t>or seeking </a:t>
            </a:r>
            <a:r>
              <a:rPr lang="en-US" sz="2200" spc="-15" dirty="0" smtClean="0">
                <a:latin typeface="Calibri"/>
                <a:cs typeface="Calibri"/>
              </a:rPr>
              <a:t>consensual</a:t>
            </a:r>
            <a:r>
              <a:rPr lang="en-US" sz="2200" spc="165" dirty="0" smtClean="0">
                <a:latin typeface="Calibri"/>
                <a:cs typeface="Calibri"/>
              </a:rPr>
              <a:t> </a:t>
            </a:r>
            <a:r>
              <a:rPr lang="en-US" sz="2200" spc="-40" dirty="0" smtClean="0">
                <a:latin typeface="Calibri"/>
                <a:cs typeface="Calibri"/>
              </a:rPr>
              <a:t>validation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702435" algn="l"/>
              </a:tabLst>
            </a:pPr>
            <a:r>
              <a:rPr lang="en-US" sz="2200" spc="-10" dirty="0" smtClean="0">
                <a:latin typeface="Calibri"/>
                <a:cs typeface="Calibri"/>
              </a:rPr>
              <a:t>Offering self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0" dirty="0" smtClean="0">
                <a:latin typeface="Calibri"/>
                <a:cs typeface="Calibri"/>
              </a:rPr>
              <a:t>Acknowledging</a:t>
            </a:r>
            <a:endParaRPr lang="en-US"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0" dirty="0" smtClean="0">
                <a:latin typeface="Calibri"/>
                <a:cs typeface="Calibri"/>
              </a:rPr>
              <a:t>Giving</a:t>
            </a:r>
            <a:r>
              <a:rPr lang="en-US" sz="2200" spc="5" dirty="0" smtClean="0">
                <a:latin typeface="Calibri"/>
                <a:cs typeface="Calibri"/>
              </a:rPr>
              <a:t> </a:t>
            </a:r>
            <a:r>
              <a:rPr lang="en-US" sz="2200" spc="-25" dirty="0" smtClean="0">
                <a:latin typeface="Calibri"/>
                <a:cs typeface="Calibri"/>
              </a:rPr>
              <a:t>information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5" dirty="0" smtClean="0">
                <a:latin typeface="Calibri"/>
                <a:cs typeface="Calibri"/>
              </a:rPr>
              <a:t>Clarifying </a:t>
            </a:r>
            <a:r>
              <a:rPr lang="en-US" sz="2200" spc="-10" dirty="0" smtClean="0">
                <a:latin typeface="Calibri"/>
                <a:cs typeface="Calibri"/>
              </a:rPr>
              <a:t>time </a:t>
            </a:r>
            <a:r>
              <a:rPr lang="en-US" sz="2200" spc="-5" dirty="0" smtClean="0">
                <a:latin typeface="Calibri"/>
                <a:cs typeface="Calibri"/>
              </a:rPr>
              <a:t>or</a:t>
            </a:r>
            <a:r>
              <a:rPr lang="en-US" sz="2200" spc="50" dirty="0" smtClean="0">
                <a:latin typeface="Calibri"/>
                <a:cs typeface="Calibri"/>
              </a:rPr>
              <a:t> </a:t>
            </a:r>
            <a:r>
              <a:rPr lang="en-US" sz="2200" spc="-15" dirty="0" smtClean="0">
                <a:latin typeface="Calibri"/>
                <a:cs typeface="Calibri"/>
              </a:rPr>
              <a:t>sequence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0" dirty="0" smtClean="0">
                <a:latin typeface="Calibri"/>
                <a:cs typeface="Calibri"/>
              </a:rPr>
              <a:t>Presenting</a:t>
            </a:r>
            <a:r>
              <a:rPr lang="en-US" sz="2200" spc="30" dirty="0" smtClean="0">
                <a:latin typeface="Calibri"/>
                <a:cs typeface="Calibri"/>
              </a:rPr>
              <a:t> </a:t>
            </a:r>
            <a:r>
              <a:rPr lang="en-US" sz="2200" spc="-10" dirty="0" smtClean="0">
                <a:latin typeface="Calibri"/>
                <a:cs typeface="Calibri"/>
              </a:rPr>
              <a:t>reality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5" dirty="0" smtClean="0">
                <a:latin typeface="Calibri"/>
                <a:cs typeface="Calibri"/>
              </a:rPr>
              <a:t>Focusing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0" dirty="0" smtClean="0">
                <a:latin typeface="Calibri"/>
                <a:cs typeface="Calibri"/>
              </a:rPr>
              <a:t>Reflecting</a:t>
            </a:r>
            <a:endParaRPr lang="en-US" sz="2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2200" spc="-10" dirty="0" smtClean="0">
                <a:latin typeface="Calibri"/>
                <a:cs typeface="Calibri"/>
              </a:rPr>
              <a:t>Summarizing </a:t>
            </a:r>
            <a:r>
              <a:rPr lang="en-US" sz="2200" spc="-5" dirty="0" smtClean="0">
                <a:latin typeface="Calibri"/>
                <a:cs typeface="Calibri"/>
              </a:rPr>
              <a:t>and</a:t>
            </a:r>
            <a:r>
              <a:rPr lang="en-US" sz="2200" spc="40" dirty="0" smtClean="0">
                <a:latin typeface="Calibri"/>
                <a:cs typeface="Calibri"/>
              </a:rPr>
              <a:t> </a:t>
            </a:r>
            <a:r>
              <a:rPr lang="en-US" sz="2200" spc="-5" dirty="0" smtClean="0">
                <a:latin typeface="Calibri"/>
                <a:cs typeface="Calibri"/>
              </a:rPr>
              <a:t>planning</a:t>
            </a:r>
            <a:endParaRPr lang="en-US" sz="2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2626" y="461594"/>
            <a:ext cx="37007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INTRODUCTION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336295" y="1349755"/>
            <a:ext cx="8426705" cy="2992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265" marR="5080" indent="-457200" algn="just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  <a:tabLst>
                <a:tab pos="496189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a dynamic,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reciprocal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sending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receiving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messages.  </a:t>
            </a:r>
            <a:endParaRPr lang="en-US" sz="2400" spc="-5" dirty="0">
              <a:latin typeface="Times New Roman" pitchFamily="18" charset="0"/>
              <a:cs typeface="Times New Roman" pitchFamily="18" charset="0"/>
            </a:endParaRPr>
          </a:p>
          <a:p>
            <a:pPr marL="469265" marR="5080" indent="-457200" algn="just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  <a:tabLst>
                <a:tab pos="4961890" algn="l"/>
              </a:tabLst>
            </a:pP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sz="2400" spc="6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than the act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talking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listening.</a:t>
            </a:r>
            <a:r>
              <a:rPr sz="2400" spc="6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cry of a  newborn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whisper of a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person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who is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dying,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primary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purpose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a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share information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obtain    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    </a:t>
            </a:r>
            <a:r>
              <a:rPr sz="2400" spc="6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response.	</a:t>
            </a:r>
            <a:endParaRPr lang="en-US" sz="24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469265" marR="5080" indent="-457200" algn="just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  <a:tabLst>
                <a:tab pos="4961890" algn="l"/>
              </a:tabLst>
            </a:pPr>
            <a:r>
              <a:rPr sz="2400" spc="-15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use  communication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meet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physical,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psychosocial,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emotional 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spiritual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needs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34200" y="4162425"/>
            <a:ext cx="1981200" cy="23145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934" y="191465"/>
            <a:ext cx="67964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15" dirty="0" smtClean="0"/>
              <a:t>Barriers </a:t>
            </a:r>
            <a:r>
              <a:rPr lang="en-US" u="none" spc="-60" dirty="0" smtClean="0"/>
              <a:t>to</a:t>
            </a:r>
            <a:r>
              <a:rPr lang="en-US" u="none" spc="-20" dirty="0" smtClean="0"/>
              <a:t> </a:t>
            </a:r>
            <a:r>
              <a:rPr lang="en-US" u="none" spc="-35" dirty="0" smtClean="0"/>
              <a:t>communication</a:t>
            </a:r>
            <a:endParaRPr lang="en-US" u="none" spc="-35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1537461"/>
            <a:ext cx="5116195" cy="455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15" dirty="0" smtClean="0">
                <a:latin typeface="Calibri"/>
                <a:cs typeface="Calibri"/>
              </a:rPr>
              <a:t>Stereotyping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5" dirty="0" smtClean="0">
                <a:latin typeface="Calibri"/>
                <a:cs typeface="Calibri"/>
              </a:rPr>
              <a:t>Agreeing </a:t>
            </a:r>
            <a:r>
              <a:rPr lang="en-US" sz="2700" dirty="0" smtClean="0">
                <a:latin typeface="Calibri"/>
                <a:cs typeface="Calibri"/>
              </a:rPr>
              <a:t>and</a:t>
            </a:r>
            <a:r>
              <a:rPr lang="en-US" sz="2700" spc="-50" dirty="0" smtClean="0">
                <a:latin typeface="Calibri"/>
                <a:cs typeface="Calibri"/>
              </a:rPr>
              <a:t> </a:t>
            </a:r>
            <a:r>
              <a:rPr lang="en-US" sz="2700" spc="-10" dirty="0" smtClean="0">
                <a:latin typeface="Calibri"/>
                <a:cs typeface="Calibri"/>
              </a:rPr>
              <a:t>disagreeing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dirty="0" smtClean="0">
                <a:latin typeface="Calibri"/>
                <a:cs typeface="Calibri"/>
              </a:rPr>
              <a:t>Being</a:t>
            </a:r>
            <a:r>
              <a:rPr lang="en-US" sz="2700" spc="-45" dirty="0" smtClean="0">
                <a:latin typeface="Calibri"/>
                <a:cs typeface="Calibri"/>
              </a:rPr>
              <a:t> </a:t>
            </a:r>
            <a:r>
              <a:rPr lang="en-US" sz="2700" spc="-5" dirty="0" smtClean="0">
                <a:latin typeface="Calibri"/>
                <a:cs typeface="Calibri"/>
              </a:rPr>
              <a:t>defensive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5" dirty="0" smtClean="0">
                <a:latin typeface="Calibri"/>
                <a:cs typeface="Calibri"/>
              </a:rPr>
              <a:t>Challenging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10" dirty="0" smtClean="0">
                <a:latin typeface="Calibri"/>
                <a:cs typeface="Calibri"/>
              </a:rPr>
              <a:t>Probing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15" dirty="0" smtClean="0">
                <a:latin typeface="Calibri"/>
                <a:cs typeface="Calibri"/>
              </a:rPr>
              <a:t>Testing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5" dirty="0" smtClean="0">
                <a:latin typeface="Calibri"/>
                <a:cs typeface="Calibri"/>
              </a:rPr>
              <a:t>Rejecting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5" dirty="0" smtClean="0">
                <a:latin typeface="Calibri"/>
                <a:cs typeface="Calibri"/>
              </a:rPr>
              <a:t>Changing </a:t>
            </a:r>
            <a:r>
              <a:rPr lang="en-US" sz="2700" spc="-15" dirty="0" smtClean="0">
                <a:latin typeface="Calibri"/>
                <a:cs typeface="Calibri"/>
              </a:rPr>
              <a:t>topics </a:t>
            </a:r>
            <a:r>
              <a:rPr lang="en-US" sz="2700" dirty="0" smtClean="0">
                <a:latin typeface="Calibri"/>
                <a:cs typeface="Calibri"/>
              </a:rPr>
              <a:t>and</a:t>
            </a:r>
            <a:r>
              <a:rPr lang="en-US" sz="2700" spc="-75" dirty="0" smtClean="0">
                <a:latin typeface="Calibri"/>
                <a:cs typeface="Calibri"/>
              </a:rPr>
              <a:t> </a:t>
            </a:r>
            <a:r>
              <a:rPr lang="en-US" sz="2700" spc="-10" dirty="0" smtClean="0">
                <a:latin typeface="Calibri"/>
                <a:cs typeface="Calibri"/>
              </a:rPr>
              <a:t>subjects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20" dirty="0" smtClean="0">
                <a:latin typeface="Calibri"/>
                <a:cs typeface="Calibri"/>
              </a:rPr>
              <a:t>Unwanted </a:t>
            </a:r>
            <a:r>
              <a:rPr lang="en-US" sz="2700" spc="-10" dirty="0" err="1" smtClean="0">
                <a:latin typeface="Calibri"/>
                <a:cs typeface="Calibri"/>
              </a:rPr>
              <a:t>reassuarence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spc="-35" dirty="0" smtClean="0">
                <a:latin typeface="Calibri"/>
                <a:cs typeface="Calibri"/>
              </a:rPr>
              <a:t>Passing</a:t>
            </a:r>
            <a:r>
              <a:rPr lang="en-US" sz="2700" spc="-25" dirty="0" smtClean="0">
                <a:latin typeface="Calibri"/>
                <a:cs typeface="Calibri"/>
              </a:rPr>
              <a:t> </a:t>
            </a:r>
            <a:r>
              <a:rPr lang="en-US" sz="2700" spc="-5" dirty="0" err="1" smtClean="0">
                <a:latin typeface="Calibri"/>
                <a:cs typeface="Calibri"/>
              </a:rPr>
              <a:t>judgement</a:t>
            </a:r>
            <a:endParaRPr lang="en-US" sz="27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700" dirty="0" smtClean="0">
                <a:latin typeface="Calibri"/>
                <a:cs typeface="Calibri"/>
              </a:rPr>
              <a:t>Giving </a:t>
            </a:r>
            <a:r>
              <a:rPr lang="en-US" sz="2700" spc="-10" dirty="0" smtClean="0">
                <a:latin typeface="Calibri"/>
                <a:cs typeface="Calibri"/>
              </a:rPr>
              <a:t>common</a:t>
            </a:r>
            <a:r>
              <a:rPr lang="en-US" sz="2700" spc="-50" dirty="0" smtClean="0">
                <a:latin typeface="Calibri"/>
                <a:cs typeface="Calibri"/>
              </a:rPr>
              <a:t> </a:t>
            </a:r>
            <a:r>
              <a:rPr lang="en-US" sz="2700" spc="-10" dirty="0" smtClean="0">
                <a:latin typeface="Calibri"/>
                <a:cs typeface="Calibri"/>
              </a:rPr>
              <a:t>advice</a:t>
            </a:r>
            <a:endParaRPr lang="en-US" sz="27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7845" marR="5080" indent="825500">
              <a:lnSpc>
                <a:spcPct val="100000"/>
              </a:lnSpc>
              <a:spcBef>
                <a:spcPts val="95"/>
              </a:spcBef>
              <a:tabLst>
                <a:tab pos="5114925" algn="l"/>
              </a:tabLst>
            </a:pPr>
            <a:r>
              <a:rPr lang="en-US" u="none" spc="-5" dirty="0" smtClean="0"/>
              <a:t>Five </a:t>
            </a:r>
            <a:r>
              <a:rPr lang="en-US" u="none" spc="-145" dirty="0" smtClean="0"/>
              <a:t>ways </a:t>
            </a:r>
            <a:r>
              <a:rPr lang="en-US" u="none" spc="-60" dirty="0" smtClean="0"/>
              <a:t>to </a:t>
            </a:r>
            <a:r>
              <a:rPr lang="en-US" u="none" spc="-95" dirty="0" smtClean="0"/>
              <a:t>facilitate  </a:t>
            </a:r>
            <a:r>
              <a:rPr lang="en-US" u="none" spc="-10" dirty="0" smtClean="0"/>
              <a:t>therapeutic</a:t>
            </a:r>
            <a:r>
              <a:rPr lang="en-US" u="none" spc="-35" dirty="0" smtClean="0"/>
              <a:t> communication</a:t>
            </a:r>
            <a:endParaRPr lang="en-US" u="none" spc="-3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969491"/>
            <a:ext cx="7288530" cy="298350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35" dirty="0" smtClean="0">
                <a:latin typeface="Calibri"/>
                <a:cs typeface="Calibri"/>
              </a:rPr>
              <a:t>Maintain </a:t>
            </a:r>
            <a:r>
              <a:rPr lang="en-US" sz="3200" spc="-45" dirty="0" smtClean="0">
                <a:latin typeface="Calibri"/>
                <a:cs typeface="Calibri"/>
              </a:rPr>
              <a:t>patient </a:t>
            </a:r>
            <a:r>
              <a:rPr lang="en-US" sz="3200" dirty="0" smtClean="0">
                <a:latin typeface="Calibri"/>
                <a:cs typeface="Calibri"/>
              </a:rPr>
              <a:t>– </a:t>
            </a:r>
            <a:r>
              <a:rPr lang="en-US" sz="3200" spc="-5" dirty="0" smtClean="0">
                <a:latin typeface="Calibri"/>
                <a:cs typeface="Calibri"/>
              </a:rPr>
              <a:t>centered</a:t>
            </a:r>
            <a:r>
              <a:rPr lang="en-US" sz="3200" spc="75" dirty="0" smtClean="0">
                <a:latin typeface="Calibri"/>
                <a:cs typeface="Calibri"/>
              </a:rPr>
              <a:t> </a:t>
            </a:r>
            <a:r>
              <a:rPr lang="en-US" sz="3200" spc="-15" dirty="0" smtClean="0">
                <a:latin typeface="Calibri"/>
                <a:cs typeface="Calibri"/>
              </a:rPr>
              <a:t>teaching</a:t>
            </a:r>
            <a:endParaRPr lang="en-US" sz="3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10" dirty="0" smtClean="0">
                <a:latin typeface="Calibri"/>
                <a:cs typeface="Calibri"/>
              </a:rPr>
              <a:t>Suppress</a:t>
            </a:r>
            <a:r>
              <a:rPr lang="en-US" sz="3200" spc="-30" dirty="0" smtClean="0">
                <a:latin typeface="Calibri"/>
                <a:cs typeface="Calibri"/>
              </a:rPr>
              <a:t> </a:t>
            </a:r>
            <a:r>
              <a:rPr lang="en-US" sz="3200" spc="-5" dirty="0" smtClean="0">
                <a:latin typeface="Calibri"/>
                <a:cs typeface="Calibri"/>
              </a:rPr>
              <a:t>prejudices</a:t>
            </a:r>
            <a:endParaRPr lang="en-US" sz="3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5" dirty="0" smtClean="0">
                <a:latin typeface="Calibri"/>
                <a:cs typeface="Calibri"/>
              </a:rPr>
              <a:t>Create </a:t>
            </a:r>
            <a:r>
              <a:rPr lang="en-US" sz="3200" dirty="0" smtClean="0">
                <a:latin typeface="Calibri"/>
                <a:cs typeface="Calibri"/>
              </a:rPr>
              <a:t>a </a:t>
            </a:r>
            <a:r>
              <a:rPr lang="en-US" sz="3200" spc="-5" dirty="0" smtClean="0">
                <a:latin typeface="Calibri"/>
                <a:cs typeface="Calibri"/>
              </a:rPr>
              <a:t>therapeutic</a:t>
            </a:r>
            <a:r>
              <a:rPr lang="en-US" sz="3200" spc="50" dirty="0" smtClean="0">
                <a:latin typeface="Calibri"/>
                <a:cs typeface="Calibri"/>
              </a:rPr>
              <a:t> </a:t>
            </a:r>
            <a:r>
              <a:rPr lang="en-US" sz="3200" spc="-10" dirty="0" smtClean="0">
                <a:latin typeface="Calibri"/>
                <a:cs typeface="Calibri"/>
              </a:rPr>
              <a:t>environment</a:t>
            </a:r>
            <a:endParaRPr lang="en-US" sz="3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dirty="0" smtClean="0">
                <a:latin typeface="Calibri"/>
                <a:cs typeface="Calibri"/>
              </a:rPr>
              <a:t>Be </a:t>
            </a:r>
            <a:r>
              <a:rPr lang="en-US" sz="3200" spc="-10" dirty="0" smtClean="0">
                <a:latin typeface="Calibri"/>
                <a:cs typeface="Calibri"/>
              </a:rPr>
              <a:t>alert </a:t>
            </a:r>
            <a:r>
              <a:rPr lang="en-US" sz="3200" spc="-50" dirty="0" smtClean="0">
                <a:latin typeface="Calibri"/>
                <a:cs typeface="Calibri"/>
              </a:rPr>
              <a:t>to </a:t>
            </a:r>
            <a:r>
              <a:rPr lang="en-US" sz="3200" dirty="0" smtClean="0">
                <a:latin typeface="Calibri"/>
                <a:cs typeface="Calibri"/>
              </a:rPr>
              <a:t>non </a:t>
            </a:r>
            <a:r>
              <a:rPr lang="en-US" sz="3200" spc="-10" dirty="0" smtClean="0">
                <a:latin typeface="Calibri"/>
                <a:cs typeface="Calibri"/>
              </a:rPr>
              <a:t>verbal</a:t>
            </a:r>
            <a:r>
              <a:rPr lang="en-US" sz="3200" spc="25" dirty="0" smtClean="0">
                <a:latin typeface="Calibri"/>
                <a:cs typeface="Calibri"/>
              </a:rPr>
              <a:t> </a:t>
            </a:r>
            <a:r>
              <a:rPr lang="en-US" sz="3200" spc="-25" dirty="0" smtClean="0">
                <a:latin typeface="Calibri"/>
                <a:cs typeface="Calibri"/>
              </a:rPr>
              <a:t>clues</a:t>
            </a:r>
            <a:endParaRPr lang="en-US" sz="3200" dirty="0" smtClean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40" dirty="0" smtClean="0">
                <a:latin typeface="Calibri"/>
                <a:cs typeface="Calibri"/>
              </a:rPr>
              <a:t>Establish </a:t>
            </a:r>
            <a:r>
              <a:rPr lang="en-US" sz="3200" dirty="0" smtClean="0">
                <a:latin typeface="Calibri"/>
                <a:cs typeface="Calibri"/>
              </a:rPr>
              <a:t>a </a:t>
            </a:r>
            <a:r>
              <a:rPr lang="en-US" sz="3200" spc="-5" dirty="0" smtClean="0">
                <a:latin typeface="Calibri"/>
                <a:cs typeface="Calibri"/>
              </a:rPr>
              <a:t>trusting</a:t>
            </a:r>
            <a:r>
              <a:rPr lang="en-US" sz="3200" spc="35" dirty="0" smtClean="0">
                <a:latin typeface="Calibri"/>
                <a:cs typeface="Calibri"/>
              </a:rPr>
              <a:t> </a:t>
            </a:r>
            <a:r>
              <a:rPr lang="en-US" sz="3200" spc="-25" dirty="0" smtClean="0">
                <a:latin typeface="Calibri"/>
                <a:cs typeface="Calibri"/>
              </a:rPr>
              <a:t>relationship</a:t>
            </a:r>
            <a:endParaRPr lang="en-US"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021" y="191465"/>
            <a:ext cx="65227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10" dirty="0" smtClean="0">
                <a:latin typeface="Calibri"/>
                <a:cs typeface="Calibri"/>
              </a:rPr>
              <a:t>Interpersonal</a:t>
            </a:r>
            <a:r>
              <a:rPr lang="en-US" u="none" spc="-30" dirty="0" smtClean="0">
                <a:latin typeface="Calibri"/>
                <a:cs typeface="Calibri"/>
              </a:rPr>
              <a:t> relationship</a:t>
            </a:r>
            <a:endParaRPr lang="en-US" u="none" spc="-3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8073390" cy="4622418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interpersonal relationship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strong </a:t>
            </a:r>
            <a:r>
              <a:rPr sz="3200" spc="-5" dirty="0">
                <a:latin typeface="Calibri"/>
                <a:cs typeface="Calibri"/>
              </a:rPr>
              <a:t>deep  </a:t>
            </a:r>
            <a:r>
              <a:rPr sz="3200" dirty="0">
                <a:latin typeface="Calibri"/>
                <a:cs typeface="Calibri"/>
              </a:rPr>
              <a:t>or close </a:t>
            </a:r>
            <a:r>
              <a:rPr sz="3200" spc="-5" dirty="0">
                <a:latin typeface="Calibri"/>
                <a:cs typeface="Calibri"/>
              </a:rPr>
              <a:t>association </a:t>
            </a:r>
            <a:r>
              <a:rPr sz="3200" dirty="0">
                <a:latin typeface="Calibri"/>
                <a:cs typeface="Calibri"/>
              </a:rPr>
              <a:t>/ </a:t>
            </a:r>
            <a:r>
              <a:rPr sz="3200" spc="-10" dirty="0">
                <a:latin typeface="Calibri"/>
                <a:cs typeface="Calibri"/>
              </a:rPr>
              <a:t>acquaintance between  two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10" dirty="0">
                <a:latin typeface="Calibri"/>
                <a:cs typeface="Calibri"/>
              </a:rPr>
              <a:t>more </a:t>
            </a:r>
            <a:r>
              <a:rPr sz="3200" spc="-5" dirty="0">
                <a:latin typeface="Calibri"/>
                <a:cs typeface="Calibri"/>
              </a:rPr>
              <a:t>people </a:t>
            </a:r>
            <a:r>
              <a:rPr sz="3200" spc="-10" dirty="0">
                <a:latin typeface="Calibri"/>
                <a:cs typeface="Calibri"/>
              </a:rPr>
              <a:t>that </a:t>
            </a:r>
            <a:r>
              <a:rPr sz="3200" spc="-15" dirty="0">
                <a:latin typeface="Calibri"/>
                <a:cs typeface="Calibri"/>
              </a:rPr>
              <a:t>may</a:t>
            </a:r>
            <a:r>
              <a:rPr sz="3200" spc="68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range </a:t>
            </a:r>
            <a:r>
              <a:rPr sz="3200" dirty="0">
                <a:latin typeface="Calibri"/>
                <a:cs typeface="Calibri"/>
              </a:rPr>
              <a:t>in  </a:t>
            </a:r>
            <a:r>
              <a:rPr sz="3200" spc="-15" dirty="0">
                <a:latin typeface="Calibri"/>
                <a:cs typeface="Calibri"/>
              </a:rPr>
              <a:t>duration </a:t>
            </a:r>
            <a:r>
              <a:rPr sz="3200" spc="-20" dirty="0">
                <a:latin typeface="Calibri"/>
                <a:cs typeface="Calibri"/>
              </a:rPr>
              <a:t>from </a:t>
            </a:r>
            <a:r>
              <a:rPr sz="3200" spc="-10" dirty="0">
                <a:latin typeface="Calibri"/>
                <a:cs typeface="Calibri"/>
              </a:rPr>
              <a:t>brief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enduring. </a:t>
            </a:r>
            <a:endParaRPr lang="en-US" sz="3200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 smtClean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nurse </a:t>
            </a:r>
            <a:r>
              <a:rPr sz="3200" spc="-5" dirty="0">
                <a:latin typeface="Calibri"/>
                <a:cs typeface="Calibri"/>
              </a:rPr>
              <a:t>is 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10" dirty="0">
                <a:latin typeface="Calibri"/>
                <a:cs typeface="Calibri"/>
              </a:rPr>
              <a:t>important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5" dirty="0">
                <a:latin typeface="Calibri"/>
                <a:cs typeface="Calibri"/>
              </a:rPr>
              <a:t>health </a:t>
            </a:r>
            <a:r>
              <a:rPr sz="3200" spc="-20" dirty="0">
                <a:latin typeface="Calibri"/>
                <a:cs typeface="Calibri"/>
              </a:rPr>
              <a:t>care </a:t>
            </a:r>
            <a:r>
              <a:rPr sz="3200" spc="-10" dirty="0">
                <a:latin typeface="Calibri"/>
                <a:cs typeface="Calibri"/>
              </a:rPr>
              <a:t>team </a:t>
            </a:r>
            <a:r>
              <a:rPr sz="3200" spc="-5" dirty="0">
                <a:latin typeface="Calibri"/>
                <a:cs typeface="Calibri"/>
              </a:rPr>
              <a:t>that  </a:t>
            </a:r>
            <a:r>
              <a:rPr sz="3200" spc="-10" dirty="0">
                <a:latin typeface="Calibri"/>
                <a:cs typeface="Calibri"/>
              </a:rPr>
              <a:t>must work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spc="-15" dirty="0">
                <a:latin typeface="Calibri"/>
                <a:cs typeface="Calibri"/>
              </a:rPr>
              <a:t>co-operation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harmony </a:t>
            </a:r>
            <a:r>
              <a:rPr sz="3200" spc="-25" dirty="0">
                <a:latin typeface="Calibri"/>
                <a:cs typeface="Calibri"/>
              </a:rPr>
              <a:t>for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care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10" dirty="0">
                <a:latin typeface="Calibri"/>
                <a:cs typeface="Calibri"/>
              </a:rPr>
              <a:t>patient. </a:t>
            </a:r>
            <a:endParaRPr lang="en-US" sz="3200" spc="-10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 smtClean="0">
                <a:latin typeface="Calibri"/>
                <a:cs typeface="Calibri"/>
              </a:rPr>
              <a:t>This </a:t>
            </a:r>
            <a:r>
              <a:rPr sz="3200" spc="-15" dirty="0">
                <a:latin typeface="Calibri"/>
                <a:cs typeface="Calibri"/>
              </a:rPr>
              <a:t>co-operation </a:t>
            </a:r>
            <a:r>
              <a:rPr sz="3200" dirty="0">
                <a:latin typeface="Calibri"/>
                <a:cs typeface="Calibri"/>
              </a:rPr>
              <a:t>and  </a:t>
            </a:r>
            <a:r>
              <a:rPr sz="3200" spc="-15" dirty="0">
                <a:latin typeface="Calibri"/>
                <a:cs typeface="Calibri"/>
              </a:rPr>
              <a:t>harmony </a:t>
            </a:r>
            <a:r>
              <a:rPr sz="3200" spc="-5" dirty="0">
                <a:latin typeface="Calibri"/>
                <a:cs typeface="Calibri"/>
              </a:rPr>
              <a:t>depends upon </a:t>
            </a:r>
            <a:r>
              <a:rPr sz="3200" dirty="0">
                <a:latin typeface="Calibri"/>
                <a:cs typeface="Calibri"/>
              </a:rPr>
              <a:t>the IPR </a:t>
            </a:r>
            <a:r>
              <a:rPr sz="3200" spc="-5" dirty="0">
                <a:latin typeface="Calibri"/>
                <a:cs typeface="Calibri"/>
              </a:rPr>
              <a:t>that is  </a:t>
            </a:r>
            <a:r>
              <a:rPr sz="3200" spc="-10" dirty="0">
                <a:latin typeface="Calibri"/>
                <a:cs typeface="Calibri"/>
              </a:rPr>
              <a:t>maintained </a:t>
            </a:r>
            <a:r>
              <a:rPr sz="3200" spc="-5" dirty="0">
                <a:latin typeface="Calibri"/>
                <a:cs typeface="Calibri"/>
              </a:rPr>
              <a:t>among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members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5" dirty="0">
                <a:latin typeface="Calibri"/>
                <a:cs typeface="Calibri"/>
              </a:rPr>
              <a:t>health  </a:t>
            </a:r>
            <a:r>
              <a:rPr sz="3200" spc="-20" dirty="0">
                <a:latin typeface="Calibri"/>
                <a:cs typeface="Calibri"/>
              </a:rPr>
              <a:t>care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team.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2520" y="191465"/>
            <a:ext cx="53809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15" dirty="0" smtClean="0"/>
              <a:t>Theoretical</a:t>
            </a:r>
            <a:r>
              <a:rPr lang="en-US" u="none" spc="-75" dirty="0" smtClean="0"/>
              <a:t> </a:t>
            </a:r>
            <a:r>
              <a:rPr lang="en-US" u="none" spc="-10" dirty="0" smtClean="0"/>
              <a:t>assertion</a:t>
            </a:r>
            <a:endParaRPr lang="en-US" u="none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979423"/>
            <a:ext cx="8630920" cy="4537589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indent="-342900" algn="just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purpose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nursing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achieved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though the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establishment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relationship.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human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condition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shared by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all human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being.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889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442595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Most people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another and in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varying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degrees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experience 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joy,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contentment,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happiness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love.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8255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persons,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sometime in their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lives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will be 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confronted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illness 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pain.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8255" indent="-342900" algn="just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quantity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nursing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delivered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ill human being is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greatly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influenced by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nurse’s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perception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the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client.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7620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term patient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nurses are stereotyped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 only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useful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communicate</a:t>
            </a:r>
            <a:r>
              <a:rPr sz="2400" spc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economy.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4565" y="461594"/>
            <a:ext cx="78174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u="none" spc="-10" dirty="0" smtClean="0"/>
              <a:t>Theoretical assertion</a:t>
            </a:r>
            <a:r>
              <a:rPr lang="en-US" sz="4400" u="none" spc="-65" dirty="0" smtClean="0"/>
              <a:t> </a:t>
            </a:r>
            <a:r>
              <a:rPr lang="en-US" sz="4400" u="none" spc="-60" dirty="0" smtClean="0"/>
              <a:t>(cont.)</a:t>
            </a:r>
            <a:endParaRPr lang="en-US" sz="4400" u="none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1195273"/>
            <a:ext cx="8559165" cy="4039053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7620" indent="-342900" algn="just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roles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nurse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must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be  transcended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establish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human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relatedness.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8255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Illness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suffering are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spiritual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encounters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well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emotional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experience.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6985" indent="-342900" algn="just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Communication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enables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nurses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establish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human relationship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thereby fulfil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purpose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nursing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profession.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assisted top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find meaning in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experience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illness and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suffering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individual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can cope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exchanged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these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experience.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2289" y="461594"/>
            <a:ext cx="766318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u="none" spc="-10" dirty="0" smtClean="0">
                <a:latin typeface="Calibri"/>
                <a:cs typeface="Calibri"/>
              </a:rPr>
              <a:t>Theoretical </a:t>
            </a:r>
            <a:r>
              <a:rPr lang="en-US" sz="4400" u="none" spc="-5" dirty="0" smtClean="0">
                <a:latin typeface="Calibri"/>
                <a:cs typeface="Calibri"/>
              </a:rPr>
              <a:t>assertion</a:t>
            </a:r>
            <a:r>
              <a:rPr lang="en-US" sz="4400" u="none" spc="-15" dirty="0" smtClean="0">
                <a:latin typeface="Calibri"/>
                <a:cs typeface="Calibri"/>
              </a:rPr>
              <a:t> </a:t>
            </a:r>
            <a:r>
              <a:rPr lang="en-US" sz="4400" u="none" spc="-70" dirty="0" smtClean="0">
                <a:latin typeface="Calibri"/>
                <a:cs typeface="Calibri"/>
              </a:rPr>
              <a:t>(cont.)</a:t>
            </a:r>
            <a:endParaRPr lang="en-US" sz="4400" u="none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8073390" cy="41236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spiritual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ethical values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15" dirty="0">
                <a:latin typeface="Calibri"/>
                <a:cs typeface="Calibri"/>
              </a:rPr>
              <a:t>nurse,  </a:t>
            </a:r>
            <a:r>
              <a:rPr sz="3200" spc="-5" dirty="0">
                <a:latin typeface="Calibri"/>
                <a:cs typeface="Calibri"/>
              </a:rPr>
              <a:t>about </a:t>
            </a:r>
            <a:r>
              <a:rPr sz="3200" dirty="0">
                <a:latin typeface="Calibri"/>
                <a:cs typeface="Calibri"/>
              </a:rPr>
              <a:t>illness </a:t>
            </a:r>
            <a:r>
              <a:rPr sz="3200" spc="-15" dirty="0">
                <a:latin typeface="Calibri"/>
                <a:cs typeface="Calibri"/>
              </a:rPr>
              <a:t>suffering</a:t>
            </a:r>
            <a:r>
              <a:rPr sz="3200" spc="6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will </a:t>
            </a:r>
            <a:r>
              <a:rPr sz="3200" spc="-10" dirty="0">
                <a:latin typeface="Calibri"/>
                <a:cs typeface="Calibri"/>
              </a:rPr>
              <a:t>determine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20" dirty="0">
                <a:latin typeface="Calibri"/>
                <a:cs typeface="Calibri"/>
              </a:rPr>
              <a:t>excellent </a:t>
            </a:r>
            <a:r>
              <a:rPr sz="3200" spc="-15" dirty="0">
                <a:latin typeface="Calibri"/>
                <a:cs typeface="Calibri"/>
              </a:rPr>
              <a:t>top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5" dirty="0">
                <a:latin typeface="Calibri"/>
                <a:cs typeface="Calibri"/>
              </a:rPr>
              <a:t>she </a:t>
            </a:r>
            <a:r>
              <a:rPr sz="3200" dirty="0">
                <a:latin typeface="Calibri"/>
                <a:cs typeface="Calibri"/>
              </a:rPr>
              <a:t>will </a:t>
            </a:r>
            <a:r>
              <a:rPr sz="3200" spc="-5" dirty="0">
                <a:latin typeface="Calibri"/>
                <a:cs typeface="Calibri"/>
              </a:rPr>
              <a:t>be able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assist  </a:t>
            </a:r>
            <a:r>
              <a:rPr sz="3200" dirty="0">
                <a:latin typeface="Calibri"/>
                <a:cs typeface="Calibri"/>
              </a:rPr>
              <a:t>individuals and </a:t>
            </a:r>
            <a:r>
              <a:rPr sz="3200" spc="-10" dirty="0">
                <a:latin typeface="Calibri"/>
                <a:cs typeface="Calibri"/>
              </a:rPr>
              <a:t>families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find </a:t>
            </a:r>
            <a:r>
              <a:rPr sz="3200" dirty="0">
                <a:latin typeface="Calibri"/>
                <a:cs typeface="Calibri"/>
              </a:rPr>
              <a:t>meaning these  </a:t>
            </a:r>
            <a:r>
              <a:rPr sz="3200" spc="-10" dirty="0">
                <a:latin typeface="Calibri"/>
                <a:cs typeface="Calibri"/>
              </a:rPr>
              <a:t>difficult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experiences.</a:t>
            </a:r>
            <a:endParaRPr sz="32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It is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responsibility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15" dirty="0">
                <a:latin typeface="Calibri"/>
                <a:cs typeface="Calibri"/>
              </a:rPr>
              <a:t>professional  nurse </a:t>
            </a:r>
            <a:r>
              <a:rPr sz="3200" spc="-10" dirty="0">
                <a:latin typeface="Calibri"/>
                <a:cs typeface="Calibri"/>
              </a:rPr>
              <a:t>practitioner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assist </a:t>
            </a:r>
            <a:r>
              <a:rPr sz="3200" dirty="0">
                <a:latin typeface="Calibri"/>
                <a:cs typeface="Calibri"/>
              </a:rPr>
              <a:t>individuals and  </a:t>
            </a:r>
            <a:r>
              <a:rPr sz="3200" spc="-15" dirty="0">
                <a:latin typeface="Calibri"/>
                <a:cs typeface="Calibri"/>
              </a:rPr>
              <a:t>families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find </a:t>
            </a:r>
            <a:r>
              <a:rPr sz="3200" dirty="0">
                <a:latin typeface="Calibri"/>
                <a:cs typeface="Calibri"/>
              </a:rPr>
              <a:t>meaning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illness </a:t>
            </a:r>
            <a:r>
              <a:rPr sz="3200" spc="-5" dirty="0">
                <a:latin typeface="Calibri"/>
                <a:cs typeface="Calibri"/>
              </a:rPr>
              <a:t>and  </a:t>
            </a:r>
            <a:r>
              <a:rPr sz="3200" spc="-20" dirty="0">
                <a:latin typeface="Calibri"/>
                <a:cs typeface="Calibri"/>
              </a:rPr>
              <a:t>suffering.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0429" y="191465"/>
            <a:ext cx="39185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15" dirty="0" smtClean="0"/>
              <a:t>Principles </a:t>
            </a:r>
            <a:r>
              <a:rPr lang="en-US" u="none" spc="-5" dirty="0" smtClean="0"/>
              <a:t>of</a:t>
            </a:r>
            <a:r>
              <a:rPr lang="en-US" u="none" spc="-25" dirty="0" smtClean="0"/>
              <a:t> </a:t>
            </a:r>
            <a:r>
              <a:rPr lang="en-US" u="none" spc="-5" dirty="0" smtClean="0"/>
              <a:t>IPR</a:t>
            </a:r>
            <a:endParaRPr lang="en-US" u="none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63370"/>
            <a:ext cx="7954645" cy="42329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1011555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Times New Roman" pitchFamily="18" charset="0"/>
                <a:cs typeface="Times New Roman" pitchFamily="18" charset="0"/>
              </a:rPr>
              <a:t>Learn </a:t>
            </a:r>
            <a:r>
              <a:rPr sz="3000" spc="-30" dirty="0">
                <a:latin typeface="Times New Roman" pitchFamily="18" charset="0"/>
                <a:cs typeface="Times New Roman" pitchFamily="18" charset="0"/>
              </a:rPr>
              <a:t>everyone’s,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name and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never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address  </a:t>
            </a:r>
            <a:r>
              <a:rPr sz="3000" spc="-20" dirty="0">
                <a:latin typeface="Times New Roman" pitchFamily="18" charset="0"/>
                <a:cs typeface="Times New Roman" pitchFamily="18" charset="0"/>
              </a:rPr>
              <a:t>anyone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nick name.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Times New Roman" pitchFamily="18" charset="0"/>
                <a:cs typeface="Times New Roman" pitchFamily="18" charset="0"/>
              </a:rPr>
              <a:t>Respect every </a:t>
            </a:r>
            <a:r>
              <a:rPr sz="3000" spc="-45" dirty="0">
                <a:latin typeface="Times New Roman" pitchFamily="18" charset="0"/>
                <a:cs typeface="Times New Roman" pitchFamily="18" charset="0"/>
              </a:rPr>
              <a:t>one’s </a:t>
            </a:r>
            <a:r>
              <a:rPr sz="3000" spc="-25" dirty="0">
                <a:latin typeface="Times New Roman" pitchFamily="18" charset="0"/>
                <a:cs typeface="Times New Roman" pitchFamily="18" charset="0"/>
              </a:rPr>
              <a:t>individually.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member of  </a:t>
            </a:r>
            <a:r>
              <a:rPr sz="3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team is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sz="3000" spc="-50" dirty="0">
                <a:latin typeface="Times New Roman" pitchFamily="18" charset="0"/>
                <a:cs typeface="Times New Roman" pitchFamily="18" charset="0"/>
              </a:rPr>
              <a:t>other.(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Keep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up </a:t>
            </a:r>
            <a:r>
              <a:rPr sz="30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3000" spc="-20" dirty="0">
                <a:latin typeface="Times New Roman" pitchFamily="18" charset="0"/>
                <a:cs typeface="Times New Roman" pitchFamily="18" charset="0"/>
              </a:rPr>
              <a:t>status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member)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Times New Roman" pitchFamily="18" charset="0"/>
                <a:cs typeface="Times New Roman" pitchFamily="18" charset="0"/>
              </a:rPr>
              <a:t>Do not </a:t>
            </a:r>
            <a:r>
              <a:rPr sz="3000" spc="-5" dirty="0" smtClean="0">
                <a:latin typeface="Times New Roman" pitchFamily="18" charset="0"/>
                <a:cs typeface="Times New Roman" pitchFamily="18" charset="0"/>
              </a:rPr>
              <a:t>force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anything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on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anybody.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Times New Roman" pitchFamily="18" charset="0"/>
                <a:cs typeface="Times New Roman" pitchFamily="18" charset="0"/>
              </a:rPr>
              <a:t>Keep </a:t>
            </a:r>
            <a:r>
              <a:rPr sz="3000" dirty="0">
                <a:latin typeface="Times New Roman" pitchFamily="18" charset="0"/>
                <a:cs typeface="Times New Roman" pitchFamily="18" charset="0"/>
              </a:rPr>
              <a:t>emotions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under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 control.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Times New Roman" pitchFamily="18" charset="0"/>
                <a:cs typeface="Times New Roman" pitchFamily="18" charset="0"/>
              </a:rPr>
              <a:t>Do not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give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3000" spc="-35" dirty="0">
                <a:latin typeface="Times New Roman" pitchFamily="18" charset="0"/>
                <a:cs typeface="Times New Roman" pitchFamily="18" charset="0"/>
              </a:rPr>
              <a:t>take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personal </a:t>
            </a:r>
            <a:r>
              <a:rPr sz="3000" spc="-65" dirty="0">
                <a:latin typeface="Times New Roman" pitchFamily="18" charset="0"/>
                <a:cs typeface="Times New Roman" pitchFamily="18" charset="0"/>
              </a:rPr>
              <a:t>favour.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Times New Roman" pitchFamily="18" charset="0"/>
                <a:cs typeface="Times New Roman" pitchFamily="18" charset="0"/>
              </a:rPr>
              <a:t>Don’t be </a:t>
            </a:r>
            <a:r>
              <a:rPr sz="3000" spc="-20" dirty="0">
                <a:latin typeface="Times New Roman" pitchFamily="18" charset="0"/>
                <a:cs typeface="Times New Roman" pitchFamily="18" charset="0"/>
              </a:rPr>
              <a:t>afraid </a:t>
            </a:r>
            <a:r>
              <a:rPr sz="30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3000" spc="-5" dirty="0">
                <a:latin typeface="Times New Roman" pitchFamily="18" charset="0"/>
                <a:cs typeface="Times New Roman" pitchFamily="18" charset="0"/>
              </a:rPr>
              <a:t>admit</a:t>
            </a:r>
            <a:r>
              <a:rPr sz="3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spc="-10" dirty="0">
                <a:latin typeface="Times New Roman" pitchFamily="18" charset="0"/>
                <a:cs typeface="Times New Roman" pitchFamily="18" charset="0"/>
              </a:rPr>
              <a:t>ignorance</a:t>
            </a:r>
            <a:endParaRPr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1041" y="461594"/>
            <a:ext cx="6207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u="none" spc="-10" dirty="0" smtClean="0"/>
              <a:t>Principles </a:t>
            </a:r>
            <a:r>
              <a:rPr lang="en-US" sz="4400" u="none" dirty="0" smtClean="0"/>
              <a:t>of IPR</a:t>
            </a:r>
            <a:r>
              <a:rPr lang="en-US" sz="4400" u="none" spc="-35" dirty="0" smtClean="0"/>
              <a:t> </a:t>
            </a:r>
            <a:r>
              <a:rPr lang="en-US" sz="4400" u="none" spc="-65" dirty="0" smtClean="0"/>
              <a:t>(cont.)</a:t>
            </a:r>
            <a:endParaRPr lang="en-US" sz="4400" u="none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74659" cy="2906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team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leader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should not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excuse  regarding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her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responsibility.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698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969135" algn="l"/>
                <a:tab pos="2781935" algn="l"/>
                <a:tab pos="4053204" algn="l"/>
                <a:tab pos="4652010" algn="l"/>
                <a:tab pos="6303010" algn="l"/>
                <a:tab pos="7185659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elop	the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sz="2400" spc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bit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	of	li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400" spc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ing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	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ocus 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attention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on the</a:t>
            </a:r>
            <a:r>
              <a:rPr sz="24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problem.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82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1007744" algn="l"/>
                <a:tab pos="1760855" algn="l"/>
                <a:tab pos="2376170" algn="l"/>
                <a:tab pos="2921000" algn="l"/>
                <a:tab pos="3638550" algn="l"/>
                <a:tab pos="5263515" algn="l"/>
                <a:tab pos="6130290" algn="l"/>
                <a:tab pos="688975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	or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y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spc="-6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thing	th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	wi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	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di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turb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faith.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Give importance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others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sz="2400" spc="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justice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0057" y="191465"/>
            <a:ext cx="5187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15" dirty="0" smtClean="0"/>
              <a:t>Characteristics </a:t>
            </a:r>
            <a:r>
              <a:rPr lang="en-US" u="none" spc="-5" dirty="0" smtClean="0"/>
              <a:t>of</a:t>
            </a:r>
            <a:r>
              <a:rPr lang="en-US" u="none" spc="-45" dirty="0" smtClean="0"/>
              <a:t> </a:t>
            </a:r>
            <a:r>
              <a:rPr lang="en-US" u="none" spc="-5" dirty="0" smtClean="0"/>
              <a:t>IPR</a:t>
            </a:r>
            <a:endParaRPr lang="en-US" u="none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1607565"/>
            <a:ext cx="8627745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Helping </a:t>
            </a:r>
            <a:r>
              <a:rPr sz="3200" spc="-10" dirty="0">
                <a:latin typeface="Calibri"/>
                <a:cs typeface="Calibri"/>
              </a:rPr>
              <a:t>relationship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therapeutic relationship 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nursing </a:t>
            </a:r>
            <a:r>
              <a:rPr sz="3200" dirty="0">
                <a:latin typeface="Calibri"/>
                <a:cs typeface="Calibri"/>
              </a:rPr>
              <a:t>which </a:t>
            </a:r>
            <a:r>
              <a:rPr sz="3200" spc="-10" dirty="0">
                <a:latin typeface="Calibri"/>
                <a:cs typeface="Calibri"/>
              </a:rPr>
              <a:t>promoting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5" dirty="0">
                <a:latin typeface="Calibri"/>
                <a:cs typeface="Calibri"/>
              </a:rPr>
              <a:t>psychological  climate </a:t>
            </a:r>
            <a:r>
              <a:rPr sz="3200" spc="-5" dirty="0">
                <a:latin typeface="Calibri"/>
                <a:cs typeface="Calibri"/>
              </a:rPr>
              <a:t>that brings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positive </a:t>
            </a:r>
            <a:r>
              <a:rPr sz="3200" spc="-5" dirty="0">
                <a:latin typeface="Calibri"/>
                <a:cs typeface="Calibri"/>
              </a:rPr>
              <a:t>change in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client  and </a:t>
            </a:r>
            <a:r>
              <a:rPr sz="3200" spc="-15" dirty="0">
                <a:latin typeface="Calibri"/>
                <a:cs typeface="Calibri"/>
              </a:rPr>
              <a:t>promote </a:t>
            </a:r>
            <a:r>
              <a:rPr sz="3200" spc="-5" dirty="0">
                <a:latin typeface="Calibri"/>
                <a:cs typeface="Calibri"/>
              </a:rPr>
              <a:t>his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group.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Facilitative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characteristics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Action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oriented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5300" y="191465"/>
            <a:ext cx="66128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80" dirty="0" smtClean="0"/>
              <a:t>Facilitative</a:t>
            </a:r>
            <a:r>
              <a:rPr lang="en-US" u="none" spc="-70" dirty="0" smtClean="0"/>
              <a:t> </a:t>
            </a:r>
            <a:r>
              <a:rPr lang="en-US" u="none" spc="-15" dirty="0" smtClean="0"/>
              <a:t>characteristics</a:t>
            </a:r>
            <a:endParaRPr lang="en-US" u="none" spc="-15" dirty="0"/>
          </a:p>
        </p:txBody>
      </p:sp>
      <p:sp>
        <p:nvSpPr>
          <p:cNvPr id="4" name="object 4"/>
          <p:cNvSpPr txBox="1"/>
          <p:nvPr/>
        </p:nvSpPr>
        <p:spPr>
          <a:xfrm>
            <a:off x="330200" y="1267459"/>
            <a:ext cx="18034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000" b="1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Tru</a:t>
            </a:r>
            <a:r>
              <a:rPr lang="en-US" sz="3000" b="1" spc="-2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</a:t>
            </a:r>
            <a:r>
              <a:rPr lang="en-US" sz="3000" b="1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</a:t>
            </a:r>
            <a:endParaRPr lang="en-US" sz="3000" b="1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200" y="1724659"/>
            <a:ext cx="8558530" cy="46901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715" algn="just">
              <a:lnSpc>
                <a:spcPct val="80000"/>
              </a:lnSpc>
              <a:spcBef>
                <a:spcPts val="820"/>
              </a:spcBef>
            </a:pPr>
            <a:r>
              <a:rPr sz="3000" dirty="0">
                <a:latin typeface="Calibri"/>
                <a:cs typeface="Calibri"/>
              </a:rPr>
              <a:t>It </a:t>
            </a:r>
            <a:r>
              <a:rPr sz="3000" spc="-20" dirty="0">
                <a:latin typeface="Calibri"/>
                <a:cs typeface="Calibri"/>
              </a:rPr>
              <a:t>may </a:t>
            </a:r>
            <a:r>
              <a:rPr sz="3000" spc="-5" dirty="0">
                <a:latin typeface="Calibri"/>
                <a:cs typeface="Calibri"/>
              </a:rPr>
              <a:t>be </a:t>
            </a:r>
            <a:r>
              <a:rPr sz="3000" spc="-15" dirty="0">
                <a:latin typeface="Calibri"/>
                <a:cs typeface="Calibri"/>
              </a:rPr>
              <a:t>defined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belief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that other </a:t>
            </a:r>
            <a:r>
              <a:rPr sz="3000" dirty="0">
                <a:latin typeface="Calibri"/>
                <a:cs typeface="Calibri"/>
              </a:rPr>
              <a:t>will  </a:t>
            </a:r>
            <a:r>
              <a:rPr sz="3000" spc="-15" dirty="0">
                <a:latin typeface="Calibri"/>
                <a:cs typeface="Calibri"/>
              </a:rPr>
              <a:t>provide </a:t>
            </a:r>
            <a:r>
              <a:rPr sz="3000" spc="-5" dirty="0">
                <a:latin typeface="Calibri"/>
                <a:cs typeface="Calibri"/>
              </a:rPr>
              <a:t>in </a:t>
            </a:r>
            <a:r>
              <a:rPr sz="3000" spc="-10" dirty="0">
                <a:latin typeface="Calibri"/>
                <a:cs typeface="Calibri"/>
              </a:rPr>
              <a:t>terms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need and </a:t>
            </a:r>
            <a:r>
              <a:rPr sz="3000" spc="-15" dirty="0">
                <a:latin typeface="Calibri"/>
                <a:cs typeface="Calibri"/>
              </a:rPr>
              <a:t>distress </a:t>
            </a:r>
            <a:r>
              <a:rPr sz="3000" spc="-10" dirty="0">
                <a:latin typeface="Calibri"/>
                <a:cs typeface="Calibri"/>
              </a:rPr>
              <a:t>trust </a:t>
            </a:r>
            <a:r>
              <a:rPr sz="3000" spc="-30" dirty="0">
                <a:latin typeface="Calibri"/>
                <a:cs typeface="Calibri"/>
              </a:rPr>
              <a:t>fosters  </a:t>
            </a:r>
            <a:r>
              <a:rPr sz="3000" spc="-5" dirty="0">
                <a:latin typeface="Calibri"/>
                <a:cs typeface="Calibri"/>
              </a:rPr>
              <a:t>open </a:t>
            </a:r>
            <a:r>
              <a:rPr sz="3000" spc="-10" dirty="0">
                <a:latin typeface="Calibri"/>
                <a:cs typeface="Calibri"/>
              </a:rPr>
              <a:t>therapeutic communication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25" dirty="0">
                <a:latin typeface="Calibri"/>
                <a:cs typeface="Calibri"/>
              </a:rPr>
              <a:t>foster </a:t>
            </a:r>
            <a:r>
              <a:rPr sz="3000" dirty="0">
                <a:latin typeface="Calibri"/>
                <a:cs typeface="Calibri"/>
              </a:rPr>
              <a:t>the  </a:t>
            </a:r>
            <a:r>
              <a:rPr sz="3000" spc="-40" dirty="0">
                <a:latin typeface="Calibri"/>
                <a:cs typeface="Calibri"/>
              </a:rPr>
              <a:t>nurse’s </a:t>
            </a:r>
            <a:r>
              <a:rPr sz="3000" dirty="0">
                <a:latin typeface="Calibri"/>
                <a:cs typeface="Calibri"/>
              </a:rPr>
              <a:t>act </a:t>
            </a:r>
            <a:r>
              <a:rPr sz="3000" spc="-30" dirty="0">
                <a:latin typeface="Calibri"/>
                <a:cs typeface="Calibri"/>
              </a:rPr>
              <a:t>consistently, </a:t>
            </a:r>
            <a:r>
              <a:rPr sz="3000" spc="-10" dirty="0">
                <a:latin typeface="Calibri"/>
                <a:cs typeface="Calibri"/>
              </a:rPr>
              <a:t>reliably </a:t>
            </a:r>
            <a:r>
              <a:rPr sz="3000" spc="-5" dirty="0">
                <a:latin typeface="Calibri"/>
                <a:cs typeface="Calibri"/>
              </a:rPr>
              <a:t>and</a:t>
            </a:r>
            <a:r>
              <a:rPr sz="3000" spc="50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competently.</a:t>
            </a:r>
            <a:endParaRPr sz="3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000" b="1" spc="-7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Empathy</a:t>
            </a:r>
            <a:endParaRPr lang="en-US" sz="3000" b="1" dirty="0" smtClean="0">
              <a:latin typeface="Calibri"/>
              <a:cs typeface="Calibri"/>
            </a:endParaRPr>
          </a:p>
          <a:p>
            <a:pPr marL="355600" marR="5080" algn="just">
              <a:lnSpc>
                <a:spcPct val="80000"/>
              </a:lnSpc>
              <a:spcBef>
                <a:spcPts val="720"/>
              </a:spcBef>
            </a:pPr>
            <a:r>
              <a:rPr sz="3000" spc="-25" dirty="0" smtClean="0">
                <a:latin typeface="Calibri"/>
                <a:cs typeface="Calibri"/>
              </a:rPr>
              <a:t>It’s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ability </a:t>
            </a:r>
            <a:r>
              <a:rPr sz="3000" spc="-20" dirty="0">
                <a:latin typeface="Calibri"/>
                <a:cs typeface="Calibri"/>
              </a:rPr>
              <a:t>to understand </a:t>
            </a:r>
            <a:r>
              <a:rPr sz="3000" spc="-5" dirty="0">
                <a:latin typeface="Calibri"/>
                <a:cs typeface="Calibri"/>
              </a:rPr>
              <a:t>and </a:t>
            </a:r>
            <a:r>
              <a:rPr sz="3000" spc="-15" dirty="0">
                <a:latin typeface="Calibri"/>
                <a:cs typeface="Calibri"/>
              </a:rPr>
              <a:t>enter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client’s  frame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25" dirty="0">
                <a:latin typeface="Calibri"/>
                <a:cs typeface="Calibri"/>
              </a:rPr>
              <a:t>reference. </a:t>
            </a:r>
            <a:r>
              <a:rPr sz="3000" spc="-15" dirty="0">
                <a:latin typeface="Calibri"/>
                <a:cs typeface="Calibri"/>
              </a:rPr>
              <a:t>Empathy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is sensing,  </a:t>
            </a:r>
            <a:r>
              <a:rPr sz="3000" spc="-15" dirty="0">
                <a:latin typeface="Calibri"/>
                <a:cs typeface="Calibri"/>
              </a:rPr>
              <a:t>comprehensive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and sharing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0" dirty="0">
                <a:latin typeface="Calibri"/>
                <a:cs typeface="Calibri"/>
              </a:rPr>
              <a:t>client’s frame </a:t>
            </a:r>
            <a:r>
              <a:rPr sz="3000" dirty="0">
                <a:latin typeface="Calibri"/>
                <a:cs typeface="Calibri"/>
              </a:rPr>
              <a:t>of  </a:t>
            </a:r>
            <a:r>
              <a:rPr sz="3000" spc="-25" dirty="0">
                <a:latin typeface="Calibri"/>
                <a:cs typeface="Calibri"/>
              </a:rPr>
              <a:t>reference </a:t>
            </a:r>
            <a:r>
              <a:rPr sz="3000" spc="-5" dirty="0">
                <a:latin typeface="Calibri"/>
                <a:cs typeface="Calibri"/>
              </a:rPr>
              <a:t>beginning </a:t>
            </a:r>
            <a:r>
              <a:rPr sz="3000" dirty="0">
                <a:latin typeface="Calibri"/>
                <a:cs typeface="Calibri"/>
              </a:rPr>
              <a:t>with the </a:t>
            </a:r>
            <a:r>
              <a:rPr sz="3000" spc="-15" dirty="0">
                <a:latin typeface="Calibri"/>
                <a:cs typeface="Calibri"/>
              </a:rPr>
              <a:t>problem </a:t>
            </a:r>
            <a:r>
              <a:rPr sz="3000" spc="-10" dirty="0">
                <a:latin typeface="Calibri"/>
                <a:cs typeface="Calibri"/>
              </a:rPr>
              <a:t>that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client  recognises </a:t>
            </a:r>
            <a:r>
              <a:rPr sz="3000" spc="-5" dirty="0">
                <a:latin typeface="Calibri"/>
                <a:cs typeface="Calibri"/>
              </a:rPr>
              <a:t>in other </a:t>
            </a:r>
            <a:r>
              <a:rPr sz="3000" spc="-15" dirty="0">
                <a:latin typeface="Calibri"/>
                <a:cs typeface="Calibri"/>
              </a:rPr>
              <a:t>words. </a:t>
            </a:r>
            <a:r>
              <a:rPr sz="3000" dirty="0">
                <a:latin typeface="Calibri"/>
                <a:cs typeface="Calibri"/>
              </a:rPr>
              <a:t>It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phase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sensitive  </a:t>
            </a:r>
            <a:r>
              <a:rPr sz="3000" spc="-5" dirty="0">
                <a:latin typeface="Calibri"/>
                <a:cs typeface="Calibri"/>
              </a:rPr>
              <a:t>and </a:t>
            </a:r>
            <a:r>
              <a:rPr sz="3000" spc="-10" dirty="0">
                <a:latin typeface="Calibri"/>
                <a:cs typeface="Calibri"/>
              </a:rPr>
              <a:t>objective look </a:t>
            </a:r>
            <a:r>
              <a:rPr sz="3000" spc="-20" dirty="0">
                <a:latin typeface="Calibri"/>
                <a:cs typeface="Calibri"/>
              </a:rPr>
              <a:t>at </a:t>
            </a:r>
            <a:r>
              <a:rPr sz="3000" spc="-5" dirty="0">
                <a:latin typeface="Calibri"/>
                <a:cs typeface="Calibri"/>
              </a:rPr>
              <a:t>what another </a:t>
            </a:r>
            <a:r>
              <a:rPr sz="3000" spc="-15" dirty="0">
                <a:latin typeface="Calibri"/>
                <a:cs typeface="Calibri"/>
              </a:rPr>
              <a:t>person  </a:t>
            </a:r>
            <a:r>
              <a:rPr sz="3000" spc="-10" dirty="0">
                <a:latin typeface="Calibri"/>
                <a:cs typeface="Calibri"/>
              </a:rPr>
              <a:t>experiences.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8114" y="461594"/>
            <a:ext cx="27463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DEFINITION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58267" y="1606042"/>
            <a:ext cx="558165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3438525" algn="l"/>
                <a:tab pos="4011929" algn="l"/>
                <a:tab pos="5034915" algn="l"/>
              </a:tabLst>
            </a:pPr>
            <a:r>
              <a:rPr sz="3400" spc="-10" dirty="0" smtClean="0">
                <a:latin typeface="Calibri"/>
                <a:cs typeface="Calibri"/>
              </a:rPr>
              <a:t>Communi</a:t>
            </a:r>
            <a:r>
              <a:rPr sz="3400" spc="-20" dirty="0" smtClean="0">
                <a:latin typeface="Calibri"/>
                <a:cs typeface="Calibri"/>
              </a:rPr>
              <a:t>c</a:t>
            </a:r>
            <a:r>
              <a:rPr sz="3400" spc="-40" dirty="0" smtClean="0">
                <a:latin typeface="Calibri"/>
                <a:cs typeface="Calibri"/>
              </a:rPr>
              <a:t>a</a:t>
            </a:r>
            <a:r>
              <a:rPr sz="3400" spc="-5" dirty="0" smtClean="0">
                <a:latin typeface="Calibri"/>
                <a:cs typeface="Calibri"/>
              </a:rPr>
              <a:t>t</a:t>
            </a:r>
            <a:r>
              <a:rPr sz="3400" spc="-20" dirty="0" smtClean="0">
                <a:latin typeface="Calibri"/>
                <a:cs typeface="Calibri"/>
              </a:rPr>
              <a:t>i</a:t>
            </a:r>
            <a:r>
              <a:rPr sz="3400" spc="-10" dirty="0" smtClean="0">
                <a:latin typeface="Calibri"/>
                <a:cs typeface="Calibri"/>
              </a:rPr>
              <a:t>o</a:t>
            </a:r>
            <a:r>
              <a:rPr sz="3400" spc="-5" dirty="0" smtClean="0">
                <a:latin typeface="Calibri"/>
                <a:cs typeface="Calibri"/>
              </a:rPr>
              <a:t>n</a:t>
            </a:r>
            <a:r>
              <a:rPr sz="3400" dirty="0" smtClean="0">
                <a:latin typeface="Calibri"/>
                <a:cs typeface="Calibri"/>
              </a:rPr>
              <a:t>	</a:t>
            </a:r>
            <a:r>
              <a:rPr sz="3400" spc="-20" dirty="0" smtClean="0">
                <a:latin typeface="Calibri"/>
                <a:cs typeface="Calibri"/>
              </a:rPr>
              <a:t>i</a:t>
            </a:r>
            <a:r>
              <a:rPr sz="3400" spc="-5" dirty="0" smtClean="0">
                <a:latin typeface="Calibri"/>
                <a:cs typeface="Calibri"/>
              </a:rPr>
              <a:t>s</a:t>
            </a:r>
            <a:r>
              <a:rPr sz="3400" dirty="0" smtClean="0">
                <a:latin typeface="Calibri"/>
                <a:cs typeface="Calibri"/>
              </a:rPr>
              <a:t>	</a:t>
            </a:r>
            <a:r>
              <a:rPr sz="3400" spc="-100" dirty="0" smtClean="0">
                <a:latin typeface="Calibri"/>
                <a:cs typeface="Calibri"/>
              </a:rPr>
              <a:t>‘</a:t>
            </a:r>
            <a:r>
              <a:rPr sz="3400" spc="-10" dirty="0" smtClean="0">
                <a:latin typeface="Calibri"/>
                <a:cs typeface="Calibri"/>
              </a:rPr>
              <a:t>a</a:t>
            </a:r>
            <a:r>
              <a:rPr sz="3400" spc="-70" dirty="0" smtClean="0">
                <a:latin typeface="Calibri"/>
                <a:cs typeface="Calibri"/>
              </a:rPr>
              <a:t>n</a:t>
            </a:r>
            <a:r>
              <a:rPr sz="3400" spc="-5" dirty="0" smtClean="0">
                <a:latin typeface="Calibri"/>
                <a:cs typeface="Calibri"/>
              </a:rPr>
              <a:t>y</a:t>
            </a:r>
            <a:r>
              <a:rPr sz="3400" dirty="0" smtClean="0">
                <a:latin typeface="Calibri"/>
                <a:cs typeface="Calibri"/>
              </a:rPr>
              <a:t>	</a:t>
            </a:r>
            <a:r>
              <a:rPr sz="3400" spc="-10" dirty="0" smtClean="0">
                <a:latin typeface="Calibri"/>
                <a:cs typeface="Calibri"/>
              </a:rPr>
              <a:t>act</a:t>
            </a:r>
            <a:endParaRPr sz="3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8986" y="1606042"/>
            <a:ext cx="276860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9140" algn="l"/>
                <a:tab pos="2086610" algn="l"/>
              </a:tabLst>
            </a:pPr>
            <a:r>
              <a:rPr sz="3400" spc="-15" dirty="0">
                <a:latin typeface="Calibri"/>
                <a:cs typeface="Calibri"/>
              </a:rPr>
              <a:t>b</a:t>
            </a:r>
            <a:r>
              <a:rPr sz="3400" spc="-5" dirty="0">
                <a:latin typeface="Calibri"/>
                <a:cs typeface="Calibri"/>
              </a:rPr>
              <a:t>y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5" dirty="0">
                <a:latin typeface="Calibri"/>
                <a:cs typeface="Calibri"/>
              </a:rPr>
              <a:t>wh</a:t>
            </a:r>
            <a:r>
              <a:rPr sz="3400" spc="-20" dirty="0">
                <a:latin typeface="Calibri"/>
                <a:cs typeface="Calibri"/>
              </a:rPr>
              <a:t>i</a:t>
            </a:r>
            <a:r>
              <a:rPr sz="3400" spc="-5" dirty="0">
                <a:latin typeface="Calibri"/>
                <a:cs typeface="Calibri"/>
              </a:rPr>
              <a:t>ch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10" dirty="0">
                <a:latin typeface="Calibri"/>
                <a:cs typeface="Calibri"/>
              </a:rPr>
              <a:t>one</a:t>
            </a:r>
            <a:endParaRPr sz="3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167" y="2124278"/>
            <a:ext cx="558038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44320" algn="l"/>
                <a:tab pos="2745105" algn="l"/>
                <a:tab pos="3435985" algn="l"/>
                <a:tab pos="4138295" algn="l"/>
              </a:tabLst>
            </a:pPr>
            <a:r>
              <a:rPr sz="3400" spc="-10" dirty="0">
                <a:latin typeface="Calibri"/>
                <a:cs typeface="Calibri"/>
              </a:rPr>
              <a:t>pe</a:t>
            </a:r>
            <a:r>
              <a:rPr sz="3400" spc="-65" dirty="0">
                <a:latin typeface="Calibri"/>
                <a:cs typeface="Calibri"/>
              </a:rPr>
              <a:t>r</a:t>
            </a:r>
            <a:r>
              <a:rPr sz="3400" spc="-10" dirty="0">
                <a:latin typeface="Calibri"/>
                <a:cs typeface="Calibri"/>
              </a:rPr>
              <a:t>so</a:t>
            </a:r>
            <a:r>
              <a:rPr sz="3400" spc="-5" dirty="0">
                <a:latin typeface="Calibri"/>
                <a:cs typeface="Calibri"/>
              </a:rPr>
              <a:t>n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5" dirty="0">
                <a:latin typeface="Calibri"/>
                <a:cs typeface="Calibri"/>
              </a:rPr>
              <a:t>gi</a:t>
            </a:r>
            <a:r>
              <a:rPr sz="3400" spc="-45" dirty="0">
                <a:latin typeface="Calibri"/>
                <a:cs typeface="Calibri"/>
              </a:rPr>
              <a:t>v</a:t>
            </a:r>
            <a:r>
              <a:rPr sz="3400" spc="-5" dirty="0">
                <a:latin typeface="Calibri"/>
                <a:cs typeface="Calibri"/>
              </a:rPr>
              <a:t>es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55" dirty="0">
                <a:latin typeface="Calibri"/>
                <a:cs typeface="Calibri"/>
              </a:rPr>
              <a:t>t</a:t>
            </a:r>
            <a:r>
              <a:rPr sz="3400" spc="-5" dirty="0">
                <a:latin typeface="Calibri"/>
                <a:cs typeface="Calibri"/>
              </a:rPr>
              <a:t>o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10" dirty="0">
                <a:latin typeface="Calibri"/>
                <a:cs typeface="Calibri"/>
              </a:rPr>
              <a:t>o</a:t>
            </a:r>
            <a:r>
              <a:rPr sz="3400" spc="-5" dirty="0">
                <a:latin typeface="Calibri"/>
                <a:cs typeface="Calibri"/>
              </a:rPr>
              <a:t>r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55" dirty="0">
                <a:latin typeface="Calibri"/>
                <a:cs typeface="Calibri"/>
              </a:rPr>
              <a:t>r</a:t>
            </a:r>
            <a:r>
              <a:rPr sz="3400" spc="-5" dirty="0">
                <a:latin typeface="Calibri"/>
                <a:cs typeface="Calibri"/>
              </a:rPr>
              <a:t>ecei</a:t>
            </a:r>
            <a:r>
              <a:rPr sz="3400" spc="-45" dirty="0">
                <a:latin typeface="Calibri"/>
                <a:cs typeface="Calibri"/>
              </a:rPr>
              <a:t>v</a:t>
            </a:r>
            <a:r>
              <a:rPr sz="3400" spc="-20" dirty="0">
                <a:latin typeface="Calibri"/>
                <a:cs typeface="Calibri"/>
              </a:rPr>
              <a:t>e</a:t>
            </a:r>
            <a:r>
              <a:rPr sz="3400" spc="-5" dirty="0">
                <a:latin typeface="Calibri"/>
                <a:cs typeface="Calibri"/>
              </a:rPr>
              <a:t>s</a:t>
            </a:r>
            <a:endParaRPr sz="3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80175" y="2124278"/>
            <a:ext cx="240538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4275" algn="l"/>
              </a:tabLst>
            </a:pPr>
            <a:r>
              <a:rPr sz="3400" spc="-10" dirty="0">
                <a:latin typeface="Calibri"/>
                <a:cs typeface="Calibri"/>
              </a:rPr>
              <a:t>f</a:t>
            </a:r>
            <a:r>
              <a:rPr sz="3400" spc="-70" dirty="0">
                <a:latin typeface="Calibri"/>
                <a:cs typeface="Calibri"/>
              </a:rPr>
              <a:t>r</a:t>
            </a:r>
            <a:r>
              <a:rPr sz="3400" spc="-10" dirty="0">
                <a:latin typeface="Calibri"/>
                <a:cs typeface="Calibri"/>
              </a:rPr>
              <a:t>o</a:t>
            </a:r>
            <a:r>
              <a:rPr sz="3400" spc="-5" dirty="0">
                <a:latin typeface="Calibri"/>
                <a:cs typeface="Calibri"/>
              </a:rPr>
              <a:t>m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10" dirty="0">
                <a:latin typeface="Calibri"/>
                <a:cs typeface="Calibri"/>
              </a:rPr>
              <a:t>pe</a:t>
            </a:r>
            <a:r>
              <a:rPr sz="3400" spc="-65" dirty="0">
                <a:latin typeface="Calibri"/>
                <a:cs typeface="Calibri"/>
              </a:rPr>
              <a:t>r</a:t>
            </a:r>
            <a:r>
              <a:rPr sz="3400" spc="-10" dirty="0">
                <a:latin typeface="Calibri"/>
                <a:cs typeface="Calibri"/>
              </a:rPr>
              <a:t>son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1167" y="2642742"/>
            <a:ext cx="828548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20" dirty="0">
                <a:latin typeface="Calibri"/>
                <a:cs typeface="Calibri"/>
              </a:rPr>
              <a:t>information </a:t>
            </a:r>
            <a:r>
              <a:rPr sz="3400" spc="-5" dirty="0">
                <a:latin typeface="Calibri"/>
                <a:cs typeface="Calibri"/>
              </a:rPr>
              <a:t>about </a:t>
            </a:r>
            <a:r>
              <a:rPr sz="3400" spc="-15" dirty="0">
                <a:latin typeface="Calibri"/>
                <a:cs typeface="Calibri"/>
              </a:rPr>
              <a:t>that </a:t>
            </a:r>
            <a:r>
              <a:rPr sz="3400" spc="-40" dirty="0">
                <a:latin typeface="Calibri"/>
                <a:cs typeface="Calibri"/>
              </a:rPr>
              <a:t>person’s </a:t>
            </a:r>
            <a:r>
              <a:rPr sz="3400" spc="-10" dirty="0">
                <a:latin typeface="Calibri"/>
                <a:cs typeface="Calibri"/>
              </a:rPr>
              <a:t>needs</a:t>
            </a:r>
            <a:r>
              <a:rPr sz="3400" spc="200" dirty="0">
                <a:latin typeface="Calibri"/>
                <a:cs typeface="Calibri"/>
              </a:rPr>
              <a:t> </a:t>
            </a:r>
            <a:r>
              <a:rPr sz="3400" spc="-15" dirty="0">
                <a:latin typeface="Calibri"/>
                <a:cs typeface="Calibri"/>
              </a:rPr>
              <a:t>desires,</a:t>
            </a:r>
            <a:endParaRPr sz="34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58481" y="3160902"/>
            <a:ext cx="123063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spc="-65" dirty="0">
                <a:latin typeface="Calibri"/>
                <a:cs typeface="Calibri"/>
              </a:rPr>
              <a:t>states’.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1167" y="3160902"/>
            <a:ext cx="4267200" cy="106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339975" algn="l"/>
                <a:tab pos="3295650" algn="l"/>
              </a:tabLst>
            </a:pPr>
            <a:r>
              <a:rPr sz="3400" spc="-10" dirty="0">
                <a:latin typeface="Calibri"/>
                <a:cs typeface="Calibri"/>
              </a:rPr>
              <a:t>pe</a:t>
            </a:r>
            <a:r>
              <a:rPr sz="3400" spc="-50" dirty="0">
                <a:latin typeface="Calibri"/>
                <a:cs typeface="Calibri"/>
              </a:rPr>
              <a:t>r</a:t>
            </a:r>
            <a:r>
              <a:rPr sz="3400" spc="-5" dirty="0">
                <a:latin typeface="Calibri"/>
                <a:cs typeface="Calibri"/>
              </a:rPr>
              <a:t>ce</a:t>
            </a:r>
            <a:r>
              <a:rPr sz="3400" spc="-20" dirty="0">
                <a:latin typeface="Calibri"/>
                <a:cs typeface="Calibri"/>
              </a:rPr>
              <a:t>p</a:t>
            </a:r>
            <a:r>
              <a:rPr sz="3400" spc="-5" dirty="0">
                <a:latin typeface="Calibri"/>
                <a:cs typeface="Calibri"/>
              </a:rPr>
              <a:t>t</a:t>
            </a:r>
            <a:r>
              <a:rPr sz="3400" spc="-20" dirty="0">
                <a:latin typeface="Calibri"/>
                <a:cs typeface="Calibri"/>
              </a:rPr>
              <a:t>i</a:t>
            </a:r>
            <a:r>
              <a:rPr sz="3400" spc="-10" dirty="0">
                <a:latin typeface="Calibri"/>
                <a:cs typeface="Calibri"/>
              </a:rPr>
              <a:t>on</a:t>
            </a:r>
            <a:r>
              <a:rPr sz="3400" spc="-5" dirty="0">
                <a:latin typeface="Calibri"/>
                <a:cs typeface="Calibri"/>
              </a:rPr>
              <a:t>,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5" dirty="0">
                <a:latin typeface="Calibri"/>
                <a:cs typeface="Calibri"/>
              </a:rPr>
              <a:t>know</a:t>
            </a:r>
            <a:r>
              <a:rPr sz="3400" spc="-15" dirty="0">
                <a:latin typeface="Calibri"/>
                <a:cs typeface="Calibri"/>
              </a:rPr>
              <a:t>l</a:t>
            </a:r>
            <a:r>
              <a:rPr sz="3400" spc="-5" dirty="0">
                <a:latin typeface="Calibri"/>
                <a:cs typeface="Calibri"/>
              </a:rPr>
              <a:t>ed</a:t>
            </a:r>
            <a:r>
              <a:rPr sz="3400" spc="-25" dirty="0">
                <a:latin typeface="Calibri"/>
                <a:cs typeface="Calibri"/>
              </a:rPr>
              <a:t>g</a:t>
            </a:r>
            <a:r>
              <a:rPr sz="3400" spc="-5" dirty="0">
                <a:latin typeface="Calibri"/>
                <a:cs typeface="Calibri"/>
              </a:rPr>
              <a:t>e  </a:t>
            </a:r>
            <a:r>
              <a:rPr sz="3400" spc="-10" dirty="0" smtClean="0">
                <a:latin typeface="Calibri"/>
                <a:cs typeface="Calibri"/>
              </a:rPr>
              <a:t>Communication</a:t>
            </a:r>
            <a:r>
              <a:rPr sz="3400" spc="-10" dirty="0">
                <a:latin typeface="Calibri"/>
                <a:cs typeface="Calibri"/>
              </a:rPr>
              <a:t>	</a:t>
            </a:r>
            <a:r>
              <a:rPr sz="3400" spc="-25" dirty="0">
                <a:latin typeface="Calibri"/>
                <a:cs typeface="Calibri"/>
              </a:rPr>
              <a:t>may</a:t>
            </a:r>
            <a:endParaRPr sz="3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28005" y="3160902"/>
            <a:ext cx="2243455" cy="106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0">
              <a:lnSpc>
                <a:spcPct val="100000"/>
              </a:lnSpc>
              <a:spcBef>
                <a:spcPts val="95"/>
              </a:spcBef>
              <a:tabLst>
                <a:tab pos="730250" algn="l"/>
              </a:tabLst>
            </a:pPr>
            <a:r>
              <a:rPr sz="3400" spc="-10" dirty="0">
                <a:latin typeface="Calibri"/>
                <a:cs typeface="Calibri"/>
              </a:rPr>
              <a:t>o</a:t>
            </a:r>
            <a:r>
              <a:rPr sz="3400" spc="-5" dirty="0">
                <a:latin typeface="Calibri"/>
                <a:cs typeface="Calibri"/>
              </a:rPr>
              <a:t>r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30" dirty="0">
                <a:latin typeface="Calibri"/>
                <a:cs typeface="Calibri"/>
              </a:rPr>
              <a:t>a</a:t>
            </a:r>
            <a:r>
              <a:rPr sz="3400" spc="-50" dirty="0">
                <a:latin typeface="Calibri"/>
                <a:cs typeface="Calibri"/>
              </a:rPr>
              <a:t>f</a:t>
            </a:r>
            <a:r>
              <a:rPr sz="3400" spc="-85" dirty="0">
                <a:latin typeface="Calibri"/>
                <a:cs typeface="Calibri"/>
              </a:rPr>
              <a:t>f</a:t>
            </a:r>
            <a:r>
              <a:rPr sz="3400" spc="-5" dirty="0">
                <a:latin typeface="Calibri"/>
                <a:cs typeface="Calibri"/>
              </a:rPr>
              <a:t>ecti</a:t>
            </a:r>
            <a:r>
              <a:rPr sz="3400" spc="-35" dirty="0">
                <a:latin typeface="Calibri"/>
                <a:cs typeface="Calibri"/>
              </a:rPr>
              <a:t>v</a:t>
            </a:r>
            <a:r>
              <a:rPr sz="3400" spc="-5" dirty="0">
                <a:latin typeface="Calibri"/>
                <a:cs typeface="Calibri"/>
              </a:rPr>
              <a:t>e  be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1167" y="4197477"/>
            <a:ext cx="5058410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9870" algn="l"/>
                <a:tab pos="3804285" algn="l"/>
              </a:tabLst>
            </a:pPr>
            <a:r>
              <a:rPr sz="3400" spc="-15" dirty="0">
                <a:latin typeface="Calibri"/>
                <a:cs typeface="Calibri"/>
              </a:rPr>
              <a:t>unintentional,	</a:t>
            </a:r>
            <a:r>
              <a:rPr sz="3400" spc="-25" dirty="0">
                <a:latin typeface="Calibri"/>
                <a:cs typeface="Calibri"/>
              </a:rPr>
              <a:t>may	involve</a:t>
            </a:r>
            <a:endParaRPr sz="3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30010" y="3679012"/>
            <a:ext cx="2955925" cy="1061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6050">
              <a:lnSpc>
                <a:spcPct val="100000"/>
              </a:lnSpc>
              <a:spcBef>
                <a:spcPts val="95"/>
              </a:spcBef>
              <a:tabLst>
                <a:tab pos="2565400" algn="l"/>
              </a:tabLst>
            </a:pPr>
            <a:r>
              <a:rPr sz="3400" spc="-20" dirty="0">
                <a:latin typeface="Calibri"/>
                <a:cs typeface="Calibri"/>
              </a:rPr>
              <a:t>i</a:t>
            </a:r>
            <a:r>
              <a:rPr sz="3400" spc="-40" dirty="0">
                <a:latin typeface="Calibri"/>
                <a:cs typeface="Calibri"/>
              </a:rPr>
              <a:t>nt</a:t>
            </a:r>
            <a:r>
              <a:rPr sz="3400" spc="-5" dirty="0">
                <a:latin typeface="Calibri"/>
                <a:cs typeface="Calibri"/>
              </a:rPr>
              <a:t>e</a:t>
            </a:r>
            <a:r>
              <a:rPr sz="3400" spc="-40" dirty="0">
                <a:latin typeface="Calibri"/>
                <a:cs typeface="Calibri"/>
              </a:rPr>
              <a:t>n</a:t>
            </a:r>
            <a:r>
              <a:rPr sz="3400" spc="-5" dirty="0">
                <a:latin typeface="Calibri"/>
                <a:cs typeface="Calibri"/>
              </a:rPr>
              <a:t>tio</a:t>
            </a:r>
            <a:r>
              <a:rPr sz="3400" spc="-20" dirty="0">
                <a:latin typeface="Calibri"/>
                <a:cs typeface="Calibri"/>
              </a:rPr>
              <a:t>n</a:t>
            </a:r>
            <a:r>
              <a:rPr sz="3400" spc="-10" dirty="0">
                <a:latin typeface="Calibri"/>
                <a:cs typeface="Calibri"/>
              </a:rPr>
              <a:t>a</a:t>
            </a:r>
            <a:r>
              <a:rPr sz="3400" spc="-5" dirty="0">
                <a:latin typeface="Calibri"/>
                <a:cs typeface="Calibri"/>
              </a:rPr>
              <a:t>l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10" dirty="0">
                <a:latin typeface="Calibri"/>
                <a:cs typeface="Calibri"/>
              </a:rPr>
              <a:t>or  </a:t>
            </a:r>
            <a:r>
              <a:rPr sz="3400" spc="-25" dirty="0">
                <a:latin typeface="Calibri"/>
                <a:cs typeface="Calibri"/>
              </a:rPr>
              <a:t>c</a:t>
            </a:r>
            <a:r>
              <a:rPr sz="3400" spc="-20" dirty="0">
                <a:latin typeface="Calibri"/>
                <a:cs typeface="Calibri"/>
              </a:rPr>
              <a:t>o</a:t>
            </a:r>
            <a:r>
              <a:rPr sz="3400" spc="-65" dirty="0">
                <a:latin typeface="Calibri"/>
                <a:cs typeface="Calibri"/>
              </a:rPr>
              <a:t>n</a:t>
            </a:r>
            <a:r>
              <a:rPr sz="3400" spc="-40" dirty="0">
                <a:latin typeface="Calibri"/>
                <a:cs typeface="Calibri"/>
              </a:rPr>
              <a:t>v</a:t>
            </a:r>
            <a:r>
              <a:rPr sz="3400" spc="-5" dirty="0">
                <a:latin typeface="Calibri"/>
                <a:cs typeface="Calibri"/>
              </a:rPr>
              <a:t>e</a:t>
            </a:r>
            <a:r>
              <a:rPr sz="3400" spc="-35" dirty="0">
                <a:latin typeface="Calibri"/>
                <a:cs typeface="Calibri"/>
              </a:rPr>
              <a:t>n</a:t>
            </a:r>
            <a:r>
              <a:rPr sz="3400" spc="-5" dirty="0">
                <a:latin typeface="Calibri"/>
                <a:cs typeface="Calibri"/>
              </a:rPr>
              <a:t>tional</a:t>
            </a:r>
            <a:r>
              <a:rPr sz="3400" dirty="0">
                <a:latin typeface="Calibri"/>
                <a:cs typeface="Calibri"/>
              </a:rPr>
              <a:t>	</a:t>
            </a:r>
            <a:r>
              <a:rPr sz="3400" spc="-10" dirty="0">
                <a:latin typeface="Calibri"/>
                <a:cs typeface="Calibri"/>
              </a:rPr>
              <a:t>or</a:t>
            </a:r>
            <a:endParaRPr sz="3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01167" y="4715636"/>
            <a:ext cx="8286115" cy="1579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3400" spc="-15" dirty="0">
                <a:latin typeface="Calibri"/>
                <a:cs typeface="Calibri"/>
              </a:rPr>
              <a:t>unconventional </a:t>
            </a:r>
            <a:r>
              <a:rPr sz="3400" spc="-10" dirty="0">
                <a:latin typeface="Calibri"/>
                <a:cs typeface="Calibri"/>
              </a:rPr>
              <a:t>signals, </a:t>
            </a:r>
            <a:r>
              <a:rPr sz="3400" spc="-25" dirty="0">
                <a:latin typeface="Calibri"/>
                <a:cs typeface="Calibri"/>
              </a:rPr>
              <a:t>may </a:t>
            </a:r>
            <a:r>
              <a:rPr sz="3400" spc="-45" dirty="0">
                <a:latin typeface="Calibri"/>
                <a:cs typeface="Calibri"/>
              </a:rPr>
              <a:t>take </a:t>
            </a:r>
            <a:r>
              <a:rPr sz="3400" spc="-10" dirty="0">
                <a:latin typeface="Calibri"/>
                <a:cs typeface="Calibri"/>
              </a:rPr>
              <a:t>linguistic or  non-linguistic </a:t>
            </a:r>
            <a:r>
              <a:rPr sz="3400" spc="-20" dirty="0">
                <a:latin typeface="Calibri"/>
                <a:cs typeface="Calibri"/>
              </a:rPr>
              <a:t>forms </a:t>
            </a:r>
            <a:r>
              <a:rPr sz="3400" spc="-5" dirty="0">
                <a:latin typeface="Calibri"/>
                <a:cs typeface="Calibri"/>
              </a:rPr>
              <a:t>and </a:t>
            </a:r>
            <a:r>
              <a:rPr sz="3400" spc="-25" dirty="0">
                <a:latin typeface="Calibri"/>
                <a:cs typeface="Calibri"/>
              </a:rPr>
              <a:t>may </a:t>
            </a:r>
            <a:r>
              <a:rPr sz="3400" spc="-5" dirty="0">
                <a:latin typeface="Calibri"/>
                <a:cs typeface="Calibri"/>
              </a:rPr>
              <a:t>occur </a:t>
            </a:r>
            <a:r>
              <a:rPr sz="3400" spc="-15" dirty="0">
                <a:latin typeface="Calibri"/>
                <a:cs typeface="Calibri"/>
              </a:rPr>
              <a:t>through  </a:t>
            </a:r>
            <a:r>
              <a:rPr sz="3400" spc="-25" dirty="0">
                <a:latin typeface="Calibri"/>
                <a:cs typeface="Calibri"/>
              </a:rPr>
              <a:t>spoken </a:t>
            </a:r>
            <a:r>
              <a:rPr sz="3400" spc="-5" dirty="0">
                <a:latin typeface="Calibri"/>
                <a:cs typeface="Calibri"/>
              </a:rPr>
              <a:t>or </a:t>
            </a:r>
            <a:r>
              <a:rPr sz="3400" spc="-10" dirty="0">
                <a:latin typeface="Calibri"/>
                <a:cs typeface="Calibri"/>
              </a:rPr>
              <a:t>other</a:t>
            </a:r>
            <a:r>
              <a:rPr sz="3400" spc="-5" dirty="0">
                <a:latin typeface="Calibri"/>
                <a:cs typeface="Calibri"/>
              </a:rPr>
              <a:t> modes.</a:t>
            </a:r>
            <a:endParaRPr sz="3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890" y="191465"/>
            <a:ext cx="800221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98495" marR="5080" indent="-2492375">
              <a:lnSpc>
                <a:spcPct val="100000"/>
              </a:lnSpc>
              <a:spcBef>
                <a:spcPts val="95"/>
              </a:spcBef>
            </a:pPr>
            <a:r>
              <a:rPr lang="en-US" u="none" spc="-80" dirty="0" smtClean="0"/>
              <a:t>Facilitative </a:t>
            </a:r>
            <a:r>
              <a:rPr lang="en-US" u="none" spc="-15" dirty="0" smtClean="0"/>
              <a:t>characteristics  </a:t>
            </a:r>
            <a:r>
              <a:rPr lang="en-US" u="none" spc="-60" dirty="0" smtClean="0"/>
              <a:t>(cont.)</a:t>
            </a:r>
            <a:endParaRPr lang="en-US" u="none" spc="-60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1510599"/>
            <a:ext cx="8557895" cy="480568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Caring</a:t>
            </a:r>
            <a:endParaRPr lang="en-US" sz="3200" b="1" dirty="0" smtClean="0">
              <a:latin typeface="Calibri"/>
              <a:cs typeface="Calibri"/>
            </a:endParaRPr>
          </a:p>
          <a:p>
            <a:pPr marL="355600" marR="5080" indent="24130" algn="just">
              <a:lnSpc>
                <a:spcPct val="90000"/>
              </a:lnSpc>
              <a:spcBef>
                <a:spcPts val="775"/>
              </a:spcBef>
            </a:pPr>
            <a:r>
              <a:rPr sz="3200" dirty="0" smtClean="0">
                <a:latin typeface="Calibri"/>
                <a:cs typeface="Calibri"/>
              </a:rPr>
              <a:t>It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having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positive </a:t>
            </a:r>
            <a:r>
              <a:rPr sz="3200" spc="-25" dirty="0">
                <a:latin typeface="Calibri"/>
                <a:cs typeface="Calibri"/>
              </a:rPr>
              <a:t>regard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another </a:t>
            </a:r>
            <a:r>
              <a:rPr sz="3200" spc="-10" dirty="0">
                <a:latin typeface="Calibri"/>
                <a:cs typeface="Calibri"/>
              </a:rPr>
              <a:t>person.  </a:t>
            </a:r>
            <a:r>
              <a:rPr sz="3200" spc="-5" dirty="0">
                <a:latin typeface="Calibri"/>
                <a:cs typeface="Calibri"/>
              </a:rPr>
              <a:t>It is basic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helping </a:t>
            </a:r>
            <a:r>
              <a:rPr sz="3200" spc="-10" dirty="0">
                <a:latin typeface="Calibri"/>
                <a:cs typeface="Calibri"/>
              </a:rPr>
              <a:t>relationship. Nurses can  show caring by expediting </a:t>
            </a:r>
            <a:r>
              <a:rPr sz="3200" spc="-5" dirty="0">
                <a:latin typeface="Calibri"/>
                <a:cs typeface="Calibri"/>
              </a:rPr>
              <a:t>clients </a:t>
            </a:r>
            <a:r>
              <a:rPr sz="3200" dirty="0">
                <a:latin typeface="Calibri"/>
                <a:cs typeface="Calibri"/>
              </a:rPr>
              <a:t>as who </a:t>
            </a:r>
            <a:r>
              <a:rPr sz="3200" spc="-5" dirty="0">
                <a:latin typeface="Calibri"/>
                <a:cs typeface="Calibri"/>
              </a:rPr>
              <a:t>they </a:t>
            </a:r>
            <a:r>
              <a:rPr sz="3200" spc="-15" dirty="0">
                <a:latin typeface="Calibri"/>
                <a:cs typeface="Calibri"/>
              </a:rPr>
              <a:t>are  </a:t>
            </a:r>
            <a:r>
              <a:rPr sz="3200" spc="-5" dirty="0">
                <a:latin typeface="Calibri"/>
                <a:cs typeface="Calibri"/>
              </a:rPr>
              <a:t>and respecting </a:t>
            </a:r>
            <a:r>
              <a:rPr sz="3200" dirty="0">
                <a:latin typeface="Calibri"/>
                <a:cs typeface="Calibri"/>
              </a:rPr>
              <a:t>them as individuals. It </a:t>
            </a:r>
            <a:r>
              <a:rPr sz="3200" spc="-15" dirty="0">
                <a:latin typeface="Calibri"/>
                <a:cs typeface="Calibri"/>
              </a:rPr>
              <a:t>promotes  </a:t>
            </a:r>
            <a:r>
              <a:rPr sz="3200" spc="-10" dirty="0">
                <a:latin typeface="Calibri"/>
                <a:cs typeface="Calibri"/>
              </a:rPr>
              <a:t>trust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decrease anxiety </a:t>
            </a:r>
            <a:r>
              <a:rPr sz="3200" spc="-5" dirty="0">
                <a:latin typeface="Calibri"/>
                <a:cs typeface="Calibri"/>
              </a:rPr>
              <a:t>and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distress.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2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Autonomy </a:t>
            </a:r>
            <a:r>
              <a:rPr lang="en-US" sz="3200" b="1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lang="en-US" sz="3200" b="1" spc="1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3200" b="1" spc="-1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mutuality</a:t>
            </a:r>
            <a:endParaRPr lang="en-US" sz="3200" b="1" dirty="0" smtClean="0">
              <a:latin typeface="Calibri"/>
              <a:cs typeface="Calibri"/>
            </a:endParaRPr>
          </a:p>
          <a:p>
            <a:pPr marL="355600" marR="5080" indent="24130" algn="just">
              <a:lnSpc>
                <a:spcPct val="90000"/>
              </a:lnSpc>
              <a:spcBef>
                <a:spcPts val="770"/>
              </a:spcBef>
            </a:pPr>
            <a:r>
              <a:rPr sz="3200" dirty="0" smtClean="0">
                <a:latin typeface="Calibri"/>
                <a:cs typeface="Calibri"/>
              </a:rPr>
              <a:t>It </a:t>
            </a:r>
            <a:r>
              <a:rPr sz="3200" dirty="0">
                <a:latin typeface="Calibri"/>
                <a:cs typeface="Calibri"/>
              </a:rPr>
              <a:t>is the </a:t>
            </a:r>
            <a:r>
              <a:rPr sz="3200" spc="-5" dirty="0">
                <a:latin typeface="Calibri"/>
                <a:cs typeface="Calibri"/>
              </a:rPr>
              <a:t>ability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self </a:t>
            </a:r>
            <a:r>
              <a:rPr sz="3200" spc="-50" dirty="0">
                <a:latin typeface="Calibri"/>
                <a:cs typeface="Calibri"/>
              </a:rPr>
              <a:t>director. </a:t>
            </a:r>
            <a:r>
              <a:rPr sz="3200" spc="-5" dirty="0">
                <a:latin typeface="Calibri"/>
                <a:cs typeface="Calibri"/>
              </a:rPr>
              <a:t>Mutuality  </a:t>
            </a:r>
            <a:r>
              <a:rPr sz="3200" spc="-15" dirty="0">
                <a:latin typeface="Calibri"/>
                <a:cs typeface="Calibri"/>
              </a:rPr>
              <a:t>involves </a:t>
            </a:r>
            <a:r>
              <a:rPr sz="3200" spc="-5" dirty="0">
                <a:latin typeface="Calibri"/>
                <a:cs typeface="Calibri"/>
              </a:rPr>
              <a:t>sharing </a:t>
            </a:r>
            <a:r>
              <a:rPr sz="3200" dirty="0">
                <a:latin typeface="Calibri"/>
                <a:cs typeface="Calibri"/>
              </a:rPr>
              <a:t>with </a:t>
            </a:r>
            <a:r>
              <a:rPr sz="3200" spc="-40" dirty="0">
                <a:latin typeface="Calibri"/>
                <a:cs typeface="Calibri"/>
              </a:rPr>
              <a:t>another. </a:t>
            </a:r>
            <a:r>
              <a:rPr sz="3200" spc="-5" dirty="0">
                <a:latin typeface="Calibri"/>
                <a:cs typeface="Calibri"/>
              </a:rPr>
              <a:t>These </a:t>
            </a:r>
            <a:r>
              <a:rPr sz="3200" spc="-15" dirty="0">
                <a:latin typeface="Calibri"/>
                <a:cs typeface="Calibri"/>
              </a:rPr>
              <a:t>are  </a:t>
            </a:r>
            <a:r>
              <a:rPr sz="3200" spc="-10" dirty="0">
                <a:latin typeface="Calibri"/>
                <a:cs typeface="Calibri"/>
              </a:rPr>
              <a:t>important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spc="-25" dirty="0">
                <a:latin typeface="Calibri"/>
                <a:cs typeface="Calibri"/>
              </a:rPr>
              <a:t>any </a:t>
            </a:r>
            <a:r>
              <a:rPr sz="3200" spc="-5" dirty="0">
                <a:latin typeface="Calibri"/>
                <a:cs typeface="Calibri"/>
              </a:rPr>
              <a:t>helping</a:t>
            </a:r>
            <a:r>
              <a:rPr sz="3200" spc="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relationship.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890" y="191465"/>
            <a:ext cx="800221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98495" marR="5080" indent="-2492375">
              <a:lnSpc>
                <a:spcPct val="100000"/>
              </a:lnSpc>
              <a:spcBef>
                <a:spcPts val="95"/>
              </a:spcBef>
            </a:pPr>
            <a:r>
              <a:rPr lang="en-US" u="none" spc="-80" dirty="0" smtClean="0"/>
              <a:t>Facilitative </a:t>
            </a:r>
            <a:r>
              <a:rPr lang="en-US" u="none" spc="-15" dirty="0" smtClean="0"/>
              <a:t>characteristics  </a:t>
            </a:r>
            <a:r>
              <a:rPr lang="en-US" u="none" spc="-60" dirty="0" smtClean="0"/>
              <a:t>(cont.)</a:t>
            </a:r>
            <a:endParaRPr lang="en-US" u="none" spc="-60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1510635"/>
            <a:ext cx="8627110" cy="480568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10" dirty="0" err="1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Genuiness</a:t>
            </a:r>
            <a:endParaRPr lang="en-US" sz="3200" b="1" dirty="0" smtClean="0">
              <a:latin typeface="Calibri"/>
              <a:cs typeface="Calibri"/>
            </a:endParaRPr>
          </a:p>
          <a:p>
            <a:pPr marL="355600" marR="5080" indent="24130" algn="just">
              <a:lnSpc>
                <a:spcPct val="100000"/>
              </a:lnSpc>
              <a:spcBef>
                <a:spcPts val="770"/>
              </a:spcBef>
            </a:pPr>
            <a:r>
              <a:rPr sz="3200" dirty="0" smtClean="0">
                <a:latin typeface="Calibri"/>
                <a:cs typeface="Calibri"/>
              </a:rPr>
              <a:t>It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5" dirty="0">
                <a:latin typeface="Calibri"/>
                <a:cs typeface="Calibri"/>
              </a:rPr>
              <a:t>considered</a:t>
            </a:r>
            <a:r>
              <a:rPr sz="3200" spc="68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10" dirty="0">
                <a:latin typeface="Calibri"/>
                <a:cs typeface="Calibri"/>
              </a:rPr>
              <a:t>most </a:t>
            </a:r>
            <a:r>
              <a:rPr sz="3200" spc="-5" dirty="0">
                <a:latin typeface="Calibri"/>
                <a:cs typeface="Calibri"/>
              </a:rPr>
              <a:t>basic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helping  conditions. </a:t>
            </a:r>
            <a:r>
              <a:rPr sz="3200" dirty="0">
                <a:latin typeface="Calibri"/>
                <a:cs typeface="Calibri"/>
              </a:rPr>
              <a:t>The helper </a:t>
            </a:r>
            <a:r>
              <a:rPr sz="3200" spc="-5" dirty="0">
                <a:latin typeface="Calibri"/>
                <a:cs typeface="Calibri"/>
              </a:rPr>
              <a:t>needs </a:t>
            </a:r>
            <a:r>
              <a:rPr sz="3200" spc="-15" dirty="0">
                <a:latin typeface="Calibri"/>
                <a:cs typeface="Calibri"/>
              </a:rPr>
              <a:t>you </a:t>
            </a:r>
            <a:r>
              <a:rPr sz="3200" spc="-5" dirty="0">
                <a:latin typeface="Calibri"/>
                <a:cs typeface="Calibri"/>
              </a:rPr>
              <a:t>be </a:t>
            </a:r>
            <a:r>
              <a:rPr sz="3200" spc="-20" dirty="0">
                <a:latin typeface="Calibri"/>
                <a:cs typeface="Calibri"/>
              </a:rPr>
              <a:t>aware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his  own </a:t>
            </a:r>
            <a:r>
              <a:rPr sz="3200" spc="-15" dirty="0">
                <a:latin typeface="Calibri"/>
                <a:cs typeface="Calibri"/>
              </a:rPr>
              <a:t>feelings. </a:t>
            </a:r>
            <a:r>
              <a:rPr sz="3200" spc="-5" dirty="0">
                <a:latin typeface="Calibri"/>
                <a:cs typeface="Calibri"/>
              </a:rPr>
              <a:t>He should be </a:t>
            </a:r>
            <a:r>
              <a:rPr sz="3200" spc="-20" dirty="0">
                <a:latin typeface="Calibri"/>
                <a:cs typeface="Calibri"/>
              </a:rPr>
              <a:t>comfortable </a:t>
            </a:r>
            <a:r>
              <a:rPr sz="3200" dirty="0">
                <a:latin typeface="Calibri"/>
                <a:cs typeface="Calibri"/>
              </a:rPr>
              <a:t>with who  he </a:t>
            </a:r>
            <a:r>
              <a:rPr sz="3200" spc="-5" dirty="0">
                <a:latin typeface="Calibri"/>
                <a:cs typeface="Calibri"/>
              </a:rPr>
              <a:t>is so that </a:t>
            </a:r>
            <a:r>
              <a:rPr sz="3200" dirty="0">
                <a:latin typeface="Calibri"/>
                <a:cs typeface="Calibri"/>
              </a:rPr>
              <a:t>he does </a:t>
            </a:r>
            <a:r>
              <a:rPr sz="3200" spc="-5" dirty="0">
                <a:latin typeface="Calibri"/>
                <a:cs typeface="Calibri"/>
              </a:rPr>
              <a:t>not </a:t>
            </a:r>
            <a:r>
              <a:rPr sz="3200" spc="-15" dirty="0">
                <a:latin typeface="Calibri"/>
                <a:cs typeface="Calibri"/>
              </a:rPr>
              <a:t>lookout </a:t>
            </a:r>
            <a:r>
              <a:rPr sz="3200" spc="-5" dirty="0">
                <a:latin typeface="Calibri"/>
                <a:cs typeface="Calibri"/>
              </a:rPr>
              <a:t>his own </a:t>
            </a:r>
            <a:r>
              <a:rPr sz="3200" spc="-15" dirty="0">
                <a:latin typeface="Calibri"/>
                <a:cs typeface="Calibri"/>
              </a:rPr>
              <a:t>feelings  </a:t>
            </a:r>
            <a:r>
              <a:rPr sz="3200" spc="-20" dirty="0">
                <a:latin typeface="Calibri"/>
                <a:cs typeface="Calibri"/>
              </a:rPr>
              <a:t>from </a:t>
            </a:r>
            <a:r>
              <a:rPr sz="3200" spc="-35" dirty="0">
                <a:latin typeface="Calibri"/>
                <a:cs typeface="Calibri"/>
              </a:rPr>
              <a:t>himself.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 </a:t>
            </a:r>
            <a:r>
              <a:rPr lang="en-US" sz="3200" b="1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possessive</a:t>
            </a:r>
            <a:r>
              <a:rPr lang="en-US" sz="3200" b="1" spc="-4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3200" b="1" spc="-2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warmth</a:t>
            </a:r>
            <a:endParaRPr lang="en-US" sz="3200" b="1" dirty="0" smtClean="0">
              <a:latin typeface="Calibri"/>
              <a:cs typeface="Calibri"/>
            </a:endParaRPr>
          </a:p>
          <a:p>
            <a:pPr marL="355600" marR="635000" indent="24130">
              <a:lnSpc>
                <a:spcPct val="100000"/>
              </a:lnSpc>
              <a:spcBef>
                <a:spcPts val="770"/>
              </a:spcBef>
            </a:pPr>
            <a:r>
              <a:rPr sz="3200" dirty="0" smtClean="0">
                <a:latin typeface="Calibri"/>
                <a:cs typeface="Calibri"/>
              </a:rPr>
              <a:t>It </a:t>
            </a:r>
            <a:r>
              <a:rPr sz="3200" spc="-5" dirty="0">
                <a:latin typeface="Calibri"/>
                <a:cs typeface="Calibri"/>
              </a:rPr>
              <a:t>simply </a:t>
            </a:r>
            <a:r>
              <a:rPr sz="3200" dirty="0">
                <a:latin typeface="Calibri"/>
                <a:cs typeface="Calibri"/>
              </a:rPr>
              <a:t>means </a:t>
            </a:r>
            <a:r>
              <a:rPr sz="3200" spc="-10" dirty="0">
                <a:latin typeface="Calibri"/>
                <a:cs typeface="Calibri"/>
              </a:rPr>
              <a:t>unconditional positive </a:t>
            </a:r>
            <a:r>
              <a:rPr sz="3200" spc="-25" dirty="0">
                <a:latin typeface="Calibri"/>
                <a:cs typeface="Calibri"/>
              </a:rPr>
              <a:t>regard,  </a:t>
            </a:r>
            <a:r>
              <a:rPr sz="3200" spc="-5" dirty="0">
                <a:latin typeface="Calibri"/>
                <a:cs typeface="Calibri"/>
              </a:rPr>
              <a:t>respect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5" dirty="0">
                <a:latin typeface="Calibri"/>
                <a:cs typeface="Calibri"/>
              </a:rPr>
              <a:t>others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praising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other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7374" y="191465"/>
            <a:ext cx="73710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0" u="none" spc="-10" smtClean="0">
                <a:latin typeface="Calibri"/>
                <a:cs typeface="Calibri"/>
              </a:rPr>
              <a:t>Interpersonal</a:t>
            </a:r>
            <a:r>
              <a:rPr lang="en-US" b="0" u="none" spc="10" smtClean="0">
                <a:latin typeface="Calibri"/>
                <a:cs typeface="Calibri"/>
              </a:rPr>
              <a:t> </a:t>
            </a:r>
            <a:r>
              <a:rPr lang="en-US" b="0" u="none" spc="-35" smtClean="0">
                <a:latin typeface="Calibri"/>
                <a:cs typeface="Calibri"/>
              </a:rPr>
              <a:t>communication</a:t>
            </a:r>
            <a:endParaRPr lang="en-US" b="0" u="none" spc="-3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1227277"/>
            <a:ext cx="8583295" cy="3718326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occurs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between two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person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goal 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messages.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64769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nurse’s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day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spent communicating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patient,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family members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member of  health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team.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37465" indent="-342900">
              <a:lnSpc>
                <a:spcPct val="90000"/>
              </a:lnSpc>
              <a:spcBef>
                <a:spcPts val="7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nurses’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ability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communicate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effectively at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level influences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nurses interpersonal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sharing,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solving,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goal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attainment,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team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building 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effectiveness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critical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nursing roles.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(E.g.:-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sz="2400" spc="-55" dirty="0">
                <a:latin typeface="Times New Roman" pitchFamily="18" charset="0"/>
                <a:cs typeface="Times New Roman" pitchFamily="18" charset="0"/>
              </a:rPr>
              <a:t>giver,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teacher,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counsellor,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leader,  manager,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patient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advocate)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3545" y="191465"/>
            <a:ext cx="57581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0" u="none" spc="-5" dirty="0" smtClean="0">
                <a:latin typeface="Calibri"/>
                <a:cs typeface="Calibri"/>
              </a:rPr>
              <a:t>Mid-range </a:t>
            </a:r>
            <a:r>
              <a:rPr lang="en-US" b="0" u="none" spc="-30" dirty="0" smtClean="0">
                <a:latin typeface="Calibri"/>
                <a:cs typeface="Calibri"/>
              </a:rPr>
              <a:t>theory </a:t>
            </a:r>
            <a:r>
              <a:rPr lang="en-US" b="0" u="none" spc="-5" dirty="0" smtClean="0">
                <a:latin typeface="Calibri"/>
                <a:cs typeface="Calibri"/>
              </a:rPr>
              <a:t>of</a:t>
            </a:r>
            <a:r>
              <a:rPr lang="en-US" b="0" u="none" spc="5" dirty="0" smtClean="0">
                <a:latin typeface="Calibri"/>
                <a:cs typeface="Calibri"/>
              </a:rPr>
              <a:t> </a:t>
            </a:r>
            <a:r>
              <a:rPr lang="en-US" b="0" u="none" spc="-5" dirty="0" smtClean="0"/>
              <a:t>IPR</a:t>
            </a:r>
            <a:endParaRPr lang="en-US" b="0" u="none" spc="-5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023620"/>
            <a:ext cx="8862695" cy="475869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172720" indent="-342900" algn="just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latin typeface="Times New Roman" pitchFamily="18" charset="0"/>
                <a:cs typeface="Times New Roman" pitchFamily="18" charset="0"/>
              </a:rPr>
              <a:t>Hildegard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Peplau’s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(1952:1997)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mid-range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theory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interpersonal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relationships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considered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an essential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theory 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frame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relationships.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marR="303530" indent="-342900" algn="just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describes how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nurse-client relationship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can 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identification and accomplishments of 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therapeutic goals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top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enhance client and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sz="20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well-being.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920"/>
              </a:lnSpc>
              <a:spcBef>
                <a:spcPts val="63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today’s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health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care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environment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nurse-client relationships 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short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duration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concise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effective.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Despite</a:t>
            </a:r>
            <a:r>
              <a:rPr sz="20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marL="355600" algn="just">
              <a:lnSpc>
                <a:spcPts val="2710"/>
              </a:lnSpc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brevity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relationship,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Peplau’s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principles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algn="just">
              <a:lnSpc>
                <a:spcPts val="3080"/>
              </a:lnSpc>
            </a:pPr>
            <a:r>
              <a:rPr sz="2000" spc="-15" dirty="0">
                <a:latin typeface="Times New Roman" pitchFamily="18" charset="0"/>
                <a:cs typeface="Times New Roman" pitchFamily="18" charset="0"/>
              </a:rPr>
              <a:t>partnership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and terminating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relationship remain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relevant.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marR="1125220" indent="-342900" algn="just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30" dirty="0">
                <a:latin typeface="Times New Roman" pitchFamily="18" charset="0"/>
                <a:cs typeface="Times New Roman" pitchFamily="18" charset="0"/>
              </a:rPr>
              <a:t>Peplau’s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frame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interpersonal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relationships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applicable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areas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nursing.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8613" y="191465"/>
            <a:ext cx="39103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0" dirty="0" smtClean="0"/>
              <a:t>Major</a:t>
            </a:r>
            <a:r>
              <a:rPr lang="en-US" u="none" spc="-85" dirty="0" smtClean="0"/>
              <a:t> </a:t>
            </a:r>
            <a:r>
              <a:rPr lang="en-US" u="none" spc="-15" dirty="0" smtClean="0"/>
              <a:t>concepts</a:t>
            </a:r>
            <a:endParaRPr lang="en-US" u="none"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917828"/>
            <a:ext cx="8557895" cy="150749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marR="6350" indent="-342900">
              <a:lnSpc>
                <a:spcPts val="26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the theory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explains the purpose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20" dirty="0" smtClean="0">
                <a:latin typeface="Times New Roman" pitchFamily="18" charset="0"/>
                <a:cs typeface="Times New Roman" pitchFamily="18" charset="0"/>
              </a:rPr>
              <a:t>nursing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others </a:t>
            </a:r>
            <a:r>
              <a:rPr lang="en-US" sz="2000" spc="5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000" spc="-20" dirty="0" smtClean="0">
                <a:latin typeface="Times New Roman" pitchFamily="18" charset="0"/>
                <a:cs typeface="Times New Roman" pitchFamily="18" charset="0"/>
              </a:rPr>
              <a:t>felt</a:t>
            </a:r>
            <a:r>
              <a:rPr lang="en-US" sz="20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difficulties.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ts val="259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nurses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apply principles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human relations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problems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000" spc="-5" dirty="0" smtClean="0">
                <a:latin typeface="Times New Roman" pitchFamily="18" charset="0"/>
                <a:cs typeface="Times New Roman" pitchFamily="18" charset="0"/>
              </a:rPr>
              <a:t>arise </a:t>
            </a:r>
            <a:r>
              <a:rPr lang="en-US" sz="2000" spc="-15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levels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0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pc="-10" dirty="0" smtClean="0">
                <a:latin typeface="Times New Roman" pitchFamily="18" charset="0"/>
                <a:cs typeface="Times New Roman" pitchFamily="18" charset="0"/>
              </a:rPr>
              <a:t>experience.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0200" y="2399538"/>
            <a:ext cx="266890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1736089" algn="l"/>
              </a:tabLst>
            </a:pPr>
            <a:r>
              <a:rPr sz="2700" spc="-35" dirty="0" err="1" smtClean="0">
                <a:latin typeface="Calibri"/>
                <a:cs typeface="Calibri"/>
              </a:rPr>
              <a:t>Peplau’s</a:t>
            </a:r>
            <a:r>
              <a:rPr sz="2700" spc="-35" dirty="0" smtClean="0">
                <a:latin typeface="Calibri"/>
                <a:cs typeface="Calibri"/>
              </a:rPr>
              <a:t>	</a:t>
            </a:r>
            <a:r>
              <a:rPr sz="2700" spc="-10" dirty="0" smtClean="0">
                <a:latin typeface="Calibri"/>
                <a:cs typeface="Calibri"/>
              </a:rPr>
              <a:t>theory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12719" y="2399538"/>
            <a:ext cx="56749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2395" algn="l"/>
                <a:tab pos="2083435" algn="l"/>
                <a:tab pos="3281679" algn="l"/>
                <a:tab pos="3807460" algn="l"/>
              </a:tabLst>
            </a:pPr>
            <a:r>
              <a:rPr sz="2700" spc="-10" dirty="0" smtClean="0">
                <a:latin typeface="Calibri"/>
                <a:cs typeface="Calibri"/>
              </a:rPr>
              <a:t>explains	the	phases	</a:t>
            </a:r>
            <a:r>
              <a:rPr sz="2700" dirty="0" smtClean="0">
                <a:latin typeface="Calibri"/>
                <a:cs typeface="Calibri"/>
              </a:rPr>
              <a:t>of	</a:t>
            </a:r>
            <a:r>
              <a:rPr sz="2700" spc="-15" dirty="0" smtClean="0">
                <a:latin typeface="Calibri"/>
                <a:cs typeface="Calibri"/>
              </a:rPr>
              <a:t>interpersonal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0200" y="2728671"/>
            <a:ext cx="8557895" cy="2460738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5715">
              <a:lnSpc>
                <a:spcPct val="80000"/>
              </a:lnSpc>
              <a:spcBef>
                <a:spcPts val="750"/>
              </a:spcBef>
              <a:tabLst>
                <a:tab pos="1739264" algn="l"/>
                <a:tab pos="2658745" algn="l"/>
                <a:tab pos="3159760" algn="l"/>
                <a:tab pos="4428490" algn="l"/>
                <a:tab pos="6023610" algn="l"/>
                <a:tab pos="6789420" algn="l"/>
                <a:tab pos="8260080" algn="l"/>
              </a:tabLst>
            </a:pP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000" spc="-6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oce</a:t>
            </a:r>
            <a:r>
              <a:rPr sz="2000" spc="-1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,	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ole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	in	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000" spc="-6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sin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g	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si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ti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	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d	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s	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studying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nursing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as an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sz="20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process.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15" dirty="0">
                <a:latin typeface="Times New Roman" pitchFamily="18" charset="0"/>
                <a:cs typeface="Times New Roman" pitchFamily="18" charset="0"/>
              </a:rPr>
              <a:t>Nursing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an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interpersonal process because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involves 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interaction</a:t>
            </a:r>
            <a:r>
              <a:rPr sz="2000" spc="5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sz="2000" spc="5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sz="2000" spc="5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individuals with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goal.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attainment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goal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achieved through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a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series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steps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series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pattern.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marR="6350" indent="-342900" algn="just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nurse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patient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work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together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so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both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become 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mature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and knowledgeable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 the</a:t>
            </a:r>
            <a:r>
              <a:rPr sz="20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process.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0577" y="461594"/>
            <a:ext cx="29444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b="0" u="none" spc="-5" dirty="0" smtClean="0">
                <a:latin typeface="Calibri"/>
                <a:cs typeface="Calibri"/>
              </a:rPr>
              <a:t>Definitions</a:t>
            </a:r>
            <a:endParaRPr lang="en-US" sz="4400" u="none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0200" y="1836165"/>
            <a:ext cx="8494395" cy="3603999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u="heavy" spc="-2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developing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organism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tries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reduce anxiety  caused by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needs.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marR="238125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forces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outside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organism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  the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context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culture.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5600" marR="11176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Health-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symbol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implies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forward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movement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personality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and other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ongoing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 the 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direction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creative,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constructive,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productive, personal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and community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living.</a:t>
            </a:r>
          </a:p>
          <a:p>
            <a:pPr marL="355600" marR="79375" indent="-342900">
              <a:lnSpc>
                <a:spcPts val="2920"/>
              </a:lnSpc>
              <a:spcBef>
                <a:spcPts val="6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Nursing-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significant therapeutic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interpersonal process.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It 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functions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cooperatively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other human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process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that  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makes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health possible 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individuals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communities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8302" y="191465"/>
            <a:ext cx="6330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0" u="none" spc="-1005" dirty="0" smtClean="0">
                <a:latin typeface="Times New Roman"/>
                <a:cs typeface="Times New Roman"/>
              </a:rPr>
              <a:t> </a:t>
            </a:r>
            <a:r>
              <a:rPr lang="en-US" u="none" spc="-15" dirty="0" err="1" smtClean="0"/>
              <a:t>Peplau’s</a:t>
            </a:r>
            <a:r>
              <a:rPr lang="en-US" u="none" spc="-15" dirty="0" smtClean="0"/>
              <a:t> </a:t>
            </a:r>
            <a:r>
              <a:rPr lang="en-US" u="none" spc="-5" dirty="0" smtClean="0"/>
              <a:t>six </a:t>
            </a:r>
            <a:r>
              <a:rPr lang="en-US" u="none" spc="-10" dirty="0" smtClean="0"/>
              <a:t>nursing</a:t>
            </a:r>
            <a:r>
              <a:rPr lang="en-US" u="none" spc="-30" dirty="0" smtClean="0"/>
              <a:t> </a:t>
            </a:r>
            <a:r>
              <a:rPr lang="en-US" u="none" spc="-25" dirty="0" smtClean="0"/>
              <a:t>roles</a:t>
            </a:r>
            <a:endParaRPr lang="en-US" u="none"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845946"/>
            <a:ext cx="8558530" cy="109601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5080" indent="-342900" algn="just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27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Stranger</a:t>
            </a:r>
            <a:r>
              <a:rPr sz="2700" spc="-15" dirty="0">
                <a:latin typeface="Calibri"/>
                <a:cs typeface="Calibri"/>
              </a:rPr>
              <a:t>:</a:t>
            </a:r>
            <a:r>
              <a:rPr sz="2700" spc="57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Receives </a:t>
            </a:r>
            <a:r>
              <a:rPr sz="2700" spc="-10" dirty="0">
                <a:latin typeface="Calibri"/>
                <a:cs typeface="Calibri"/>
              </a:rPr>
              <a:t>the client the </a:t>
            </a:r>
            <a:r>
              <a:rPr sz="2700" spc="-5" dirty="0">
                <a:latin typeface="Calibri"/>
                <a:cs typeface="Calibri"/>
              </a:rPr>
              <a:t>same </a:t>
            </a:r>
            <a:r>
              <a:rPr sz="2700" spc="-30" dirty="0">
                <a:latin typeface="Calibri"/>
                <a:cs typeface="Calibri"/>
              </a:rPr>
              <a:t>way </a:t>
            </a:r>
            <a:r>
              <a:rPr sz="2700" spc="-5" dirty="0">
                <a:latin typeface="Calibri"/>
                <a:cs typeface="Calibri"/>
              </a:rPr>
              <a:t>one </a:t>
            </a:r>
            <a:r>
              <a:rPr sz="2700" spc="-10" dirty="0">
                <a:latin typeface="Calibri"/>
                <a:cs typeface="Calibri"/>
              </a:rPr>
              <a:t>meets </a:t>
            </a:r>
            <a:r>
              <a:rPr sz="2700" dirty="0">
                <a:latin typeface="Calibri"/>
                <a:cs typeface="Calibri"/>
              </a:rPr>
              <a:t>a  </a:t>
            </a:r>
            <a:r>
              <a:rPr sz="2700" spc="-20" dirty="0">
                <a:latin typeface="Calibri"/>
                <a:cs typeface="Calibri"/>
              </a:rPr>
              <a:t>stranger </a:t>
            </a:r>
            <a:r>
              <a:rPr sz="2700" dirty="0">
                <a:latin typeface="Calibri"/>
                <a:cs typeface="Calibri"/>
              </a:rPr>
              <a:t>in </a:t>
            </a:r>
            <a:r>
              <a:rPr sz="2700" spc="-5" dirty="0">
                <a:latin typeface="Calibri"/>
                <a:cs typeface="Calibri"/>
              </a:rPr>
              <a:t>other </a:t>
            </a:r>
            <a:r>
              <a:rPr sz="2700" spc="-20" dirty="0">
                <a:latin typeface="Calibri"/>
                <a:cs typeface="Calibri"/>
              </a:rPr>
              <a:t>life </a:t>
            </a:r>
            <a:r>
              <a:rPr sz="2700" spc="-10" dirty="0">
                <a:latin typeface="Calibri"/>
                <a:cs typeface="Calibri"/>
              </a:rPr>
              <a:t>situations, </a:t>
            </a:r>
            <a:r>
              <a:rPr sz="2700" spc="-15" dirty="0">
                <a:latin typeface="Calibri"/>
                <a:cs typeface="Calibri"/>
              </a:rPr>
              <a:t>provides </a:t>
            </a:r>
            <a:r>
              <a:rPr sz="2700" spc="-5" dirty="0">
                <a:latin typeface="Calibri"/>
                <a:cs typeface="Calibri"/>
              </a:rPr>
              <a:t>an accepting  </a:t>
            </a:r>
            <a:r>
              <a:rPr sz="2700" spc="-10" dirty="0">
                <a:latin typeface="Calibri"/>
                <a:cs typeface="Calibri"/>
              </a:rPr>
              <a:t>climate that </a:t>
            </a:r>
            <a:r>
              <a:rPr sz="2700" spc="-5" dirty="0">
                <a:latin typeface="Calibri"/>
                <a:cs typeface="Calibri"/>
              </a:rPr>
              <a:t>builds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trust.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1916048"/>
            <a:ext cx="39935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900555" algn="l"/>
                <a:tab pos="2810510" algn="l"/>
              </a:tabLst>
            </a:pPr>
            <a:r>
              <a:rPr sz="27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Resource	</a:t>
            </a:r>
            <a:r>
              <a:rPr sz="27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role</a:t>
            </a:r>
            <a:r>
              <a:rPr sz="2700" spc="-15" dirty="0">
                <a:latin typeface="Calibri"/>
                <a:cs typeface="Calibri"/>
              </a:rPr>
              <a:t>:	</a:t>
            </a:r>
            <a:r>
              <a:rPr sz="2700" spc="-20" dirty="0">
                <a:latin typeface="Calibri"/>
                <a:cs typeface="Calibri"/>
              </a:rPr>
              <a:t>Answers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98594" y="1916048"/>
            <a:ext cx="431609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8310" algn="l"/>
                <a:tab pos="3356610" algn="l"/>
              </a:tabLst>
            </a:pPr>
            <a:r>
              <a:rPr sz="2700" spc="-10" dirty="0">
                <a:latin typeface="Calibri"/>
                <a:cs typeface="Calibri"/>
              </a:rPr>
              <a:t>questions,	</a:t>
            </a:r>
            <a:r>
              <a:rPr sz="2700" spc="-20" dirty="0">
                <a:latin typeface="Calibri"/>
                <a:cs typeface="Calibri"/>
              </a:rPr>
              <a:t>interprets	</a:t>
            </a:r>
            <a:r>
              <a:rPr sz="2700" spc="-10" dirty="0">
                <a:latin typeface="Calibri"/>
                <a:cs typeface="Calibri"/>
              </a:rPr>
              <a:t>clinical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267" y="2245233"/>
            <a:ext cx="8559165" cy="224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700" spc="-15" dirty="0">
                <a:latin typeface="Calibri"/>
                <a:cs typeface="Calibri"/>
              </a:rPr>
              <a:t>treatment </a:t>
            </a:r>
            <a:r>
              <a:rPr sz="2700" spc="-20" dirty="0">
                <a:latin typeface="Calibri"/>
                <a:cs typeface="Calibri"/>
              </a:rPr>
              <a:t>data, </a:t>
            </a:r>
            <a:r>
              <a:rPr sz="2700" spc="-5" dirty="0">
                <a:latin typeface="Calibri"/>
                <a:cs typeface="Calibri"/>
              </a:rPr>
              <a:t>and gives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information.</a:t>
            </a:r>
            <a:endParaRPr sz="2700" dirty="0">
              <a:latin typeface="Calibri"/>
              <a:cs typeface="Calibri"/>
            </a:endParaRPr>
          </a:p>
          <a:p>
            <a:pPr marL="355600" marR="5715" indent="-342900" algn="just">
              <a:lnSpc>
                <a:spcPts val="260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270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Teaching</a:t>
            </a:r>
            <a:r>
              <a:rPr sz="2700" u="heavy" spc="5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7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role</a:t>
            </a:r>
            <a:r>
              <a:rPr sz="2700" spc="-10" dirty="0">
                <a:latin typeface="Calibri"/>
                <a:cs typeface="Calibri"/>
              </a:rPr>
              <a:t>: </a:t>
            </a:r>
            <a:r>
              <a:rPr sz="2700" spc="-5" dirty="0">
                <a:latin typeface="Calibri"/>
                <a:cs typeface="Calibri"/>
              </a:rPr>
              <a:t>Gives </a:t>
            </a:r>
            <a:r>
              <a:rPr sz="2700" spc="-10" dirty="0">
                <a:latin typeface="Calibri"/>
                <a:cs typeface="Calibri"/>
              </a:rPr>
              <a:t>instructions and </a:t>
            </a:r>
            <a:r>
              <a:rPr sz="2700" spc="-15" dirty="0">
                <a:latin typeface="Calibri"/>
                <a:cs typeface="Calibri"/>
              </a:rPr>
              <a:t>provides </a:t>
            </a:r>
            <a:r>
              <a:rPr sz="2700" spc="-10" dirty="0">
                <a:latin typeface="Calibri"/>
                <a:cs typeface="Calibri"/>
              </a:rPr>
              <a:t>training,  </a:t>
            </a:r>
            <a:r>
              <a:rPr sz="2700" spc="-15" dirty="0">
                <a:latin typeface="Calibri"/>
                <a:cs typeface="Calibri"/>
              </a:rPr>
              <a:t>involves </a:t>
            </a:r>
            <a:r>
              <a:rPr sz="2700" spc="-10" dirty="0">
                <a:latin typeface="Calibri"/>
                <a:cs typeface="Calibri"/>
              </a:rPr>
              <a:t>analysis </a:t>
            </a:r>
            <a:r>
              <a:rPr sz="2700" spc="-5" dirty="0">
                <a:latin typeface="Calibri"/>
                <a:cs typeface="Calibri"/>
              </a:rPr>
              <a:t>and </a:t>
            </a:r>
            <a:r>
              <a:rPr sz="2700" spc="-15" dirty="0">
                <a:latin typeface="Calibri"/>
                <a:cs typeface="Calibri"/>
              </a:rPr>
              <a:t>synthesis </a:t>
            </a:r>
            <a:r>
              <a:rPr sz="2700" dirty="0">
                <a:latin typeface="Calibri"/>
                <a:cs typeface="Calibri"/>
              </a:rPr>
              <a:t>of the </a:t>
            </a:r>
            <a:r>
              <a:rPr sz="2700" spc="-5" dirty="0">
                <a:latin typeface="Calibri"/>
                <a:cs typeface="Calibri"/>
              </a:rPr>
              <a:t>learner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experience.</a:t>
            </a:r>
            <a:endParaRPr sz="27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2590"/>
              </a:lnSpc>
              <a:spcBef>
                <a:spcPts val="640"/>
              </a:spcBef>
              <a:buFont typeface="Arial"/>
              <a:buChar char="•"/>
              <a:tabLst>
                <a:tab pos="355600" algn="l"/>
              </a:tabLst>
            </a:pPr>
            <a:r>
              <a:rPr sz="27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Counselling </a:t>
            </a:r>
            <a:r>
              <a:rPr sz="27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role</a:t>
            </a:r>
            <a:r>
              <a:rPr sz="2700" spc="-15" dirty="0">
                <a:latin typeface="Calibri"/>
                <a:cs typeface="Calibri"/>
              </a:rPr>
              <a:t>: </a:t>
            </a:r>
            <a:r>
              <a:rPr sz="2700" spc="-5" dirty="0">
                <a:latin typeface="Calibri"/>
                <a:cs typeface="Calibri"/>
              </a:rPr>
              <a:t>Helps </a:t>
            </a:r>
            <a:r>
              <a:rPr sz="2700" spc="-10" dirty="0">
                <a:latin typeface="Calibri"/>
                <a:cs typeface="Calibri"/>
              </a:rPr>
              <a:t>client </a:t>
            </a:r>
            <a:r>
              <a:rPr sz="2700" spc="-20" dirty="0">
                <a:latin typeface="Calibri"/>
                <a:cs typeface="Calibri"/>
              </a:rPr>
              <a:t>understand </a:t>
            </a:r>
            <a:r>
              <a:rPr sz="2700" spc="-5" dirty="0">
                <a:latin typeface="Calibri"/>
                <a:cs typeface="Calibri"/>
              </a:rPr>
              <a:t>and </a:t>
            </a:r>
            <a:r>
              <a:rPr sz="2700" spc="-25" dirty="0">
                <a:latin typeface="Calibri"/>
                <a:cs typeface="Calibri"/>
              </a:rPr>
              <a:t>integrate </a:t>
            </a:r>
            <a:r>
              <a:rPr sz="2700" dirty="0">
                <a:latin typeface="Calibri"/>
                <a:cs typeface="Calibri"/>
              </a:rPr>
              <a:t>the  meaning of </a:t>
            </a:r>
            <a:r>
              <a:rPr sz="2700" spc="-15" dirty="0">
                <a:latin typeface="Calibri"/>
                <a:cs typeface="Calibri"/>
              </a:rPr>
              <a:t>current </a:t>
            </a:r>
            <a:r>
              <a:rPr sz="2700" spc="-20" dirty="0">
                <a:latin typeface="Calibri"/>
                <a:cs typeface="Calibri"/>
              </a:rPr>
              <a:t>life </a:t>
            </a:r>
            <a:r>
              <a:rPr sz="2700" spc="-15" dirty="0">
                <a:latin typeface="Calibri"/>
                <a:cs typeface="Calibri"/>
              </a:rPr>
              <a:t>circumstances provide </a:t>
            </a:r>
            <a:r>
              <a:rPr sz="2700" spc="-5" dirty="0">
                <a:latin typeface="Calibri"/>
                <a:cs typeface="Calibri"/>
              </a:rPr>
              <a:t>guidance  and </a:t>
            </a:r>
            <a:r>
              <a:rPr sz="2700" spc="-15" dirty="0">
                <a:latin typeface="Calibri"/>
                <a:cs typeface="Calibri"/>
              </a:rPr>
              <a:t>encouragement to </a:t>
            </a:r>
            <a:r>
              <a:rPr sz="2700" spc="-25" dirty="0">
                <a:latin typeface="Calibri"/>
                <a:cs typeface="Calibri"/>
              </a:rPr>
              <a:t>make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changes.</a:t>
            </a:r>
            <a:endParaRPr sz="27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267" y="4467605"/>
            <a:ext cx="390906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092960" algn="l"/>
                <a:tab pos="3120390" algn="l"/>
              </a:tabLst>
            </a:pPr>
            <a:r>
              <a:rPr sz="27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Surrogate	</a:t>
            </a:r>
            <a:r>
              <a:rPr sz="27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role</a:t>
            </a:r>
            <a:r>
              <a:rPr sz="2700" spc="-15" dirty="0">
                <a:latin typeface="Calibri"/>
                <a:cs typeface="Calibri"/>
              </a:rPr>
              <a:t>:	</a:t>
            </a:r>
            <a:r>
              <a:rPr sz="2700" spc="-10" dirty="0">
                <a:latin typeface="Calibri"/>
                <a:cs typeface="Calibri"/>
              </a:rPr>
              <a:t>Helps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32121" y="4467605"/>
            <a:ext cx="428434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6495" algn="l"/>
                <a:tab pos="2402205" algn="l"/>
                <a:tab pos="3984625" algn="l"/>
              </a:tabLst>
            </a:pPr>
            <a:r>
              <a:rPr sz="2700" dirty="0">
                <a:latin typeface="Calibri"/>
                <a:cs typeface="Calibri"/>
              </a:rPr>
              <a:t>cl</a:t>
            </a:r>
            <a:r>
              <a:rPr sz="2700" spc="-10" dirty="0">
                <a:latin typeface="Calibri"/>
                <a:cs typeface="Calibri"/>
              </a:rPr>
              <a:t>i</a:t>
            </a:r>
            <a:r>
              <a:rPr sz="2700" dirty="0">
                <a:latin typeface="Calibri"/>
                <a:cs typeface="Calibri"/>
              </a:rPr>
              <a:t>e</a:t>
            </a:r>
            <a:r>
              <a:rPr sz="2700" spc="-30" dirty="0">
                <a:latin typeface="Calibri"/>
                <a:cs typeface="Calibri"/>
              </a:rPr>
              <a:t>n</a:t>
            </a:r>
            <a:r>
              <a:rPr sz="2700" dirty="0">
                <a:latin typeface="Calibri"/>
                <a:cs typeface="Calibri"/>
              </a:rPr>
              <a:t>t	c</a:t>
            </a:r>
            <a:r>
              <a:rPr sz="2700" spc="-15" dirty="0">
                <a:latin typeface="Calibri"/>
                <a:cs typeface="Calibri"/>
              </a:rPr>
              <a:t>l</a:t>
            </a:r>
            <a:r>
              <a:rPr sz="2700" spc="-5" dirty="0">
                <a:latin typeface="Calibri"/>
                <a:cs typeface="Calibri"/>
              </a:rPr>
              <a:t>arif</a:t>
            </a:r>
            <a:r>
              <a:rPr sz="2700" dirty="0">
                <a:latin typeface="Calibri"/>
                <a:cs typeface="Calibri"/>
              </a:rPr>
              <a:t>y	</a:t>
            </a:r>
            <a:r>
              <a:rPr sz="2700" spc="-5" dirty="0">
                <a:latin typeface="Calibri"/>
                <a:cs typeface="Calibri"/>
              </a:rPr>
              <a:t>dom</a:t>
            </a:r>
            <a:r>
              <a:rPr sz="2700" dirty="0">
                <a:latin typeface="Calibri"/>
                <a:cs typeface="Calibri"/>
              </a:rPr>
              <a:t>a</a:t>
            </a:r>
            <a:r>
              <a:rPr sz="2700" spc="-10" dirty="0">
                <a:latin typeface="Calibri"/>
                <a:cs typeface="Calibri"/>
              </a:rPr>
              <a:t>i</a:t>
            </a:r>
            <a:r>
              <a:rPr sz="2700" spc="-5" dirty="0">
                <a:latin typeface="Calibri"/>
                <a:cs typeface="Calibri"/>
              </a:rPr>
              <a:t>n</a:t>
            </a:r>
            <a:r>
              <a:rPr sz="2700" dirty="0">
                <a:latin typeface="Calibri"/>
                <a:cs typeface="Calibri"/>
              </a:rPr>
              <a:t>s	of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1167" y="4797044"/>
            <a:ext cx="8214995" cy="7664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45"/>
              </a:spcBef>
            </a:pPr>
            <a:r>
              <a:rPr sz="2700" spc="-10" dirty="0">
                <a:latin typeface="Calibri"/>
                <a:cs typeface="Calibri"/>
              </a:rPr>
              <a:t>dependence, </a:t>
            </a:r>
            <a:r>
              <a:rPr sz="2700" spc="-15" dirty="0">
                <a:latin typeface="Calibri"/>
                <a:cs typeface="Calibri"/>
              </a:rPr>
              <a:t>interdependence </a:t>
            </a:r>
            <a:r>
              <a:rPr sz="2700" spc="-5" dirty="0">
                <a:latin typeface="Calibri"/>
                <a:cs typeface="Calibri"/>
              </a:rPr>
              <a:t>and </a:t>
            </a:r>
            <a:r>
              <a:rPr sz="2700" spc="-10" dirty="0">
                <a:latin typeface="Calibri"/>
                <a:cs typeface="Calibri"/>
              </a:rPr>
              <a:t>independence and acts  </a:t>
            </a:r>
            <a:r>
              <a:rPr sz="2700" dirty="0">
                <a:latin typeface="Calibri"/>
                <a:cs typeface="Calibri"/>
              </a:rPr>
              <a:t>on </a:t>
            </a:r>
            <a:r>
              <a:rPr sz="2700" spc="-15" dirty="0">
                <a:latin typeface="Calibri"/>
                <a:cs typeface="Calibri"/>
              </a:rPr>
              <a:t>client’s </a:t>
            </a:r>
            <a:r>
              <a:rPr sz="2700" spc="-5" dirty="0">
                <a:latin typeface="Calibri"/>
                <a:cs typeface="Calibri"/>
              </a:rPr>
              <a:t>behalf </a:t>
            </a:r>
            <a:r>
              <a:rPr sz="2700" dirty="0">
                <a:latin typeface="Calibri"/>
                <a:cs typeface="Calibri"/>
              </a:rPr>
              <a:t>as an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advocate.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267" y="5537708"/>
            <a:ext cx="41148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279015" algn="l"/>
                <a:tab pos="3326129" algn="l"/>
              </a:tabLst>
            </a:pPr>
            <a:r>
              <a:rPr sz="27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Leadership	role</a:t>
            </a:r>
            <a:r>
              <a:rPr sz="2700" spc="-15" dirty="0">
                <a:latin typeface="Calibri"/>
                <a:cs typeface="Calibri"/>
              </a:rPr>
              <a:t>:	</a:t>
            </a:r>
            <a:r>
              <a:rPr sz="2700" spc="-10" dirty="0">
                <a:latin typeface="Calibri"/>
                <a:cs typeface="Calibri"/>
              </a:rPr>
              <a:t>Helps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59197" y="5537708"/>
            <a:ext cx="40570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6180" algn="l"/>
                <a:tab pos="2652395" algn="l"/>
              </a:tabLst>
            </a:pPr>
            <a:r>
              <a:rPr sz="2700" spc="-10" dirty="0">
                <a:latin typeface="Calibri"/>
                <a:cs typeface="Calibri"/>
              </a:rPr>
              <a:t>client	assume	maximum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1167" y="5866891"/>
            <a:ext cx="8213725" cy="7664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725"/>
              </a:spcBef>
              <a:tabLst>
                <a:tab pos="2014855" algn="l"/>
                <a:tab pos="2557780" algn="l"/>
                <a:tab pos="3850004" algn="l"/>
                <a:tab pos="5403850" algn="l"/>
                <a:tab pos="6264910" algn="l"/>
                <a:tab pos="6666865" algn="l"/>
                <a:tab pos="6976745" algn="l"/>
              </a:tabLst>
            </a:pPr>
            <a:r>
              <a:rPr sz="2700" spc="-45" dirty="0">
                <a:latin typeface="Calibri"/>
                <a:cs typeface="Calibri"/>
              </a:rPr>
              <a:t>r</a:t>
            </a:r>
            <a:r>
              <a:rPr sz="2700" dirty="0">
                <a:latin typeface="Calibri"/>
                <a:cs typeface="Calibri"/>
              </a:rPr>
              <a:t>esp</a:t>
            </a:r>
            <a:r>
              <a:rPr sz="2700" spc="-10" dirty="0">
                <a:latin typeface="Calibri"/>
                <a:cs typeface="Calibri"/>
              </a:rPr>
              <a:t>o</a:t>
            </a:r>
            <a:r>
              <a:rPr sz="2700" spc="-5" dirty="0">
                <a:latin typeface="Calibri"/>
                <a:cs typeface="Calibri"/>
              </a:rPr>
              <a:t>nsibilit</a:t>
            </a:r>
            <a:r>
              <a:rPr sz="2700" dirty="0">
                <a:latin typeface="Calibri"/>
                <a:cs typeface="Calibri"/>
              </a:rPr>
              <a:t>y	</a:t>
            </a:r>
            <a:r>
              <a:rPr sz="2700" spc="-60" dirty="0">
                <a:latin typeface="Calibri"/>
                <a:cs typeface="Calibri"/>
              </a:rPr>
              <a:t>f</a:t>
            </a:r>
            <a:r>
              <a:rPr sz="2700" spc="-5" dirty="0">
                <a:latin typeface="Calibri"/>
                <a:cs typeface="Calibri"/>
              </a:rPr>
              <a:t>o</a:t>
            </a:r>
            <a:r>
              <a:rPr sz="2700" dirty="0">
                <a:latin typeface="Calibri"/>
                <a:cs typeface="Calibri"/>
              </a:rPr>
              <a:t>r	m</a:t>
            </a:r>
            <a:r>
              <a:rPr sz="2700" spc="-15" dirty="0">
                <a:latin typeface="Calibri"/>
                <a:cs typeface="Calibri"/>
              </a:rPr>
              <a:t>ee</a:t>
            </a:r>
            <a:r>
              <a:rPr sz="2700" dirty="0">
                <a:latin typeface="Calibri"/>
                <a:cs typeface="Calibri"/>
              </a:rPr>
              <a:t>ting	t</a:t>
            </a:r>
            <a:r>
              <a:rPr sz="2700" spc="-50" dirty="0">
                <a:latin typeface="Calibri"/>
                <a:cs typeface="Calibri"/>
              </a:rPr>
              <a:t>r</a:t>
            </a:r>
            <a:r>
              <a:rPr sz="2700" spc="-15" dirty="0">
                <a:latin typeface="Calibri"/>
                <a:cs typeface="Calibri"/>
              </a:rPr>
              <a:t>e</a:t>
            </a:r>
            <a:r>
              <a:rPr sz="2700" spc="-25" dirty="0">
                <a:latin typeface="Calibri"/>
                <a:cs typeface="Calibri"/>
              </a:rPr>
              <a:t>a</a:t>
            </a:r>
            <a:r>
              <a:rPr sz="2700" spc="-20" dirty="0">
                <a:latin typeface="Calibri"/>
                <a:cs typeface="Calibri"/>
              </a:rPr>
              <a:t>t</a:t>
            </a:r>
            <a:r>
              <a:rPr sz="2700" dirty="0">
                <a:latin typeface="Calibri"/>
                <a:cs typeface="Calibri"/>
              </a:rPr>
              <a:t>me</a:t>
            </a:r>
            <a:r>
              <a:rPr sz="2700" spc="-25" dirty="0">
                <a:latin typeface="Calibri"/>
                <a:cs typeface="Calibri"/>
              </a:rPr>
              <a:t>n</a:t>
            </a:r>
            <a:r>
              <a:rPr sz="2700" dirty="0">
                <a:latin typeface="Calibri"/>
                <a:cs typeface="Calibri"/>
              </a:rPr>
              <a:t>t	</a:t>
            </a:r>
            <a:r>
              <a:rPr sz="2700" spc="-25" dirty="0">
                <a:latin typeface="Calibri"/>
                <a:cs typeface="Calibri"/>
              </a:rPr>
              <a:t>g</a:t>
            </a:r>
            <a:r>
              <a:rPr sz="2700" spc="-5" dirty="0">
                <a:latin typeface="Calibri"/>
                <a:cs typeface="Calibri"/>
              </a:rPr>
              <a:t>oal</a:t>
            </a:r>
            <a:r>
              <a:rPr sz="2700" dirty="0">
                <a:latin typeface="Calibri"/>
                <a:cs typeface="Calibri"/>
              </a:rPr>
              <a:t>s	in	a	mu</a:t>
            </a:r>
            <a:r>
              <a:rPr sz="2700" spc="-20" dirty="0">
                <a:latin typeface="Calibri"/>
                <a:cs typeface="Calibri"/>
              </a:rPr>
              <a:t>t</a:t>
            </a:r>
            <a:r>
              <a:rPr sz="2700" spc="-5" dirty="0">
                <a:latin typeface="Calibri"/>
                <a:cs typeface="Calibri"/>
              </a:rPr>
              <a:t>ually  satisfying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70" dirty="0">
                <a:latin typeface="Calibri"/>
                <a:cs typeface="Calibri"/>
              </a:rPr>
              <a:t>way.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0477" y="191465"/>
            <a:ext cx="60877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u="none" spc="-5" dirty="0"/>
              <a:t>ADDITIONAL </a:t>
            </a:r>
            <a:r>
              <a:rPr u="none" spc="-25" dirty="0"/>
              <a:t>ROLES</a:t>
            </a:r>
            <a:r>
              <a:rPr u="none" spc="-10" dirty="0"/>
              <a:t> </a:t>
            </a:r>
            <a:r>
              <a:rPr u="none" spc="-20" dirty="0"/>
              <a:t>INCLUDE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51305"/>
            <a:ext cx="4231005" cy="505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35" dirty="0">
                <a:latin typeface="Calibri"/>
                <a:cs typeface="Calibri"/>
              </a:rPr>
              <a:t>Technical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expert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Consultant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Health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teacher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45" dirty="0">
                <a:latin typeface="Calibri"/>
                <a:cs typeface="Calibri"/>
              </a:rPr>
              <a:t>Tutor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Socializing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agent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Safety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agent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Manager of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environment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libri"/>
                <a:cs typeface="Calibri"/>
              </a:rPr>
              <a:t>Mediator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Administrator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libri"/>
                <a:cs typeface="Calibri"/>
              </a:rPr>
              <a:t>Recorder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observer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libri"/>
                <a:cs typeface="Calibri"/>
              </a:rPr>
              <a:t>Researcher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79040" marR="5080" indent="-1436370">
              <a:lnSpc>
                <a:spcPct val="100000"/>
              </a:lnSpc>
              <a:spcBef>
                <a:spcPts val="95"/>
              </a:spcBef>
            </a:pPr>
            <a:r>
              <a:rPr lang="en-US" u="none" spc="-15" dirty="0" smtClean="0"/>
              <a:t>Phases </a:t>
            </a:r>
            <a:r>
              <a:rPr lang="en-US" u="none" spc="-5" dirty="0" smtClean="0"/>
              <a:t>of </a:t>
            </a:r>
            <a:r>
              <a:rPr lang="en-US" u="none" spc="-10" dirty="0" smtClean="0"/>
              <a:t>interpersonal  </a:t>
            </a:r>
            <a:r>
              <a:rPr lang="en-US" u="none" spc="-35" dirty="0" smtClean="0"/>
              <a:t>relationship</a:t>
            </a:r>
            <a:endParaRPr lang="en-US" u="none" spc="-35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1984070"/>
            <a:ext cx="8484870" cy="296183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5715" indent="-342900" algn="just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nurse-client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relation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therapeutic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social in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nature.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439420" indent="-426720">
              <a:lnSpc>
                <a:spcPct val="100000"/>
              </a:lnSpc>
              <a:buFont typeface="Arial"/>
              <a:buChar char="•"/>
              <a:tabLst>
                <a:tab pos="439420" algn="l"/>
                <a:tab pos="44005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always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client centred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goal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directed.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44323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objective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rather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subjective.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intent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a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professional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client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sz="2400" spc="4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to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change.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6350" indent="-342900" algn="just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limited relationship,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goal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helping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client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satisfying behaviour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patterns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coping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strategies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increase self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worth.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not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mutual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satisfaction.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250" marR="5080" indent="-576580">
              <a:lnSpc>
                <a:spcPct val="100000"/>
              </a:lnSpc>
              <a:spcBef>
                <a:spcPts val="95"/>
              </a:spcBef>
            </a:pPr>
            <a:r>
              <a:rPr lang="en-US" u="none" spc="-15" dirty="0" smtClean="0"/>
              <a:t>Phases </a:t>
            </a:r>
            <a:r>
              <a:rPr lang="en-US" u="none" spc="-5" dirty="0" smtClean="0"/>
              <a:t>of </a:t>
            </a:r>
            <a:r>
              <a:rPr lang="en-US" u="none" spc="-10" dirty="0" smtClean="0"/>
              <a:t>interpersonal  </a:t>
            </a:r>
            <a:r>
              <a:rPr lang="en-US" u="none" spc="-35" dirty="0" smtClean="0"/>
              <a:t>relationship</a:t>
            </a:r>
            <a:r>
              <a:rPr lang="en-US" u="none" spc="-15" dirty="0" smtClean="0"/>
              <a:t> </a:t>
            </a:r>
            <a:r>
              <a:rPr lang="en-US" u="none" spc="-60" dirty="0" smtClean="0"/>
              <a:t>(cont.)</a:t>
            </a:r>
            <a:endParaRPr lang="en-US" u="none" spc="-6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676338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859914" algn="l"/>
                <a:tab pos="4411345" algn="l"/>
                <a:tab pos="5609590" algn="l"/>
              </a:tabLst>
            </a:pPr>
            <a:r>
              <a:rPr sz="3000" spc="-35" dirty="0">
                <a:latin typeface="Calibri"/>
                <a:cs typeface="Calibri"/>
              </a:rPr>
              <a:t>Peplau’s	</a:t>
            </a:r>
            <a:r>
              <a:rPr sz="3000" spc="-15" dirty="0">
                <a:latin typeface="Calibri"/>
                <a:cs typeface="Calibri"/>
              </a:rPr>
              <a:t>developmental	</a:t>
            </a:r>
            <a:r>
              <a:rPr sz="3000" spc="-20" dirty="0">
                <a:latin typeface="Calibri"/>
                <a:cs typeface="Calibri"/>
              </a:rPr>
              <a:t>stages	</a:t>
            </a:r>
            <a:r>
              <a:rPr sz="3000" spc="-15" dirty="0">
                <a:latin typeface="Calibri"/>
                <a:cs typeface="Calibri"/>
              </a:rPr>
              <a:t>parallel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07985" y="1526794"/>
            <a:ext cx="11023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3405" algn="l"/>
              </a:tabLst>
            </a:pPr>
            <a:r>
              <a:rPr sz="3000" spc="-2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o	t</a:t>
            </a:r>
            <a:r>
              <a:rPr sz="3000" spc="-15" dirty="0">
                <a:latin typeface="Calibri"/>
                <a:cs typeface="Calibri"/>
              </a:rPr>
              <a:t>h</a:t>
            </a:r>
            <a:r>
              <a:rPr sz="3000" dirty="0">
                <a:latin typeface="Calibri"/>
                <a:cs typeface="Calibri"/>
              </a:rPr>
              <a:t>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1892249"/>
            <a:ext cx="252603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 dirty="0">
                <a:latin typeface="Calibri"/>
                <a:cs typeface="Calibri"/>
              </a:rPr>
              <a:t>nursing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process.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350134"/>
            <a:ext cx="30175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278890" algn="l"/>
              </a:tabLst>
            </a:pPr>
            <a:r>
              <a:rPr sz="3000" spc="-5" dirty="0">
                <a:latin typeface="Calibri"/>
                <a:cs typeface="Calibri"/>
              </a:rPr>
              <a:t>The	</a:t>
            </a:r>
            <a:r>
              <a:rPr sz="3000" spc="-15" dirty="0">
                <a:latin typeface="Calibri"/>
                <a:cs typeface="Calibri"/>
              </a:rPr>
              <a:t>orientation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5659" y="2350134"/>
            <a:ext cx="473329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2065" algn="l"/>
                <a:tab pos="3167380" algn="l"/>
                <a:tab pos="4203700" algn="l"/>
              </a:tabLst>
            </a:pPr>
            <a:r>
              <a:rPr sz="3000" spc="-5" dirty="0">
                <a:latin typeface="Calibri"/>
                <a:cs typeface="Calibri"/>
              </a:rPr>
              <a:t>phas</a:t>
            </a:r>
            <a:r>
              <a:rPr sz="3000" dirty="0">
                <a:latin typeface="Calibri"/>
                <a:cs typeface="Calibri"/>
              </a:rPr>
              <a:t>e	</a:t>
            </a:r>
            <a:r>
              <a:rPr sz="3000" spc="-3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or</a:t>
            </a:r>
            <a:r>
              <a:rPr sz="3000" spc="-45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e</a:t>
            </a:r>
            <a:r>
              <a:rPr sz="3000" spc="-15" dirty="0">
                <a:latin typeface="Calibri"/>
                <a:cs typeface="Calibri"/>
              </a:rPr>
              <a:t>l</a:t>
            </a:r>
            <a:r>
              <a:rPr sz="3000" spc="-25" dirty="0">
                <a:latin typeface="Calibri"/>
                <a:cs typeface="Calibri"/>
              </a:rPr>
              <a:t>a</a:t>
            </a:r>
            <a:r>
              <a:rPr sz="3000" spc="-3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es	with	</a:t>
            </a:r>
            <a:r>
              <a:rPr sz="3000" spc="-10" dirty="0">
                <a:latin typeface="Calibri"/>
                <a:cs typeface="Calibri"/>
              </a:rPr>
              <a:t>t</a:t>
            </a:r>
            <a:r>
              <a:rPr sz="3000" spc="-5" dirty="0">
                <a:latin typeface="Calibri"/>
                <a:cs typeface="Calibri"/>
              </a:rPr>
              <a:t>he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2715895"/>
            <a:ext cx="64090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latin typeface="Calibri"/>
                <a:cs typeface="Calibri"/>
              </a:rPr>
              <a:t>assessment </a:t>
            </a:r>
            <a:r>
              <a:rPr sz="3000" spc="-5" dirty="0">
                <a:latin typeface="Calibri"/>
                <a:cs typeface="Calibri"/>
              </a:rPr>
              <a:t>phase </a:t>
            </a:r>
            <a:r>
              <a:rPr sz="3000" dirty="0">
                <a:latin typeface="Calibri"/>
                <a:cs typeface="Calibri"/>
              </a:rPr>
              <a:t>of the </a:t>
            </a:r>
            <a:r>
              <a:rPr sz="3000" spc="-15" dirty="0">
                <a:latin typeface="Calibri"/>
                <a:cs typeface="Calibri"/>
              </a:rPr>
              <a:t>nursing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process.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173095"/>
            <a:ext cx="52571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176655" algn="l"/>
                <a:tab pos="3466465" algn="l"/>
              </a:tabLst>
            </a:pPr>
            <a:r>
              <a:rPr sz="3000" spc="-5" dirty="0">
                <a:latin typeface="Calibri"/>
                <a:cs typeface="Calibri"/>
              </a:rPr>
              <a:t>Th</a:t>
            </a:r>
            <a:r>
              <a:rPr sz="3000" dirty="0">
                <a:latin typeface="Calibri"/>
                <a:cs typeface="Calibri"/>
              </a:rPr>
              <a:t>e	id</a:t>
            </a:r>
            <a:r>
              <a:rPr sz="3000" spc="-15" dirty="0">
                <a:latin typeface="Calibri"/>
                <a:cs typeface="Calibri"/>
              </a:rPr>
              <a:t>e</a:t>
            </a:r>
            <a:r>
              <a:rPr sz="3000" spc="-30" dirty="0">
                <a:latin typeface="Calibri"/>
                <a:cs typeface="Calibri"/>
              </a:rPr>
              <a:t>n</a:t>
            </a:r>
            <a:r>
              <a:rPr sz="3000" dirty="0">
                <a:latin typeface="Calibri"/>
                <a:cs typeface="Calibri"/>
              </a:rPr>
              <a:t>tif</a:t>
            </a:r>
            <a:r>
              <a:rPr sz="3000" spc="-15" dirty="0">
                <a:latin typeface="Calibri"/>
                <a:cs typeface="Calibri"/>
              </a:rPr>
              <a:t>i</a:t>
            </a:r>
            <a:r>
              <a:rPr sz="3000" spc="-25" dirty="0">
                <a:latin typeface="Calibri"/>
                <a:cs typeface="Calibri"/>
              </a:rPr>
              <a:t>c</a:t>
            </a:r>
            <a:r>
              <a:rPr sz="3000" spc="-35" dirty="0">
                <a:latin typeface="Calibri"/>
                <a:cs typeface="Calibri"/>
              </a:rPr>
              <a:t>a</a:t>
            </a:r>
            <a:r>
              <a:rPr sz="3000" dirty="0">
                <a:latin typeface="Calibri"/>
                <a:cs typeface="Calibri"/>
              </a:rPr>
              <a:t>tion	</a:t>
            </a:r>
            <a:r>
              <a:rPr sz="3000" spc="-25" dirty="0">
                <a:latin typeface="Calibri"/>
                <a:cs typeface="Calibri"/>
              </a:rPr>
              <a:t>c</a:t>
            </a:r>
            <a:r>
              <a:rPr sz="3000" spc="-5" dirty="0">
                <a:latin typeface="Calibri"/>
                <a:cs typeface="Calibri"/>
              </a:rPr>
              <a:t>ompone</a:t>
            </a:r>
            <a:r>
              <a:rPr sz="3000" spc="-35" dirty="0">
                <a:latin typeface="Calibri"/>
                <a:cs typeface="Calibri"/>
              </a:rPr>
              <a:t>n</a:t>
            </a:r>
            <a:r>
              <a:rPr sz="3000" dirty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15609" y="3173095"/>
            <a:ext cx="25933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74675" algn="l"/>
                <a:tab pos="1337310" algn="l"/>
              </a:tabLst>
            </a:pPr>
            <a:r>
              <a:rPr sz="3000" dirty="0">
                <a:latin typeface="Calibri"/>
                <a:cs typeface="Calibri"/>
              </a:rPr>
              <a:t>of	</a:t>
            </a:r>
            <a:r>
              <a:rPr sz="3000" spc="-5" dirty="0">
                <a:latin typeface="Calibri"/>
                <a:cs typeface="Calibri"/>
              </a:rPr>
              <a:t>the	</a:t>
            </a:r>
            <a:r>
              <a:rPr sz="3000" spc="-10" dirty="0">
                <a:latin typeface="Calibri"/>
                <a:cs typeface="Calibri"/>
              </a:rPr>
              <a:t>working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538804"/>
            <a:ext cx="8074659" cy="240347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algn="just">
              <a:lnSpc>
                <a:spcPts val="2880"/>
              </a:lnSpc>
              <a:spcBef>
                <a:spcPts val="795"/>
              </a:spcBef>
            </a:pPr>
            <a:r>
              <a:rPr sz="3000" spc="-5" dirty="0">
                <a:latin typeface="Calibri"/>
                <a:cs typeface="Calibri"/>
              </a:rPr>
              <a:t>phase </a:t>
            </a:r>
            <a:r>
              <a:rPr sz="3000" spc="-10" dirty="0">
                <a:latin typeface="Calibri"/>
                <a:cs typeface="Calibri"/>
              </a:rPr>
              <a:t>corresponds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planning </a:t>
            </a:r>
            <a:r>
              <a:rPr sz="3000" spc="-5" dirty="0">
                <a:latin typeface="Calibri"/>
                <a:cs typeface="Calibri"/>
              </a:rPr>
              <a:t>phase, </a:t>
            </a:r>
            <a:r>
              <a:rPr sz="3000" spc="-10" dirty="0">
                <a:latin typeface="Calibri"/>
                <a:cs typeface="Calibri"/>
              </a:rPr>
              <a:t>where  </a:t>
            </a:r>
            <a:r>
              <a:rPr sz="3000" dirty="0">
                <a:latin typeface="Calibri"/>
                <a:cs typeface="Calibri"/>
              </a:rPr>
              <a:t>as the </a:t>
            </a:r>
            <a:r>
              <a:rPr sz="3000" spc="-15" dirty="0">
                <a:latin typeface="Calibri"/>
                <a:cs typeface="Calibri"/>
              </a:rPr>
              <a:t>exploitation </a:t>
            </a:r>
            <a:r>
              <a:rPr sz="3000" spc="-10" dirty="0">
                <a:latin typeface="Calibri"/>
                <a:cs typeface="Calibri"/>
              </a:rPr>
              <a:t>phase </a:t>
            </a:r>
            <a:r>
              <a:rPr sz="3000" spc="-15" dirty="0">
                <a:latin typeface="Calibri"/>
                <a:cs typeface="Calibri"/>
              </a:rPr>
              <a:t>parallels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  </a:t>
            </a:r>
            <a:r>
              <a:rPr sz="3000" spc="-10" dirty="0">
                <a:latin typeface="Calibri"/>
                <a:cs typeface="Calibri"/>
              </a:rPr>
              <a:t>implementation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phase.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Calibri"/>
                <a:cs typeface="Calibri"/>
              </a:rPr>
              <a:t>The final resolution phase </a:t>
            </a:r>
            <a:r>
              <a:rPr sz="3000" dirty="0">
                <a:latin typeface="Calibri"/>
                <a:cs typeface="Calibri"/>
              </a:rPr>
              <a:t>of the </a:t>
            </a:r>
            <a:r>
              <a:rPr sz="3000" spc="-10" dirty="0">
                <a:latin typeface="Calibri"/>
                <a:cs typeface="Calibri"/>
              </a:rPr>
              <a:t>relationship  corresponds </a:t>
            </a:r>
            <a:r>
              <a:rPr sz="3000" spc="-15" dirty="0">
                <a:latin typeface="Calibri"/>
                <a:cs typeface="Calibri"/>
              </a:rPr>
              <a:t>to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5" dirty="0">
                <a:latin typeface="Calibri"/>
                <a:cs typeface="Calibri"/>
              </a:rPr>
              <a:t>evaluation</a:t>
            </a:r>
            <a:r>
              <a:rPr sz="3000" spc="64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phase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the  </a:t>
            </a:r>
            <a:r>
              <a:rPr sz="3000" spc="-15" dirty="0">
                <a:latin typeface="Calibri"/>
                <a:cs typeface="Calibri"/>
              </a:rPr>
              <a:t>nursing</a:t>
            </a:r>
            <a:r>
              <a:rPr sz="3000" spc="-10" dirty="0">
                <a:latin typeface="Calibri"/>
                <a:cs typeface="Calibri"/>
              </a:rPr>
              <a:t> process.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1694" y="461594"/>
            <a:ext cx="68249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LEVELS OF</a:t>
            </a:r>
            <a:r>
              <a:rPr sz="4400" spc="-70" dirty="0"/>
              <a:t> </a:t>
            </a:r>
            <a:r>
              <a:rPr sz="4400" spc="-30" dirty="0"/>
              <a:t>COMMUNICATION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478937"/>
            <a:ext cx="7755255" cy="295275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10" dirty="0">
                <a:latin typeface="Calibri"/>
                <a:cs typeface="Calibri"/>
              </a:rPr>
              <a:t>INTRAPERSONAL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35" dirty="0">
                <a:latin typeface="Calibri"/>
                <a:cs typeface="Calibri"/>
              </a:rPr>
              <a:t>COMMUNICATION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10" dirty="0">
                <a:latin typeface="Calibri"/>
                <a:cs typeface="Calibri"/>
              </a:rPr>
              <a:t>INTERPERSONAL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35" dirty="0">
                <a:latin typeface="Calibri"/>
                <a:cs typeface="Calibri"/>
              </a:rPr>
              <a:t>COMMUNICATION</a:t>
            </a:r>
            <a:endParaRPr sz="4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15" dirty="0">
                <a:latin typeface="Calibri"/>
                <a:cs typeface="Calibri"/>
              </a:rPr>
              <a:t>GROUP</a:t>
            </a:r>
            <a:r>
              <a:rPr sz="4000" spc="-10" dirty="0">
                <a:latin typeface="Calibri"/>
                <a:cs typeface="Calibri"/>
              </a:rPr>
              <a:t> </a:t>
            </a:r>
            <a:r>
              <a:rPr sz="4000" spc="-35" dirty="0">
                <a:latin typeface="Calibri"/>
                <a:cs typeface="Calibri"/>
              </a:rPr>
              <a:t>COMMUNICATION</a:t>
            </a:r>
            <a:endParaRPr sz="40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965"/>
              </a:spcBef>
              <a:tabLst>
                <a:tab pos="1669414" algn="l"/>
              </a:tabLst>
            </a:pPr>
            <a:r>
              <a:rPr sz="4000" spc="-5" dirty="0">
                <a:latin typeface="Arial"/>
                <a:cs typeface="Arial"/>
              </a:rPr>
              <a:t>–	</a:t>
            </a:r>
            <a:r>
              <a:rPr sz="4000" spc="-5" dirty="0">
                <a:latin typeface="Calibri"/>
                <a:cs typeface="Calibri"/>
              </a:rPr>
              <a:t>PUBLIC </a:t>
            </a:r>
            <a:r>
              <a:rPr sz="4000" spc="-10" dirty="0">
                <a:latin typeface="Calibri"/>
                <a:cs typeface="Calibri"/>
              </a:rPr>
              <a:t>SPEAKING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6904" y="191465"/>
            <a:ext cx="5334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5" dirty="0" smtClean="0"/>
              <a:t>Pre </a:t>
            </a:r>
            <a:r>
              <a:rPr lang="en-US" u="none" spc="-10" dirty="0" smtClean="0"/>
              <a:t>interaction</a:t>
            </a:r>
            <a:r>
              <a:rPr lang="en-US" u="none" spc="-45" dirty="0" smtClean="0"/>
              <a:t> </a:t>
            </a:r>
            <a:r>
              <a:rPr lang="en-US" u="none" spc="-10" dirty="0" smtClean="0"/>
              <a:t>phase</a:t>
            </a:r>
            <a:endParaRPr lang="en-US" u="none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04087"/>
            <a:ext cx="7832725" cy="33784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pre interaction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only one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  which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client does not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directly participate.  </a:t>
            </a:r>
            <a:endParaRPr lang="en-US" sz="24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 smtClean="0">
                <a:latin typeface="Times New Roman" pitchFamily="18" charset="0"/>
                <a:cs typeface="Times New Roman" pitchFamily="18" charset="0"/>
              </a:rPr>
              <a:t>Awareness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professional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goal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important.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61594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3148330" algn="l"/>
                <a:tab pos="5302885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preinteraction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occurs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before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you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meet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client.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61594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3148330" algn="l"/>
                <a:tab pos="5302885" algn="l"/>
              </a:tabLst>
            </a:pP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this phase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gather  information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sz="24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400" spc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 smtClean="0">
                <a:latin typeface="Times New Roman" pitchFamily="18" charset="0"/>
                <a:cs typeface="Times New Roman" pitchFamily="18" charset="0"/>
              </a:rPr>
              <a:t>client.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61594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3148330" algn="l"/>
                <a:tab pos="5302885" algn="l"/>
              </a:tabLst>
            </a:pP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this phase,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nurse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client do not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direct  communication.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196850" indent="-342900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80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phase in </a:t>
            </a:r>
            <a:r>
              <a:rPr sz="2400" b="1" u="heavy" spc="-35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Peplau’s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theory is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orientation 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phase.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5629" y="191465"/>
            <a:ext cx="44157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65" dirty="0" smtClean="0"/>
              <a:t>Orientation</a:t>
            </a:r>
            <a:r>
              <a:rPr lang="en-US" u="none" spc="-50" dirty="0" smtClean="0"/>
              <a:t> </a:t>
            </a:r>
            <a:r>
              <a:rPr lang="en-US" u="none" spc="-10" dirty="0" smtClean="0"/>
              <a:t>phase</a:t>
            </a:r>
            <a:endParaRPr lang="en-US" u="none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330200" y="1307338"/>
            <a:ext cx="8558530" cy="3005823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355600" marR="6985" indent="-342900" algn="just">
              <a:lnSpc>
                <a:spcPct val="80000"/>
              </a:lnSpc>
              <a:spcBef>
                <a:spcPts val="1035"/>
              </a:spcBef>
              <a:buFont typeface="Arial"/>
              <a:buChar char="•"/>
              <a:tabLst>
                <a:tab pos="35623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nurse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enters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sz="2800" spc="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 “Stranger”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begins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process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developing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trust by providing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client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nurse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about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purpose,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nature,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available  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relationship.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935"/>
              </a:spcBef>
              <a:buFont typeface="Arial"/>
              <a:buChar char="•"/>
              <a:tabLst>
                <a:tab pos="467359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referred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as the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introductory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prehelping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important  because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sets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tone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rest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relationship.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8270" y="461594"/>
            <a:ext cx="67494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u="none" spc="-65" dirty="0" smtClean="0"/>
              <a:t>Orientation </a:t>
            </a:r>
            <a:r>
              <a:rPr lang="en-US" sz="4400" u="none" spc="-5" dirty="0" smtClean="0"/>
              <a:t>phase</a:t>
            </a:r>
            <a:r>
              <a:rPr lang="en-US" sz="4400" u="none" spc="-45" dirty="0" smtClean="0"/>
              <a:t> </a:t>
            </a:r>
            <a:r>
              <a:rPr lang="en-US" sz="4400" u="none" spc="-60" dirty="0" smtClean="0"/>
              <a:t>(cont.)</a:t>
            </a:r>
            <a:endParaRPr lang="en-US" sz="4400" u="none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304" y="1510635"/>
            <a:ext cx="8073390" cy="34349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6235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It begins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meet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client.</a:t>
            </a:r>
          </a:p>
          <a:p>
            <a:pPr marL="356235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  <a:tab pos="2029460" algn="l"/>
                <a:tab pos="2474595" algn="l"/>
                <a:tab pos="473075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2800" spc="3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goal	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in	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sz="2800" spc="3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phase</a:t>
            </a:r>
            <a:r>
              <a:rPr sz="2800" spc="3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	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establish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rapport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trust.</a:t>
            </a:r>
          </a:p>
          <a:p>
            <a:pPr marL="356235" marR="635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  <a:tab pos="1573530" algn="l"/>
                <a:tab pos="3018790" algn="l"/>
                <a:tab pos="4554855" algn="l"/>
                <a:tab pos="574992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Thi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	</a:t>
            </a:r>
            <a:r>
              <a:rPr sz="2800" spc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has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e	</a:t>
            </a:r>
            <a:r>
              <a:rPr sz="2800" spc="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egins	with	i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2800" spc="-5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oduct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ns, 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followed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exchange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800" spc="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information.</a:t>
            </a:r>
          </a:p>
          <a:p>
            <a:pPr marL="356235" marR="57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1802130" algn="l"/>
                <a:tab pos="2744470" algn="l"/>
                <a:tab pos="4069079" algn="l"/>
                <a:tab pos="5433060" algn="l"/>
                <a:tab pos="6396355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Durin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g	this	</a:t>
            </a:r>
            <a:r>
              <a:rPr sz="2800" spc="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e	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ba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l	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800" spc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d	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erbal 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occurs.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541" y="548728"/>
            <a:ext cx="8496935" cy="568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890" y="191465"/>
            <a:ext cx="834451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8350" marR="5080" indent="-3054985">
              <a:lnSpc>
                <a:spcPct val="100000"/>
              </a:lnSpc>
              <a:spcBef>
                <a:spcPts val="95"/>
              </a:spcBef>
            </a:pPr>
            <a:r>
              <a:rPr lang="en-US" u="none" spc="-15" dirty="0" smtClean="0"/>
              <a:t>Working </a:t>
            </a:r>
            <a:r>
              <a:rPr lang="en-US" u="none" spc="-5" dirty="0" smtClean="0"/>
              <a:t>phase / </a:t>
            </a:r>
            <a:r>
              <a:rPr lang="en-US" u="none" spc="-25" dirty="0" smtClean="0"/>
              <a:t>identification  </a:t>
            </a:r>
            <a:r>
              <a:rPr lang="en-US" u="none" spc="-10" dirty="0" smtClean="0"/>
              <a:t>phase</a:t>
            </a:r>
            <a:endParaRPr lang="en-US" u="none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047990" cy="2282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It is 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planning phase. The</a:t>
            </a:r>
            <a:r>
              <a:rPr sz="28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conversation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working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turns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active 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solving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assess health 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care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needs.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55600" marR="200025" indent="-342900">
              <a:lnSpc>
                <a:spcPct val="100000"/>
              </a:lnSpc>
              <a:spcBef>
                <a:spcPts val="87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Times New Roman" pitchFamily="18" charset="0"/>
                <a:cs typeface="Times New Roman" pitchFamily="18" charset="0"/>
              </a:rPr>
              <a:t>Clients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able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discuss </a:t>
            </a:r>
            <a:r>
              <a:rPr sz="2800" spc="-50" dirty="0">
                <a:latin typeface="Times New Roman" pitchFamily="18" charset="0"/>
                <a:cs typeface="Times New Roman" pitchFamily="18" charset="0"/>
              </a:rPr>
              <a:t>deeper,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more 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difficult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issues and 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experiment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new  </a:t>
            </a:r>
            <a:r>
              <a:rPr sz="2800" spc="-20" dirty="0">
                <a:latin typeface="Times New Roman" pitchFamily="18" charset="0"/>
                <a:cs typeface="Times New Roman" pitchFamily="18" charset="0"/>
              </a:rPr>
              <a:t>role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actions.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890" y="191465"/>
            <a:ext cx="826831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50465" marR="5080" indent="-2140585">
              <a:lnSpc>
                <a:spcPct val="100000"/>
              </a:lnSpc>
              <a:spcBef>
                <a:spcPts val="95"/>
              </a:spcBef>
            </a:pPr>
            <a:r>
              <a:rPr lang="en-US" sz="3200" u="none" spc="-15" dirty="0" smtClean="0"/>
              <a:t>Working </a:t>
            </a:r>
            <a:r>
              <a:rPr lang="en-US" sz="3200" u="none" spc="-5" dirty="0" smtClean="0"/>
              <a:t>phase/ </a:t>
            </a:r>
            <a:r>
              <a:rPr lang="en-US" sz="3200" u="none" spc="-30" dirty="0" smtClean="0"/>
              <a:t>identification  </a:t>
            </a:r>
            <a:r>
              <a:rPr lang="en-US" sz="3200" u="none" spc="-10" dirty="0" smtClean="0"/>
              <a:t>phase </a:t>
            </a:r>
            <a:r>
              <a:rPr lang="en-US" sz="3200" u="none" spc="-60" dirty="0" smtClean="0"/>
              <a:t>(cont.)</a:t>
            </a:r>
            <a:endParaRPr lang="en-US" sz="3200" u="none" spc="-6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9090"/>
            <a:ext cx="8072755" cy="360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5" dirty="0">
                <a:latin typeface="Times New Roman" pitchFamily="18" charset="0"/>
                <a:cs typeface="Times New Roman" pitchFamily="18" charset="0"/>
              </a:rPr>
              <a:t>Working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phase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focuses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self direction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self  management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whatever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extent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possible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promoting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clients health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well-being.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the</a:t>
            </a:r>
            <a:r>
              <a:rPr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relationship.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phase,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caring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communicated, 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thoughts 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feelings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expressed,</a:t>
            </a:r>
            <a:r>
              <a:rPr sz="2400" spc="6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mutual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respect is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maintained,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honest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verbal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nonverbal expression</a:t>
            </a:r>
            <a:r>
              <a:rPr sz="2400" spc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occurs.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30" dirty="0">
                <a:latin typeface="Times New Roman" pitchFamily="18" charset="0"/>
                <a:cs typeface="Times New Roman" pitchFamily="18" charset="0"/>
              </a:rPr>
              <a:t>Key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communication goals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assist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client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clarify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feelings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concerns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8573" y="191465"/>
            <a:ext cx="45485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65" dirty="0"/>
              <a:t>EXPLOITATION</a:t>
            </a:r>
            <a:r>
              <a:rPr spc="-70" dirty="0"/>
              <a:t> </a:t>
            </a:r>
            <a:r>
              <a:rPr spc="-10" dirty="0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1060195"/>
            <a:ext cx="8557895" cy="5293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Use of </a:t>
            </a:r>
            <a:r>
              <a:rPr sz="3200" spc="-15" dirty="0">
                <a:latin typeface="Calibri"/>
                <a:cs typeface="Calibri"/>
              </a:rPr>
              <a:t>professional </a:t>
            </a:r>
            <a:r>
              <a:rPr sz="3200" spc="-10" dirty="0">
                <a:latin typeface="Calibri"/>
                <a:cs typeface="Calibri"/>
              </a:rPr>
              <a:t>assistance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15" dirty="0">
                <a:latin typeface="Calibri"/>
                <a:cs typeface="Calibri"/>
              </a:rPr>
              <a:t>problem  </a:t>
            </a:r>
            <a:r>
              <a:rPr sz="3200" spc="-5" dirty="0">
                <a:latin typeface="Calibri"/>
                <a:cs typeface="Calibri"/>
              </a:rPr>
              <a:t>solving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alternatives.</a:t>
            </a:r>
            <a:endParaRPr sz="3200">
              <a:latin typeface="Calibri"/>
              <a:cs typeface="Calibri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>
                <a:latin typeface="Calibri"/>
                <a:cs typeface="Calibri"/>
              </a:rPr>
              <a:t>Individual </a:t>
            </a:r>
            <a:r>
              <a:rPr sz="3200" spc="-20" dirty="0">
                <a:latin typeface="Calibri"/>
                <a:cs typeface="Calibri"/>
              </a:rPr>
              <a:t>feels </a:t>
            </a:r>
            <a:r>
              <a:rPr sz="3200" dirty="0">
                <a:latin typeface="Calibri"/>
                <a:cs typeface="Calibri"/>
              </a:rPr>
              <a:t>as an </a:t>
            </a:r>
            <a:r>
              <a:rPr sz="3200" spc="-15" dirty="0">
                <a:latin typeface="Calibri"/>
                <a:cs typeface="Calibri"/>
              </a:rPr>
              <a:t>integral </a:t>
            </a:r>
            <a:r>
              <a:rPr sz="3200" spc="-5" dirty="0">
                <a:latin typeface="Calibri"/>
                <a:cs typeface="Calibri"/>
              </a:rPr>
              <a:t>part </a:t>
            </a:r>
            <a:r>
              <a:rPr sz="3200" dirty="0">
                <a:latin typeface="Calibri"/>
                <a:cs typeface="Calibri"/>
              </a:rPr>
              <a:t>of the </a:t>
            </a:r>
            <a:r>
              <a:rPr sz="3200" spc="-5" dirty="0">
                <a:latin typeface="Calibri"/>
                <a:cs typeface="Calibri"/>
              </a:rPr>
              <a:t>helping  </a:t>
            </a:r>
            <a:r>
              <a:rPr sz="3200" spc="-15" dirty="0">
                <a:latin typeface="Calibri"/>
                <a:cs typeface="Calibri"/>
              </a:rPr>
              <a:t>environment.</a:t>
            </a:r>
            <a:endParaRPr sz="3200">
              <a:latin typeface="Calibri"/>
              <a:cs typeface="Calibri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The principles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interview </a:t>
            </a:r>
            <a:r>
              <a:rPr sz="3200" spc="-5" dirty="0">
                <a:latin typeface="Calibri"/>
                <a:cs typeface="Calibri"/>
              </a:rPr>
              <a:t>techniques </a:t>
            </a:r>
            <a:r>
              <a:rPr sz="3200" spc="-10" dirty="0">
                <a:latin typeface="Calibri"/>
                <a:cs typeface="Calibri"/>
              </a:rPr>
              <a:t>must </a:t>
            </a:r>
            <a:r>
              <a:rPr sz="3200" spc="-5" dirty="0">
                <a:latin typeface="Calibri"/>
                <a:cs typeface="Calibri"/>
              </a:rPr>
              <a:t>be  used in </a:t>
            </a:r>
            <a:r>
              <a:rPr sz="3200" spc="-15" dirty="0">
                <a:latin typeface="Calibri"/>
                <a:cs typeface="Calibri"/>
              </a:rPr>
              <a:t>order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15" dirty="0">
                <a:latin typeface="Calibri"/>
                <a:cs typeface="Calibri"/>
              </a:rPr>
              <a:t>explore, </a:t>
            </a:r>
            <a:r>
              <a:rPr sz="3200" spc="-20" dirty="0">
                <a:latin typeface="Calibri"/>
                <a:cs typeface="Calibri"/>
              </a:rPr>
              <a:t>understand </a:t>
            </a:r>
            <a:r>
              <a:rPr sz="3200" spc="-5" dirty="0">
                <a:latin typeface="Calibri"/>
                <a:cs typeface="Calibri"/>
              </a:rPr>
              <a:t>and  </a:t>
            </a:r>
            <a:r>
              <a:rPr sz="3200" spc="-30" dirty="0">
                <a:latin typeface="Calibri"/>
                <a:cs typeface="Calibri"/>
              </a:rPr>
              <a:t>adequately, </a:t>
            </a:r>
            <a:r>
              <a:rPr sz="3200" spc="-5" dirty="0">
                <a:latin typeface="Calibri"/>
                <a:cs typeface="Calibri"/>
              </a:rPr>
              <a:t>deal </a:t>
            </a:r>
            <a:r>
              <a:rPr sz="3200" dirty="0">
                <a:latin typeface="Calibri"/>
                <a:cs typeface="Calibri"/>
              </a:rPr>
              <a:t>with the </a:t>
            </a:r>
            <a:r>
              <a:rPr sz="3200" spc="-5" dirty="0">
                <a:latin typeface="Calibri"/>
                <a:cs typeface="Calibri"/>
              </a:rPr>
              <a:t>underlying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problem.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libri"/>
                <a:cs typeface="Calibri"/>
              </a:rPr>
              <a:t>Patient may </a:t>
            </a:r>
            <a:r>
              <a:rPr sz="3200" spc="-15" dirty="0">
                <a:latin typeface="Calibri"/>
                <a:cs typeface="Calibri"/>
              </a:rPr>
              <a:t>fluctuate </a:t>
            </a:r>
            <a:r>
              <a:rPr sz="3200" dirty="0">
                <a:latin typeface="Calibri"/>
                <a:cs typeface="Calibri"/>
              </a:rPr>
              <a:t>on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independence.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5" dirty="0">
                <a:latin typeface="Calibri"/>
                <a:cs typeface="Calibri"/>
              </a:rPr>
              <a:t>Nurse </a:t>
            </a:r>
            <a:r>
              <a:rPr sz="3200" spc="-5" dirty="0">
                <a:latin typeface="Calibri"/>
                <a:cs typeface="Calibri"/>
              </a:rPr>
              <a:t>aids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patient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spc="-10" dirty="0">
                <a:latin typeface="Calibri"/>
                <a:cs typeface="Calibri"/>
              </a:rPr>
              <a:t>exploiting </a:t>
            </a:r>
            <a:r>
              <a:rPr sz="3200" spc="-5" dirty="0">
                <a:latin typeface="Calibri"/>
                <a:cs typeface="Calibri"/>
              </a:rPr>
              <a:t>all </a:t>
            </a:r>
            <a:r>
              <a:rPr sz="3200" spc="-10" dirty="0">
                <a:latin typeface="Calibri"/>
                <a:cs typeface="Calibri"/>
              </a:rPr>
              <a:t>avenues </a:t>
            </a:r>
            <a:r>
              <a:rPr sz="3200" dirty="0">
                <a:latin typeface="Calibri"/>
                <a:cs typeface="Calibri"/>
              </a:rPr>
              <a:t>of  </a:t>
            </a:r>
            <a:r>
              <a:rPr sz="3200" spc="-5" dirty="0">
                <a:latin typeface="Calibri"/>
                <a:cs typeface="Calibri"/>
              </a:rPr>
              <a:t>help and </a:t>
            </a:r>
            <a:r>
              <a:rPr sz="3200" spc="-15" dirty="0">
                <a:latin typeface="Calibri"/>
                <a:cs typeface="Calibri"/>
              </a:rPr>
              <a:t>progress </a:t>
            </a:r>
            <a:r>
              <a:rPr sz="3200" dirty="0">
                <a:latin typeface="Calibri"/>
                <a:cs typeface="Calibri"/>
              </a:rPr>
              <a:t>made </a:t>
            </a:r>
            <a:r>
              <a:rPr sz="3200" spc="-25" dirty="0">
                <a:latin typeface="Calibri"/>
                <a:cs typeface="Calibri"/>
              </a:rPr>
              <a:t>towards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final</a:t>
            </a:r>
            <a:r>
              <a:rPr sz="3200" spc="6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step.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5525" y="191465"/>
            <a:ext cx="4554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u="none" spc="-35" dirty="0" smtClean="0"/>
              <a:t>Termination</a:t>
            </a:r>
            <a:r>
              <a:rPr lang="en-US" u="none" spc="-70" dirty="0" smtClean="0"/>
              <a:t> </a:t>
            </a:r>
            <a:r>
              <a:rPr lang="en-US" u="none" spc="-10" dirty="0" smtClean="0"/>
              <a:t>phase</a:t>
            </a:r>
            <a:endParaRPr lang="en-US" u="none"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1132077"/>
            <a:ext cx="8627745" cy="50018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termination </a:t>
            </a:r>
            <a:r>
              <a:rPr sz="3200" spc="-5" dirty="0">
                <a:latin typeface="Calibri"/>
                <a:cs typeface="Calibri"/>
              </a:rPr>
              <a:t>phase,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nurse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client  </a:t>
            </a:r>
            <a:r>
              <a:rPr sz="3200" spc="-20" dirty="0">
                <a:latin typeface="Calibri"/>
                <a:cs typeface="Calibri"/>
              </a:rPr>
              <a:t>evaluate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client’s </a:t>
            </a:r>
            <a:r>
              <a:rPr sz="3200" spc="-5" dirty="0">
                <a:latin typeface="Calibri"/>
                <a:cs typeface="Calibri"/>
              </a:rPr>
              <a:t>responses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treatment, </a:t>
            </a:r>
            <a:r>
              <a:rPr sz="3200" spc="-5" dirty="0">
                <a:latin typeface="Calibri"/>
                <a:cs typeface="Calibri"/>
              </a:rPr>
              <a:t>and  </a:t>
            </a:r>
            <a:r>
              <a:rPr sz="3200" spc="-20" dirty="0">
                <a:latin typeface="Calibri"/>
                <a:cs typeface="Calibri"/>
              </a:rPr>
              <a:t>explore </a:t>
            </a:r>
            <a:r>
              <a:rPr sz="3200" dirty="0">
                <a:latin typeface="Calibri"/>
                <a:cs typeface="Calibri"/>
              </a:rPr>
              <a:t>the meaning of the </a:t>
            </a:r>
            <a:r>
              <a:rPr sz="3200" spc="-10" dirty="0">
                <a:latin typeface="Calibri"/>
                <a:cs typeface="Calibri"/>
              </a:rPr>
              <a:t>relationship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5" dirty="0">
                <a:latin typeface="Calibri"/>
                <a:cs typeface="Calibri"/>
              </a:rPr>
              <a:t>what  </a:t>
            </a:r>
            <a:r>
              <a:rPr sz="3200" spc="-10" dirty="0">
                <a:latin typeface="Calibri"/>
                <a:cs typeface="Calibri"/>
              </a:rPr>
              <a:t>goals </a:t>
            </a:r>
            <a:r>
              <a:rPr sz="3200" spc="-20" dirty="0">
                <a:latin typeface="Calibri"/>
                <a:cs typeface="Calibri"/>
              </a:rPr>
              <a:t>have </a:t>
            </a:r>
            <a:r>
              <a:rPr sz="3200" spc="-5" dirty="0">
                <a:latin typeface="Calibri"/>
                <a:cs typeface="Calibri"/>
              </a:rPr>
              <a:t>been </a:t>
            </a:r>
            <a:r>
              <a:rPr sz="3200" spc="-10" dirty="0">
                <a:latin typeface="Calibri"/>
                <a:cs typeface="Calibri"/>
              </a:rPr>
              <a:t>achieved. Nurses </a:t>
            </a:r>
            <a:r>
              <a:rPr sz="3200" spc="-5" dirty="0">
                <a:latin typeface="Calibri"/>
                <a:cs typeface="Calibri"/>
              </a:rPr>
              <a:t>need </a:t>
            </a:r>
            <a:r>
              <a:rPr sz="3200" spc="-15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be  </a:t>
            </a:r>
            <a:r>
              <a:rPr sz="3200" spc="-10" dirty="0">
                <a:latin typeface="Calibri"/>
                <a:cs typeface="Calibri"/>
              </a:rPr>
              <a:t>sufficiently </a:t>
            </a:r>
            <a:r>
              <a:rPr sz="3200" spc="-20" dirty="0">
                <a:latin typeface="Calibri"/>
                <a:cs typeface="Calibri"/>
              </a:rPr>
              <a:t>aware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their own </a:t>
            </a:r>
            <a:r>
              <a:rPr sz="3200" spc="-15" dirty="0">
                <a:latin typeface="Calibri"/>
                <a:cs typeface="Calibri"/>
              </a:rPr>
              <a:t>feelings </a:t>
            </a:r>
            <a:r>
              <a:rPr sz="3200" spc="-5" dirty="0">
                <a:latin typeface="Calibri"/>
                <a:cs typeface="Calibri"/>
              </a:rPr>
              <a:t>so </a:t>
            </a:r>
            <a:r>
              <a:rPr sz="3200" spc="-10" dirty="0">
                <a:latin typeface="Calibri"/>
                <a:cs typeface="Calibri"/>
              </a:rPr>
              <a:t>that  they </a:t>
            </a:r>
            <a:r>
              <a:rPr sz="3200" spc="-15" dirty="0">
                <a:latin typeface="Calibri"/>
                <a:cs typeface="Calibri"/>
              </a:rPr>
              <a:t>may </a:t>
            </a:r>
            <a:r>
              <a:rPr sz="3200" spc="-5" dirty="0">
                <a:latin typeface="Calibri"/>
                <a:cs typeface="Calibri"/>
              </a:rPr>
              <a:t>use </a:t>
            </a:r>
            <a:r>
              <a:rPr sz="3200" dirty="0">
                <a:latin typeface="Calibri"/>
                <a:cs typeface="Calibri"/>
              </a:rPr>
              <a:t>them </a:t>
            </a:r>
            <a:r>
              <a:rPr sz="3200" spc="-10" dirty="0">
                <a:latin typeface="Calibri"/>
                <a:cs typeface="Calibri"/>
              </a:rPr>
              <a:t>constructively </a:t>
            </a:r>
            <a:r>
              <a:rPr sz="3200" dirty="0">
                <a:latin typeface="Calibri"/>
                <a:cs typeface="Calibri"/>
              </a:rPr>
              <a:t>without  </a:t>
            </a:r>
            <a:r>
              <a:rPr sz="3200" spc="-5" dirty="0">
                <a:latin typeface="Calibri"/>
                <a:cs typeface="Calibri"/>
              </a:rPr>
              <a:t>imposing </a:t>
            </a:r>
            <a:r>
              <a:rPr sz="3200" dirty="0">
                <a:latin typeface="Calibri"/>
                <a:cs typeface="Calibri"/>
              </a:rPr>
              <a:t>them on 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client.</a:t>
            </a:r>
            <a:endParaRPr sz="32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Patient </a:t>
            </a:r>
            <a:r>
              <a:rPr sz="3200" spc="-5" dirty="0">
                <a:latin typeface="Calibri"/>
                <a:cs typeface="Calibri"/>
              </a:rPr>
              <a:t>drifts </a:t>
            </a:r>
            <a:r>
              <a:rPr sz="3200" spc="-30" dirty="0">
                <a:latin typeface="Calibri"/>
                <a:cs typeface="Calibri"/>
              </a:rPr>
              <a:t>away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5" dirty="0">
                <a:latin typeface="Calibri"/>
                <a:cs typeface="Calibri"/>
              </a:rPr>
              <a:t>breaks </a:t>
            </a:r>
            <a:r>
              <a:rPr sz="3200" spc="-5" dirty="0">
                <a:latin typeface="Calibri"/>
                <a:cs typeface="Calibri"/>
              </a:rPr>
              <a:t>bond </a:t>
            </a:r>
            <a:r>
              <a:rPr sz="3200" dirty="0">
                <a:latin typeface="Calibri"/>
                <a:cs typeface="Calibri"/>
              </a:rPr>
              <a:t>with </a:t>
            </a:r>
            <a:r>
              <a:rPr sz="3200" spc="-20" dirty="0">
                <a:latin typeface="Calibri"/>
                <a:cs typeface="Calibri"/>
              </a:rPr>
              <a:t>nurse  </a:t>
            </a:r>
            <a:r>
              <a:rPr sz="3200" spc="-5" dirty="0">
                <a:latin typeface="Calibri"/>
                <a:cs typeface="Calibri"/>
              </a:rPr>
              <a:t>and healthier </a:t>
            </a:r>
            <a:r>
              <a:rPr sz="3200" dirty="0">
                <a:latin typeface="Calibri"/>
                <a:cs typeface="Calibri"/>
              </a:rPr>
              <a:t>emotional </a:t>
            </a:r>
            <a:r>
              <a:rPr sz="3200" spc="-5" dirty="0">
                <a:latin typeface="Calibri"/>
                <a:cs typeface="Calibri"/>
              </a:rPr>
              <a:t>balance is </a:t>
            </a:r>
            <a:r>
              <a:rPr sz="3200" spc="-15" dirty="0">
                <a:latin typeface="Calibri"/>
                <a:cs typeface="Calibri"/>
              </a:rPr>
              <a:t>demonstrated  </a:t>
            </a:r>
            <a:r>
              <a:rPr sz="3200" spc="-5" dirty="0">
                <a:latin typeface="Calibri"/>
                <a:cs typeface="Calibri"/>
              </a:rPr>
              <a:t>and both </a:t>
            </a:r>
            <a:r>
              <a:rPr sz="3200" spc="-10" dirty="0">
                <a:latin typeface="Calibri"/>
                <a:cs typeface="Calibri"/>
              </a:rPr>
              <a:t>become </a:t>
            </a:r>
            <a:r>
              <a:rPr sz="3200" spc="-15" dirty="0">
                <a:latin typeface="Calibri"/>
                <a:cs typeface="Calibri"/>
              </a:rPr>
              <a:t>mature</a:t>
            </a:r>
            <a:r>
              <a:rPr sz="3200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individuals.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0546" y="461594"/>
            <a:ext cx="69068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400" u="none" spc="-35" dirty="0" smtClean="0"/>
              <a:t>Termination </a:t>
            </a:r>
            <a:r>
              <a:rPr lang="en-US" sz="4400" u="none" spc="-5" dirty="0" smtClean="0"/>
              <a:t>phase</a:t>
            </a:r>
            <a:r>
              <a:rPr lang="en-US" sz="4400" u="none" spc="-40" dirty="0" smtClean="0"/>
              <a:t> </a:t>
            </a:r>
            <a:r>
              <a:rPr lang="en-US" sz="4400" u="none" spc="-60" dirty="0" smtClean="0"/>
              <a:t>(cont.)</a:t>
            </a:r>
            <a:endParaRPr lang="en-US" sz="4400" u="none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07148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1212215" algn="l"/>
                <a:tab pos="3576320" algn="l"/>
                <a:tab pos="4848860" algn="l"/>
                <a:tab pos="5299710" algn="l"/>
                <a:tab pos="6086475" algn="l"/>
              </a:tabLst>
            </a:pPr>
            <a:r>
              <a:rPr sz="3600" spc="-5" dirty="0">
                <a:latin typeface="Calibri"/>
                <a:cs typeface="Calibri"/>
              </a:rPr>
              <a:t>Th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4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1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min</a:t>
            </a:r>
            <a:r>
              <a:rPr sz="3600" spc="-25" dirty="0">
                <a:latin typeface="Calibri"/>
                <a:cs typeface="Calibri"/>
              </a:rPr>
              <a:t>a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ion	</a:t>
            </a:r>
            <a:r>
              <a:rPr sz="3600" spc="-5" dirty="0">
                <a:latin typeface="Calibri"/>
                <a:cs typeface="Calibri"/>
              </a:rPr>
              <a:t>phas</a:t>
            </a:r>
            <a:r>
              <a:rPr sz="3600" dirty="0">
                <a:latin typeface="Calibri"/>
                <a:cs typeface="Calibri"/>
              </a:rPr>
              <a:t>e	is	the	</a:t>
            </a:r>
            <a:r>
              <a:rPr sz="3600" spc="-25" dirty="0">
                <a:latin typeface="Calibri"/>
                <a:cs typeface="Calibri"/>
              </a:rPr>
              <a:t>c</a:t>
            </a:r>
            <a:r>
              <a:rPr sz="3600" spc="-5" dirty="0">
                <a:latin typeface="Calibri"/>
                <a:cs typeface="Calibri"/>
              </a:rPr>
              <a:t>onclusi</a:t>
            </a:r>
            <a:r>
              <a:rPr sz="3600" spc="-20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n 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0" dirty="0">
                <a:latin typeface="Calibri"/>
                <a:cs typeface="Calibri"/>
              </a:rPr>
              <a:t>relationship, whether </a:t>
            </a:r>
            <a:r>
              <a:rPr sz="3600" spc="-20" dirty="0">
                <a:latin typeface="Calibri"/>
                <a:cs typeface="Calibri"/>
              </a:rPr>
              <a:t>at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0" dirty="0">
                <a:latin typeface="Calibri"/>
                <a:cs typeface="Calibri"/>
              </a:rPr>
              <a:t>end</a:t>
            </a:r>
            <a:r>
              <a:rPr sz="3600" spc="12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of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2702178"/>
            <a:ext cx="4248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2505" algn="l"/>
                <a:tab pos="2656840" algn="l"/>
                <a:tab pos="3835400" algn="l"/>
              </a:tabLst>
            </a:pPr>
            <a:r>
              <a:rPr sz="3600" dirty="0">
                <a:latin typeface="Calibri"/>
                <a:cs typeface="Calibri"/>
              </a:rPr>
              <a:t>the	</a:t>
            </a:r>
            <a:r>
              <a:rPr sz="3600" spc="-5" dirty="0">
                <a:latin typeface="Calibri"/>
                <a:cs typeface="Calibri"/>
              </a:rPr>
              <a:t>nu</a:t>
            </a:r>
            <a:r>
              <a:rPr sz="3600" spc="-60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se</a:t>
            </a:r>
            <a:r>
              <a:rPr sz="3600" spc="-225" dirty="0">
                <a:latin typeface="Calibri"/>
                <a:cs typeface="Calibri"/>
              </a:rPr>
              <a:t>’</a:t>
            </a:r>
            <a:r>
              <a:rPr sz="3600" dirty="0">
                <a:latin typeface="Calibri"/>
                <a:cs typeface="Calibri"/>
              </a:rPr>
              <a:t>s	</a:t>
            </a:r>
            <a:r>
              <a:rPr sz="3600" spc="-5" dirty="0">
                <a:latin typeface="Calibri"/>
                <a:cs typeface="Calibri"/>
              </a:rPr>
              <a:t>s</a:t>
            </a:r>
            <a:r>
              <a:rPr sz="3600" spc="5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ift	</a:t>
            </a:r>
            <a:r>
              <a:rPr sz="3600" spc="-5" dirty="0">
                <a:latin typeface="Calibri"/>
                <a:cs typeface="Calibri"/>
              </a:rPr>
              <a:t>or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05169" y="2702178"/>
            <a:ext cx="23044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2505" algn="l"/>
              </a:tabLst>
            </a:pP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h</a:t>
            </a:r>
            <a:r>
              <a:rPr sz="3600" dirty="0">
                <a:latin typeface="Calibri"/>
                <a:cs typeface="Calibri"/>
              </a:rPr>
              <a:t>e	cli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spc="-35" dirty="0">
                <a:latin typeface="Calibri"/>
                <a:cs typeface="Calibri"/>
              </a:rPr>
              <a:t>n</a:t>
            </a:r>
            <a:r>
              <a:rPr sz="3600" spc="105" dirty="0">
                <a:latin typeface="Calibri"/>
                <a:cs typeface="Calibri"/>
              </a:rPr>
              <a:t>t</a:t>
            </a:r>
            <a:r>
              <a:rPr sz="3600" spc="-215" dirty="0">
                <a:latin typeface="Calibri"/>
                <a:cs typeface="Calibri"/>
              </a:rPr>
              <a:t>’</a:t>
            </a:r>
            <a:r>
              <a:rPr sz="3600" dirty="0">
                <a:latin typeface="Calibri"/>
                <a:cs typeface="Calibri"/>
              </a:rPr>
              <a:t>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25239" y="2702178"/>
            <a:ext cx="42818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935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Calibri"/>
                <a:cs typeface="Calibri"/>
              </a:rPr>
              <a:t>on</a:t>
            </a:r>
            <a:endParaRPr sz="3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021715" algn="l"/>
                <a:tab pos="2263775" algn="l"/>
                <a:tab pos="3868420" algn="l"/>
              </a:tabLst>
            </a:pPr>
            <a:r>
              <a:rPr sz="3600" dirty="0">
                <a:latin typeface="Calibri"/>
                <a:cs typeface="Calibri"/>
              </a:rPr>
              <a:t>the	</a:t>
            </a:r>
            <a:r>
              <a:rPr sz="3600" spc="-5" dirty="0">
                <a:latin typeface="Calibri"/>
                <a:cs typeface="Calibri"/>
              </a:rPr>
              <a:t>unit</a:t>
            </a:r>
            <a:r>
              <a:rPr sz="3600" dirty="0">
                <a:latin typeface="Calibri"/>
                <a:cs typeface="Calibri"/>
              </a:rPr>
              <a:t>,	</a:t>
            </a:r>
            <a:r>
              <a:rPr sz="3600" spc="-80" dirty="0">
                <a:latin typeface="Calibri"/>
                <a:cs typeface="Calibri"/>
              </a:rPr>
              <a:t>f</a:t>
            </a:r>
            <a:r>
              <a:rPr sz="3600" spc="-5" dirty="0">
                <a:latin typeface="Calibri"/>
                <a:cs typeface="Calibri"/>
              </a:rPr>
              <a:t>acili</a:t>
            </a:r>
            <a:r>
              <a:rPr sz="3600" spc="-15" dirty="0">
                <a:latin typeface="Calibri"/>
                <a:cs typeface="Calibri"/>
              </a:rPr>
              <a:t>t</a:t>
            </a:r>
            <a:r>
              <a:rPr sz="3600" dirty="0">
                <a:latin typeface="Calibri"/>
                <a:cs typeface="Calibri"/>
              </a:rPr>
              <a:t>y	</a:t>
            </a:r>
            <a:r>
              <a:rPr sz="3600" spc="-5" dirty="0">
                <a:latin typeface="Calibri"/>
                <a:cs typeface="Calibri"/>
              </a:rPr>
              <a:t>or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3250819"/>
            <a:ext cx="30822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58035" algn="l"/>
                <a:tab pos="2170430" algn="l"/>
              </a:tabLst>
            </a:pPr>
            <a:r>
              <a:rPr sz="3600" spc="-5" dirty="0">
                <a:latin typeface="Calibri"/>
                <a:cs typeface="Calibri"/>
              </a:rPr>
              <a:t>discha</a:t>
            </a:r>
            <a:r>
              <a:rPr sz="3600" spc="-45" dirty="0">
                <a:latin typeface="Calibri"/>
                <a:cs typeface="Calibri"/>
              </a:rPr>
              <a:t>r</a:t>
            </a:r>
            <a:r>
              <a:rPr sz="3600" spc="-40" dirty="0">
                <a:latin typeface="Calibri"/>
                <a:cs typeface="Calibri"/>
              </a:rPr>
              <a:t>g</a:t>
            </a:r>
            <a:r>
              <a:rPr sz="3600" dirty="0">
                <a:latin typeface="Calibri"/>
                <a:cs typeface="Calibri"/>
              </a:rPr>
              <a:t>e		</a:t>
            </a:r>
            <a:r>
              <a:rPr sz="3600" spc="-5" dirty="0">
                <a:latin typeface="Calibri"/>
                <a:cs typeface="Calibri"/>
              </a:rPr>
              <a:t>f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om  </a:t>
            </a:r>
            <a:r>
              <a:rPr sz="3600" dirty="0">
                <a:latin typeface="Calibri"/>
                <a:cs typeface="Calibri"/>
              </a:rPr>
              <a:t>service.	If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4659" y="3799713"/>
            <a:ext cx="29146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>
                <a:latin typeface="Calibri"/>
                <a:cs typeface="Calibri"/>
              </a:rPr>
              <a:t>communication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96836" y="3799713"/>
            <a:ext cx="19126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5200" algn="l"/>
              </a:tabLst>
            </a:pPr>
            <a:r>
              <a:rPr sz="3600" spc="-5" dirty="0">
                <a:latin typeface="Calibri"/>
                <a:cs typeface="Calibri"/>
              </a:rPr>
              <a:t>ha</a:t>
            </a:r>
            <a:r>
              <a:rPr sz="3600" dirty="0">
                <a:latin typeface="Calibri"/>
                <a:cs typeface="Calibri"/>
              </a:rPr>
              <a:t>s	</a:t>
            </a:r>
            <a:r>
              <a:rPr sz="3600" spc="-5" dirty="0">
                <a:latin typeface="Calibri"/>
                <a:cs typeface="Calibri"/>
              </a:rPr>
              <a:t>b</a:t>
            </a:r>
            <a:r>
              <a:rPr sz="3600" spc="-15" dirty="0">
                <a:latin typeface="Calibri"/>
                <a:cs typeface="Calibri"/>
              </a:rPr>
              <a:t>e</a:t>
            </a:r>
            <a:r>
              <a:rPr sz="3600" dirty="0">
                <a:latin typeface="Calibri"/>
                <a:cs typeface="Calibri"/>
              </a:rPr>
              <a:t>en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348353"/>
            <a:ext cx="77279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latin typeface="Calibri"/>
                <a:cs typeface="Calibri"/>
              </a:rPr>
              <a:t>effective,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15" dirty="0">
                <a:latin typeface="Calibri"/>
                <a:cs typeface="Calibri"/>
              </a:rPr>
              <a:t>termination </a:t>
            </a:r>
            <a:r>
              <a:rPr sz="3600" spc="-10" dirty="0">
                <a:latin typeface="Calibri"/>
                <a:cs typeface="Calibri"/>
              </a:rPr>
              <a:t>phase</a:t>
            </a:r>
            <a:r>
              <a:rPr sz="3600" spc="22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prepares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39" y="4896992"/>
            <a:ext cx="3441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1415" algn="l"/>
                <a:tab pos="2728595" algn="l"/>
              </a:tabLst>
            </a:pPr>
            <a:r>
              <a:rPr sz="3600" dirty="0">
                <a:latin typeface="Calibri"/>
                <a:cs typeface="Calibri"/>
              </a:rPr>
              <a:t>the	</a:t>
            </a:r>
            <a:r>
              <a:rPr sz="3600" spc="-5" dirty="0">
                <a:latin typeface="Calibri"/>
                <a:cs typeface="Calibri"/>
              </a:rPr>
              <a:t>n</a:t>
            </a:r>
            <a:r>
              <a:rPr sz="3600" spc="-15" dirty="0">
                <a:latin typeface="Calibri"/>
                <a:cs typeface="Calibri"/>
              </a:rPr>
              <a:t>u</a:t>
            </a:r>
            <a:r>
              <a:rPr sz="3600" spc="-60" dirty="0">
                <a:latin typeface="Calibri"/>
                <a:cs typeface="Calibri"/>
              </a:rPr>
              <a:t>r</a:t>
            </a:r>
            <a:r>
              <a:rPr sz="3600" spc="-5" dirty="0">
                <a:latin typeface="Calibri"/>
                <a:cs typeface="Calibri"/>
              </a:rPr>
              <a:t>s</a:t>
            </a:r>
            <a:r>
              <a:rPr sz="3600" dirty="0">
                <a:latin typeface="Calibri"/>
                <a:cs typeface="Calibri"/>
              </a:rPr>
              <a:t>e	</a:t>
            </a:r>
            <a:r>
              <a:rPr sz="3600" spc="-5" dirty="0">
                <a:latin typeface="Calibri"/>
                <a:cs typeface="Calibri"/>
              </a:rPr>
              <a:t>and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23586" y="4896992"/>
            <a:ext cx="3785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9560" algn="l"/>
                <a:tab pos="2620645" algn="l"/>
              </a:tabLst>
            </a:pPr>
            <a:r>
              <a:rPr sz="3600" dirty="0">
                <a:latin typeface="Calibri"/>
                <a:cs typeface="Calibri"/>
              </a:rPr>
              <a:t>cl</a:t>
            </a:r>
            <a:r>
              <a:rPr sz="3600" spc="-15" dirty="0">
                <a:latin typeface="Calibri"/>
                <a:cs typeface="Calibri"/>
              </a:rPr>
              <a:t>i</a:t>
            </a:r>
            <a:r>
              <a:rPr sz="3600" dirty="0">
                <a:latin typeface="Calibri"/>
                <a:cs typeface="Calibri"/>
              </a:rPr>
              <a:t>e</a:t>
            </a:r>
            <a:r>
              <a:rPr sz="3600" spc="-35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t	</a:t>
            </a:r>
            <a:r>
              <a:rPr sz="3600" spc="-70" dirty="0">
                <a:latin typeface="Calibri"/>
                <a:cs typeface="Calibri"/>
              </a:rPr>
              <a:t>f</a:t>
            </a:r>
            <a:r>
              <a:rPr sz="3600" spc="-5" dirty="0">
                <a:latin typeface="Calibri"/>
                <a:cs typeface="Calibri"/>
              </a:rPr>
              <a:t>o</a:t>
            </a:r>
            <a:r>
              <a:rPr sz="3600" dirty="0">
                <a:latin typeface="Calibri"/>
                <a:cs typeface="Calibri"/>
              </a:rPr>
              <a:t>r	</a:t>
            </a:r>
            <a:r>
              <a:rPr sz="3600" spc="-5" dirty="0">
                <a:latin typeface="Calibri"/>
                <a:cs typeface="Calibri"/>
              </a:rPr>
              <a:t>f</a:t>
            </a:r>
            <a:r>
              <a:rPr sz="3600" spc="0" dirty="0">
                <a:latin typeface="Calibri"/>
                <a:cs typeface="Calibri"/>
              </a:rPr>
              <a:t>u</a:t>
            </a:r>
            <a:r>
              <a:rPr sz="3600" spc="-20" dirty="0">
                <a:latin typeface="Calibri"/>
                <a:cs typeface="Calibri"/>
              </a:rPr>
              <a:t>t</a:t>
            </a:r>
            <a:r>
              <a:rPr sz="3600" spc="-5" dirty="0">
                <a:latin typeface="Calibri"/>
                <a:cs typeface="Calibri"/>
              </a:rPr>
              <a:t>u</a:t>
            </a:r>
            <a:r>
              <a:rPr sz="3600" spc="-55" dirty="0">
                <a:latin typeface="Calibri"/>
                <a:cs typeface="Calibri"/>
              </a:rPr>
              <a:t>r</a:t>
            </a:r>
            <a:r>
              <a:rPr sz="3600" dirty="0">
                <a:latin typeface="Calibri"/>
                <a:cs typeface="Calibri"/>
              </a:rPr>
              <a:t>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5445963"/>
            <a:ext cx="22237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>
                <a:latin typeface="Calibri"/>
                <a:cs typeface="Calibri"/>
              </a:rPr>
              <a:t>interactions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91465"/>
            <a:ext cx="7994650" cy="5215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7875" marR="755015" indent="-1199515">
              <a:lnSpc>
                <a:spcPct val="100000"/>
              </a:lnSpc>
              <a:spcBef>
                <a:spcPts val="95"/>
              </a:spcBef>
            </a:pPr>
            <a:r>
              <a:rPr lang="en-US" sz="4000" b="1" spc="-1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Interpersonal </a:t>
            </a:r>
            <a:r>
              <a:rPr lang="en-US" sz="4000" b="1" spc="-3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theory </a:t>
            </a:r>
            <a:r>
              <a:rPr lang="en-US" sz="4000" b="1" spc="-5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 </a:t>
            </a:r>
            <a:r>
              <a:rPr lang="en-US" sz="4000" b="1" spc="-5" dirty="0" smtClean="0">
                <a:latin typeface="Calibri"/>
                <a:cs typeface="Calibri"/>
              </a:rPr>
              <a:t> </a:t>
            </a:r>
            <a:r>
              <a:rPr lang="en-US" sz="4000" b="1" spc="-1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nursing</a:t>
            </a:r>
            <a:r>
              <a:rPr lang="en-US" sz="4000" b="1" spc="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4000" b="1" spc="-2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process</a:t>
            </a:r>
            <a:endParaRPr lang="en-US" sz="4000" dirty="0" smtClean="0">
              <a:latin typeface="Calibri"/>
              <a:cs typeface="Calibri"/>
            </a:endParaRPr>
          </a:p>
          <a:p>
            <a:pPr marL="355600" marR="868044" indent="-342900">
              <a:lnSpc>
                <a:spcPct val="100000"/>
              </a:lnSpc>
              <a:spcBef>
                <a:spcPts val="1500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5" dirty="0" smtClean="0">
                <a:latin typeface="Calibri"/>
                <a:cs typeface="Calibri"/>
              </a:rPr>
              <a:t>Both </a:t>
            </a:r>
            <a:r>
              <a:rPr sz="4000" spc="-20" dirty="0">
                <a:latin typeface="Calibri"/>
                <a:cs typeface="Calibri"/>
              </a:rPr>
              <a:t>are </a:t>
            </a:r>
            <a:r>
              <a:rPr sz="4000" spc="-10" dirty="0">
                <a:latin typeface="Calibri"/>
                <a:cs typeface="Calibri"/>
              </a:rPr>
              <a:t>sequential and </a:t>
            </a:r>
            <a:r>
              <a:rPr sz="4000" spc="-20" dirty="0">
                <a:latin typeface="Calibri"/>
                <a:cs typeface="Calibri"/>
              </a:rPr>
              <a:t>focus </a:t>
            </a:r>
            <a:r>
              <a:rPr sz="4000" spc="-10" dirty="0">
                <a:latin typeface="Calibri"/>
                <a:cs typeface="Calibri"/>
              </a:rPr>
              <a:t>on  </a:t>
            </a:r>
            <a:r>
              <a:rPr sz="4000" spc="-15" dirty="0">
                <a:latin typeface="Calibri"/>
                <a:cs typeface="Calibri"/>
              </a:rPr>
              <a:t>therapeutic</a:t>
            </a:r>
            <a:r>
              <a:rPr sz="4000" spc="-4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relationship.</a:t>
            </a:r>
            <a:endParaRPr sz="40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5" dirty="0">
                <a:latin typeface="Calibri"/>
                <a:cs typeface="Calibri"/>
              </a:rPr>
              <a:t>Both </a:t>
            </a:r>
            <a:r>
              <a:rPr sz="4000" spc="-10" dirty="0">
                <a:latin typeface="Calibri"/>
                <a:cs typeface="Calibri"/>
              </a:rPr>
              <a:t>use </a:t>
            </a:r>
            <a:r>
              <a:rPr sz="4000" spc="-20" dirty="0">
                <a:latin typeface="Calibri"/>
                <a:cs typeface="Calibri"/>
              </a:rPr>
              <a:t>problem </a:t>
            </a:r>
            <a:r>
              <a:rPr sz="4000" spc="-10" dirty="0">
                <a:latin typeface="Calibri"/>
                <a:cs typeface="Calibri"/>
              </a:rPr>
              <a:t>solving techniques  </a:t>
            </a:r>
            <a:r>
              <a:rPr sz="4000" spc="-35" dirty="0">
                <a:latin typeface="Calibri"/>
                <a:cs typeface="Calibri"/>
              </a:rPr>
              <a:t>for </a:t>
            </a:r>
            <a:r>
              <a:rPr sz="4000" spc="-5" dirty="0">
                <a:latin typeface="Calibri"/>
                <a:cs typeface="Calibri"/>
              </a:rPr>
              <a:t>the </a:t>
            </a:r>
            <a:r>
              <a:rPr sz="4000" spc="-25" dirty="0">
                <a:latin typeface="Calibri"/>
                <a:cs typeface="Calibri"/>
              </a:rPr>
              <a:t>nurse </a:t>
            </a:r>
            <a:r>
              <a:rPr sz="4000" spc="-5" dirty="0">
                <a:latin typeface="Calibri"/>
                <a:cs typeface="Calibri"/>
              </a:rPr>
              <a:t>and </a:t>
            </a:r>
            <a:r>
              <a:rPr sz="4000" spc="-15" dirty="0">
                <a:latin typeface="Calibri"/>
                <a:cs typeface="Calibri"/>
              </a:rPr>
              <a:t>patient </a:t>
            </a:r>
            <a:r>
              <a:rPr sz="4000" spc="-20" dirty="0">
                <a:latin typeface="Calibri"/>
                <a:cs typeface="Calibri"/>
              </a:rPr>
              <a:t>to  </a:t>
            </a:r>
            <a:r>
              <a:rPr sz="4000" spc="-25" dirty="0">
                <a:latin typeface="Calibri"/>
                <a:cs typeface="Calibri"/>
              </a:rPr>
              <a:t>collaborate </a:t>
            </a:r>
            <a:r>
              <a:rPr sz="4000" spc="-10" dirty="0">
                <a:latin typeface="Calibri"/>
                <a:cs typeface="Calibri"/>
              </a:rPr>
              <a:t>on, </a:t>
            </a:r>
            <a:r>
              <a:rPr sz="4000" spc="-5" dirty="0">
                <a:latin typeface="Calibri"/>
                <a:cs typeface="Calibri"/>
              </a:rPr>
              <a:t>with the end </a:t>
            </a:r>
            <a:r>
              <a:rPr sz="4000" spc="-10" dirty="0">
                <a:latin typeface="Calibri"/>
                <a:cs typeface="Calibri"/>
              </a:rPr>
              <a:t>purpose  </a:t>
            </a:r>
            <a:r>
              <a:rPr sz="4000" spc="-5" dirty="0">
                <a:latin typeface="Calibri"/>
                <a:cs typeface="Calibri"/>
              </a:rPr>
              <a:t>of </a:t>
            </a:r>
            <a:r>
              <a:rPr sz="4000" spc="-10" dirty="0">
                <a:latin typeface="Calibri"/>
                <a:cs typeface="Calibri"/>
              </a:rPr>
              <a:t>meeting </a:t>
            </a:r>
            <a:r>
              <a:rPr sz="4000" spc="-5" dirty="0">
                <a:latin typeface="Calibri"/>
                <a:cs typeface="Calibri"/>
              </a:rPr>
              <a:t>the </a:t>
            </a:r>
            <a:r>
              <a:rPr sz="4000" spc="-15" dirty="0">
                <a:latin typeface="Calibri"/>
                <a:cs typeface="Calibri"/>
              </a:rPr>
              <a:t>patient</a:t>
            </a:r>
            <a:r>
              <a:rPr sz="4000" spc="-3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needs.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8865" y="191465"/>
            <a:ext cx="75914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INTRAPERSONAL</a:t>
            </a:r>
            <a:r>
              <a:rPr spc="-15" dirty="0"/>
              <a:t> </a:t>
            </a:r>
            <a:r>
              <a:rPr spc="-35" dirty="0"/>
              <a:t>COMMUNICATION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0200" y="1132077"/>
            <a:ext cx="8559165" cy="49507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libri"/>
                <a:cs typeface="Calibri"/>
              </a:rPr>
              <a:t>It is conscious </a:t>
            </a:r>
            <a:r>
              <a:rPr sz="3200" spc="-10" dirty="0">
                <a:latin typeface="Calibri"/>
                <a:cs typeface="Calibri"/>
              </a:rPr>
              <a:t>internal </a:t>
            </a:r>
            <a:r>
              <a:rPr sz="3200" dirty="0">
                <a:latin typeface="Calibri"/>
                <a:cs typeface="Calibri"/>
              </a:rPr>
              <a:t>dialogue, </a:t>
            </a:r>
            <a:r>
              <a:rPr sz="3200" spc="-5" dirty="0">
                <a:latin typeface="Calibri"/>
                <a:cs typeface="Calibri"/>
              </a:rPr>
              <a:t>sometimes  known </a:t>
            </a:r>
            <a:r>
              <a:rPr sz="3200" dirty="0">
                <a:latin typeface="Calibri"/>
                <a:cs typeface="Calibri"/>
              </a:rPr>
              <a:t>as </a:t>
            </a:r>
            <a:r>
              <a:rPr sz="3200" spc="-10" dirty="0">
                <a:latin typeface="Calibri"/>
                <a:cs typeface="Calibri"/>
              </a:rPr>
              <a:t>self-talk. </a:t>
            </a:r>
            <a:r>
              <a:rPr sz="3200" dirty="0">
                <a:latin typeface="Calibri"/>
                <a:cs typeface="Calibri"/>
              </a:rPr>
              <a:t>It </a:t>
            </a:r>
            <a:r>
              <a:rPr sz="3200" spc="-5" dirty="0">
                <a:latin typeface="Calibri"/>
                <a:cs typeface="Calibri"/>
              </a:rPr>
              <a:t>is language </a:t>
            </a:r>
            <a:r>
              <a:rPr sz="3200" dirty="0">
                <a:latin typeface="Calibri"/>
                <a:cs typeface="Calibri"/>
              </a:rPr>
              <a:t>use or </a:t>
            </a:r>
            <a:r>
              <a:rPr sz="3200" spc="-5" dirty="0">
                <a:latin typeface="Calibri"/>
                <a:cs typeface="Calibri"/>
              </a:rPr>
              <a:t>thought  </a:t>
            </a:r>
            <a:r>
              <a:rPr sz="3200" spc="-10" dirty="0">
                <a:latin typeface="Calibri"/>
                <a:cs typeface="Calibri"/>
              </a:rPr>
              <a:t>internal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35" dirty="0">
                <a:latin typeface="Calibri"/>
                <a:cs typeface="Calibri"/>
              </a:rPr>
              <a:t>communicator. </a:t>
            </a:r>
            <a:endParaRPr lang="en-US" sz="3200" spc="-35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 smtClean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individual  </a:t>
            </a:r>
            <a:r>
              <a:rPr sz="3200" spc="-10" dirty="0">
                <a:latin typeface="Calibri"/>
                <a:cs typeface="Calibri"/>
              </a:rPr>
              <a:t>becomes </a:t>
            </a:r>
            <a:r>
              <a:rPr sz="3200" dirty="0">
                <a:latin typeface="Calibri"/>
                <a:cs typeface="Calibri"/>
              </a:rPr>
              <a:t>his or </a:t>
            </a:r>
            <a:r>
              <a:rPr sz="3200" spc="-5" dirty="0">
                <a:latin typeface="Calibri"/>
                <a:cs typeface="Calibri"/>
              </a:rPr>
              <a:t>her own sender and </a:t>
            </a:r>
            <a:r>
              <a:rPr sz="3200" spc="-45" dirty="0">
                <a:latin typeface="Calibri"/>
                <a:cs typeface="Calibri"/>
              </a:rPr>
              <a:t>receiver,  </a:t>
            </a:r>
            <a:r>
              <a:rPr sz="3200" spc="-10" dirty="0">
                <a:latin typeface="Calibri"/>
                <a:cs typeface="Calibri"/>
              </a:rPr>
              <a:t>providing </a:t>
            </a:r>
            <a:r>
              <a:rPr sz="3200" spc="-15" dirty="0">
                <a:latin typeface="Calibri"/>
                <a:cs typeface="Calibri"/>
              </a:rPr>
              <a:t>feedback</a:t>
            </a:r>
            <a:r>
              <a:rPr sz="3200" spc="68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him or </a:t>
            </a:r>
            <a:r>
              <a:rPr sz="3200" spc="-10" dirty="0">
                <a:latin typeface="Calibri"/>
                <a:cs typeface="Calibri"/>
              </a:rPr>
              <a:t>herself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an  </a:t>
            </a:r>
            <a:r>
              <a:rPr sz="3200" spc="-5" dirty="0">
                <a:latin typeface="Calibri"/>
                <a:cs typeface="Calibri"/>
              </a:rPr>
              <a:t>ongoing </a:t>
            </a:r>
            <a:r>
              <a:rPr sz="3200" spc="-10" dirty="0">
                <a:latin typeface="Calibri"/>
                <a:cs typeface="Calibri"/>
              </a:rPr>
              <a:t>internal process. </a:t>
            </a:r>
            <a:endParaRPr lang="en-US" sz="3200" spc="-10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dirty="0" smtClean="0">
                <a:latin typeface="Calibri"/>
                <a:cs typeface="Calibri"/>
              </a:rPr>
              <a:t>It </a:t>
            </a:r>
            <a:r>
              <a:rPr sz="3200" spc="-10" dirty="0">
                <a:latin typeface="Calibri"/>
                <a:cs typeface="Calibri"/>
              </a:rPr>
              <a:t>can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10" dirty="0">
                <a:latin typeface="Calibri"/>
                <a:cs typeface="Calibri"/>
              </a:rPr>
              <a:t>useful </a:t>
            </a:r>
            <a:r>
              <a:rPr sz="3200" spc="-45" dirty="0">
                <a:latin typeface="Calibri"/>
                <a:cs typeface="Calibri"/>
              </a:rPr>
              <a:t>to  </a:t>
            </a:r>
            <a:r>
              <a:rPr sz="3200" spc="-10" dirty="0">
                <a:latin typeface="Calibri"/>
                <a:cs typeface="Calibri"/>
              </a:rPr>
              <a:t>envision </a:t>
            </a:r>
            <a:r>
              <a:rPr sz="3200" spc="-15" dirty="0">
                <a:latin typeface="Calibri"/>
                <a:cs typeface="Calibri"/>
              </a:rPr>
              <a:t>intrapersonal </a:t>
            </a:r>
            <a:r>
              <a:rPr sz="3200" spc="-10" dirty="0">
                <a:latin typeface="Calibri"/>
                <a:cs typeface="Calibri"/>
              </a:rPr>
              <a:t>communication </a:t>
            </a:r>
            <a:r>
              <a:rPr sz="3200" spc="-5" dirty="0">
                <a:latin typeface="Calibri"/>
                <a:cs typeface="Calibri"/>
              </a:rPr>
              <a:t>occurring  in </a:t>
            </a:r>
            <a:r>
              <a:rPr sz="3200" dirty="0">
                <a:latin typeface="Calibri"/>
                <a:cs typeface="Calibri"/>
              </a:rPr>
              <a:t>the mind of the individual </a:t>
            </a:r>
            <a:r>
              <a:rPr sz="3200" spc="-5" dirty="0">
                <a:latin typeface="Calibri"/>
                <a:cs typeface="Calibri"/>
              </a:rPr>
              <a:t>in </a:t>
            </a:r>
            <a:r>
              <a:rPr sz="3200" dirty="0">
                <a:latin typeface="Calibri"/>
                <a:cs typeface="Calibri"/>
              </a:rPr>
              <a:t>a model which  </a:t>
            </a:r>
            <a:r>
              <a:rPr sz="3200" spc="-15" dirty="0">
                <a:latin typeface="Calibri"/>
                <a:cs typeface="Calibri"/>
              </a:rPr>
              <a:t>contains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45" dirty="0">
                <a:latin typeface="Calibri"/>
                <a:cs typeface="Calibri"/>
              </a:rPr>
              <a:t>sender, </a:t>
            </a:r>
            <a:r>
              <a:rPr sz="3200" spc="-10" dirty="0">
                <a:latin typeface="Calibri"/>
                <a:cs typeface="Calibri"/>
              </a:rPr>
              <a:t>receiver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feedback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loop.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3164" y="254254"/>
          <a:ext cx="8747759" cy="6263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33340"/>
                <a:gridCol w="3614419"/>
              </a:tblGrid>
              <a:tr h="178943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ASSESSMENT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4655" marR="50800" indent="-342900">
                        <a:lnSpc>
                          <a:spcPct val="114999"/>
                        </a:lnSpc>
                        <a:buFont typeface="Wingdings"/>
                        <a:buChar char=""/>
                        <a:tabLst>
                          <a:tab pos="414655" algn="l"/>
                          <a:tab pos="415290" algn="l"/>
                          <a:tab pos="1525905" algn="l"/>
                          <a:tab pos="3159760" algn="l"/>
                          <a:tab pos="4154804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Data	collection	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	analysis  (Continuous).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4655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Wingdings"/>
                        <a:buChar char=""/>
                        <a:tabLst>
                          <a:tab pos="414655" algn="l"/>
                          <a:tab pos="415290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May not be a felt</a:t>
                      </a:r>
                      <a:r>
                        <a:rPr sz="20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need.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spc="-25" dirty="0">
                          <a:latin typeface="Arial"/>
                          <a:cs typeface="Arial"/>
                        </a:rPr>
                        <a:t>ORIENTATION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 marR="50800" indent="-342900">
                        <a:lnSpc>
                          <a:spcPct val="114999"/>
                        </a:lnSpc>
                        <a:buFont typeface="Wingdings"/>
                        <a:buChar char=""/>
                        <a:tabLst>
                          <a:tab pos="415290" algn="l"/>
                          <a:tab pos="415925" algn="l"/>
                          <a:tab pos="1358900" algn="l"/>
                          <a:tab pos="3063240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Non	con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nuous	d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  collection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Wingdings"/>
                        <a:buChar char=""/>
                        <a:tabLst>
                          <a:tab pos="415290" algn="l"/>
                          <a:tab pos="41592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Felt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need.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Wingdings"/>
                        <a:buChar char=""/>
                        <a:tabLst>
                          <a:tab pos="415290" algn="l"/>
                          <a:tab pos="41592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Define</a:t>
                      </a:r>
                      <a:r>
                        <a:rPr sz="2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needs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471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NURSING DIAGNONSIS</a:t>
                      </a:r>
                      <a:r>
                        <a:rPr sz="2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PLANNING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4655" indent="-342900">
                        <a:lnSpc>
                          <a:spcPct val="100000"/>
                        </a:lnSpc>
                        <a:spcBef>
                          <a:spcPts val="359"/>
                        </a:spcBef>
                        <a:buFont typeface="Wingdings"/>
                        <a:buChar char=""/>
                        <a:tabLst>
                          <a:tab pos="414655" algn="l"/>
                          <a:tab pos="415290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Mutually set</a:t>
                      </a:r>
                      <a:r>
                        <a:rPr sz="2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goals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10" dirty="0">
                          <a:latin typeface="Arial"/>
                          <a:cs typeface="Arial"/>
                        </a:rPr>
                        <a:t>IDENTIFICATION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 indent="-342900">
                        <a:lnSpc>
                          <a:spcPct val="100000"/>
                        </a:lnSpc>
                        <a:spcBef>
                          <a:spcPts val="359"/>
                        </a:spcBef>
                        <a:buFont typeface="Wingdings"/>
                        <a:buChar char=""/>
                        <a:tabLst>
                          <a:tab pos="415290" algn="l"/>
                          <a:tab pos="41592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Interdependent goal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setting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943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800" spc="-20" dirty="0">
                          <a:latin typeface="Arial"/>
                          <a:cs typeface="Arial"/>
                        </a:rPr>
                        <a:t>IMPLEMENTATION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14655" marR="52069" indent="-342900">
                        <a:lnSpc>
                          <a:spcPct val="114999"/>
                        </a:lnSpc>
                        <a:buFont typeface="Wingdings"/>
                        <a:buChar char=""/>
                        <a:tabLst>
                          <a:tab pos="414655" algn="l"/>
                          <a:tab pos="415290" algn="l"/>
                          <a:tab pos="1239520" algn="l"/>
                          <a:tab pos="2281555" algn="l"/>
                          <a:tab pos="3335020" algn="l"/>
                          <a:tab pos="4883785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Pl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ns	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800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ated	t</a:t>
                      </a:r>
                      <a:r>
                        <a:rPr sz="18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ds	ac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nt	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of  mutually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set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goals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14655" marR="51435" indent="-342900">
                        <a:lnSpc>
                          <a:spcPts val="2490"/>
                        </a:lnSpc>
                        <a:spcBef>
                          <a:spcPts val="130"/>
                        </a:spcBef>
                        <a:buFont typeface="Wingdings"/>
                        <a:buChar char=""/>
                        <a:tabLst>
                          <a:tab pos="414655" algn="l"/>
                          <a:tab pos="415290" algn="l"/>
                          <a:tab pos="990600" algn="l"/>
                          <a:tab pos="1391920" algn="l"/>
                          <a:tab pos="2934335" algn="l"/>
                          <a:tab pos="3322954" algn="l"/>
                          <a:tab pos="4153535" algn="l"/>
                          <a:tab pos="487172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spc="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y	</a:t>
                      </a:r>
                      <a:r>
                        <a:rPr sz="1800" spc="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	accomp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ished	</a:t>
                      </a:r>
                      <a:r>
                        <a:rPr sz="1800" spc="0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y	p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tie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	n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	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family.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25" dirty="0">
                          <a:latin typeface="Arial"/>
                          <a:cs typeface="Arial"/>
                        </a:rPr>
                        <a:t>EXPLOITATION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 marR="51435" indent="-342900">
                        <a:lnSpc>
                          <a:spcPct val="114999"/>
                        </a:lnSpc>
                        <a:buFont typeface="Wingdings"/>
                        <a:buChar char=""/>
                        <a:tabLst>
                          <a:tab pos="415290" algn="l"/>
                          <a:tab pos="415925" algn="l"/>
                          <a:tab pos="1518920" algn="l"/>
                          <a:tab pos="267779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ient	a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spc="-2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vely	s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spc="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spc="-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g  and drawing</a:t>
                      </a:r>
                      <a:r>
                        <a:rPr sz="2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help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Wingdings"/>
                        <a:buChar char=""/>
                        <a:tabLst>
                          <a:tab pos="415290" algn="l"/>
                          <a:tab pos="41592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Patient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initiated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943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30" dirty="0">
                          <a:latin typeface="Arial"/>
                          <a:cs typeface="Arial"/>
                        </a:rPr>
                        <a:t>EVALUATION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4655" indent="-342900">
                        <a:lnSpc>
                          <a:spcPct val="100000"/>
                        </a:lnSpc>
                        <a:spcBef>
                          <a:spcPts val="365"/>
                        </a:spcBef>
                        <a:buFont typeface="Wingdings"/>
                        <a:buChar char=""/>
                        <a:tabLst>
                          <a:tab pos="414655" algn="l"/>
                          <a:tab pos="415290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Based on mutually expected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behaviour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4655" indent="-342900">
                        <a:lnSpc>
                          <a:spcPct val="100000"/>
                        </a:lnSpc>
                        <a:spcBef>
                          <a:spcPts val="359"/>
                        </a:spcBef>
                        <a:buFont typeface="Wingdings"/>
                        <a:buChar char=""/>
                        <a:tabLst>
                          <a:tab pos="414655" algn="l"/>
                          <a:tab pos="415290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May led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termination and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initiation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RESOLUTION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 indent="-342900">
                        <a:lnSpc>
                          <a:spcPct val="100000"/>
                        </a:lnSpc>
                        <a:spcBef>
                          <a:spcPts val="365"/>
                        </a:spcBef>
                        <a:buFont typeface="Wingdings"/>
                        <a:buChar char=""/>
                        <a:tabLst>
                          <a:tab pos="415290" algn="l"/>
                          <a:tab pos="415925" algn="l"/>
                          <a:tab pos="1365250" algn="l"/>
                          <a:tab pos="2014220" algn="l"/>
                          <a:tab pos="2736850" algn="l"/>
                        </a:tabLst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Occurs	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after	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other	phases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are completed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latin typeface="Arial"/>
                          <a:cs typeface="Arial"/>
                        </a:rPr>
                        <a:t>successfully.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15290" indent="-342900">
                        <a:lnSpc>
                          <a:spcPct val="100000"/>
                        </a:lnSpc>
                        <a:spcBef>
                          <a:spcPts val="360"/>
                        </a:spcBef>
                        <a:buFont typeface="Wingdings"/>
                        <a:buChar char=""/>
                        <a:tabLst>
                          <a:tab pos="415290" algn="l"/>
                          <a:tab pos="415925" algn="l"/>
                        </a:tabLst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Leads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termination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8126" y="496646"/>
            <a:ext cx="75311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INTERPERSONAL</a:t>
            </a:r>
            <a:r>
              <a:rPr spc="-20" dirty="0"/>
              <a:t> </a:t>
            </a:r>
            <a:r>
              <a:rPr spc="-35" dirty="0"/>
              <a:t>COMMUNICATION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9653"/>
            <a:ext cx="8351520" cy="474472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5600" marR="5080" indent="-342900" algn="just">
              <a:lnSpc>
                <a:spcPts val="3890"/>
              </a:lnSpc>
              <a:spcBef>
                <a:spcPts val="585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It is </a:t>
            </a:r>
            <a:r>
              <a:rPr sz="3600" spc="-15" dirty="0">
                <a:latin typeface="Calibri"/>
                <a:cs typeface="Calibri"/>
              </a:rPr>
              <a:t>communication between </a:t>
            </a:r>
            <a:r>
              <a:rPr sz="3600" spc="-20" dirty="0">
                <a:latin typeface="Calibri"/>
                <a:cs typeface="Calibri"/>
              </a:rPr>
              <a:t>two </a:t>
            </a:r>
            <a:r>
              <a:rPr sz="3600" spc="-5" dirty="0">
                <a:latin typeface="Calibri"/>
                <a:cs typeface="Calibri"/>
              </a:rPr>
              <a:t>or </a:t>
            </a:r>
            <a:r>
              <a:rPr sz="3600" spc="-15" dirty="0">
                <a:latin typeface="Calibri"/>
                <a:cs typeface="Calibri"/>
              </a:rPr>
              <a:t>more  </a:t>
            </a:r>
            <a:r>
              <a:rPr sz="3600" spc="-5" dirty="0">
                <a:latin typeface="Calibri"/>
                <a:cs typeface="Calibri"/>
              </a:rPr>
              <a:t>people.</a:t>
            </a:r>
            <a:endParaRPr sz="3600" dirty="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90000"/>
              </a:lnSpc>
              <a:spcBef>
                <a:spcPts val="810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30" dirty="0">
                <a:latin typeface="Calibri"/>
                <a:cs typeface="Calibri"/>
              </a:rPr>
              <a:t>Face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30" dirty="0">
                <a:latin typeface="Calibri"/>
                <a:cs typeface="Calibri"/>
              </a:rPr>
              <a:t>Face </a:t>
            </a:r>
            <a:r>
              <a:rPr sz="3600" spc="-25" dirty="0">
                <a:latin typeface="Calibri"/>
                <a:cs typeface="Calibri"/>
              </a:rPr>
              <a:t>conversation </a:t>
            </a:r>
            <a:r>
              <a:rPr sz="3600" spc="-15" dirty="0">
                <a:latin typeface="Calibri"/>
                <a:cs typeface="Calibri"/>
              </a:rPr>
              <a:t>between </a:t>
            </a:r>
            <a:r>
              <a:rPr sz="3600" spc="-20" dirty="0">
                <a:latin typeface="Calibri"/>
                <a:cs typeface="Calibri"/>
              </a:rPr>
              <a:t>two  </a:t>
            </a:r>
            <a:r>
              <a:rPr sz="3600" spc="-5" dirty="0">
                <a:latin typeface="Calibri"/>
                <a:cs typeface="Calibri"/>
              </a:rPr>
              <a:t>people </a:t>
            </a:r>
            <a:r>
              <a:rPr sz="3600" dirty="0">
                <a:latin typeface="Calibri"/>
                <a:cs typeface="Calibri"/>
              </a:rPr>
              <a:t>is the </a:t>
            </a:r>
            <a:r>
              <a:rPr sz="3600" spc="-10" dirty="0">
                <a:latin typeface="Calibri"/>
                <a:cs typeface="Calibri"/>
              </a:rPr>
              <a:t>most </a:t>
            </a:r>
            <a:r>
              <a:rPr sz="3600" spc="-20" dirty="0">
                <a:latin typeface="Calibri"/>
                <a:cs typeface="Calibri"/>
              </a:rPr>
              <a:t>frequent </a:t>
            </a:r>
            <a:r>
              <a:rPr sz="3600" spc="-25" dirty="0">
                <a:latin typeface="Calibri"/>
                <a:cs typeface="Calibri"/>
              </a:rPr>
              <a:t>form </a:t>
            </a:r>
            <a:r>
              <a:rPr sz="3600" spc="-5" dirty="0">
                <a:latin typeface="Calibri"/>
                <a:cs typeface="Calibri"/>
              </a:rPr>
              <a:t>of  </a:t>
            </a:r>
            <a:r>
              <a:rPr sz="3600" spc="-15" dirty="0">
                <a:latin typeface="Calibri"/>
                <a:cs typeface="Calibri"/>
              </a:rPr>
              <a:t>interpersonal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communication.</a:t>
            </a:r>
            <a:endParaRPr sz="36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15" dirty="0">
                <a:latin typeface="Calibri"/>
                <a:cs typeface="Calibri"/>
              </a:rPr>
              <a:t>Nurses </a:t>
            </a:r>
            <a:r>
              <a:rPr sz="3600" spc="-5" dirty="0">
                <a:latin typeface="Calibri"/>
                <a:cs typeface="Calibri"/>
              </a:rPr>
              <a:t>use </a:t>
            </a:r>
            <a:r>
              <a:rPr sz="3600" spc="-20" dirty="0">
                <a:latin typeface="Calibri"/>
                <a:cs typeface="Calibri"/>
              </a:rPr>
              <a:t>interpersonal </a:t>
            </a:r>
            <a:r>
              <a:rPr sz="3600" spc="-15" dirty="0">
                <a:latin typeface="Calibri"/>
                <a:cs typeface="Calibri"/>
              </a:rPr>
              <a:t>communication 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20" dirty="0">
                <a:latin typeface="Calibri"/>
                <a:cs typeface="Calibri"/>
              </a:rPr>
              <a:t>gather </a:t>
            </a:r>
            <a:r>
              <a:rPr sz="3600" spc="-15" dirty="0">
                <a:latin typeface="Calibri"/>
                <a:cs typeface="Calibri"/>
              </a:rPr>
              <a:t>information </a:t>
            </a:r>
            <a:r>
              <a:rPr sz="3600" spc="-5" dirty="0">
                <a:latin typeface="Calibri"/>
                <a:cs typeface="Calibri"/>
              </a:rPr>
              <a:t>during </a:t>
            </a:r>
            <a:r>
              <a:rPr sz="3600" spc="-10" dirty="0">
                <a:latin typeface="Calibri"/>
                <a:cs typeface="Calibri"/>
              </a:rPr>
              <a:t>assessment, 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10" dirty="0">
                <a:latin typeface="Calibri"/>
                <a:cs typeface="Calibri"/>
              </a:rPr>
              <a:t>teach </a:t>
            </a:r>
            <a:r>
              <a:rPr sz="3600" spc="-5" dirty="0">
                <a:latin typeface="Calibri"/>
                <a:cs typeface="Calibri"/>
              </a:rPr>
              <a:t>about </a:t>
            </a:r>
            <a:r>
              <a:rPr sz="3600" spc="-10" dirty="0">
                <a:latin typeface="Calibri"/>
                <a:cs typeface="Calibri"/>
              </a:rPr>
              <a:t>health </a:t>
            </a:r>
            <a:r>
              <a:rPr sz="3600" spc="-5" dirty="0">
                <a:latin typeface="Calibri"/>
                <a:cs typeface="Calibri"/>
              </a:rPr>
              <a:t>issues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15" dirty="0">
                <a:latin typeface="Calibri"/>
                <a:cs typeface="Calibri"/>
              </a:rPr>
              <a:t>explain  </a:t>
            </a:r>
            <a:r>
              <a:rPr sz="3600" spc="-20" dirty="0">
                <a:latin typeface="Calibri"/>
                <a:cs typeface="Calibri"/>
              </a:rPr>
              <a:t>care </a:t>
            </a:r>
            <a:r>
              <a:rPr sz="3600" spc="-5" dirty="0">
                <a:latin typeface="Calibri"/>
                <a:cs typeface="Calibri"/>
              </a:rPr>
              <a:t>and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spc="-15" dirty="0">
                <a:latin typeface="Calibri"/>
                <a:cs typeface="Calibri"/>
              </a:rPr>
              <a:t>provide </a:t>
            </a:r>
            <a:r>
              <a:rPr sz="3600" spc="-20" dirty="0">
                <a:latin typeface="Calibri"/>
                <a:cs typeface="Calibri"/>
              </a:rPr>
              <a:t>comfort </a:t>
            </a:r>
            <a:r>
              <a:rPr sz="3600" spc="-5" dirty="0">
                <a:latin typeface="Calibri"/>
                <a:cs typeface="Calibri"/>
              </a:rPr>
              <a:t>and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5" dirty="0">
                <a:latin typeface="Calibri"/>
                <a:cs typeface="Calibri"/>
              </a:rPr>
              <a:t>support.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6949" y="461594"/>
            <a:ext cx="61525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GROUP</a:t>
            </a:r>
            <a:r>
              <a:rPr sz="4400" spc="-95" dirty="0"/>
              <a:t> </a:t>
            </a:r>
            <a:r>
              <a:rPr sz="4400" spc="-30" dirty="0"/>
              <a:t>COMMUNICATION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4517"/>
            <a:ext cx="8116570" cy="287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95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dirty="0">
                <a:latin typeface="Calibri"/>
                <a:cs typeface="Calibri"/>
              </a:rPr>
              <a:t>It is </a:t>
            </a:r>
            <a:r>
              <a:rPr sz="3600" spc="-20" dirty="0">
                <a:latin typeface="Calibri"/>
                <a:cs typeface="Calibri"/>
              </a:rPr>
              <a:t>interaction </a:t>
            </a:r>
            <a:r>
              <a:rPr sz="3600" spc="-10" dirty="0">
                <a:latin typeface="Calibri"/>
                <a:cs typeface="Calibri"/>
              </a:rPr>
              <a:t>that </a:t>
            </a:r>
            <a:r>
              <a:rPr sz="3600" spc="-15" dirty="0">
                <a:latin typeface="Calibri"/>
                <a:cs typeface="Calibri"/>
              </a:rPr>
              <a:t>occurs </a:t>
            </a:r>
            <a:r>
              <a:rPr sz="3600" spc="-5" dirty="0">
                <a:latin typeface="Calibri"/>
                <a:cs typeface="Calibri"/>
              </a:rPr>
              <a:t>among </a:t>
            </a:r>
            <a:r>
              <a:rPr sz="3600" spc="-25" dirty="0">
                <a:latin typeface="Calibri"/>
                <a:cs typeface="Calibri"/>
              </a:rPr>
              <a:t>several  </a:t>
            </a:r>
            <a:r>
              <a:rPr sz="3600" spc="-5" dirty="0">
                <a:latin typeface="Calibri"/>
                <a:cs typeface="Calibri"/>
              </a:rPr>
              <a:t>people.</a:t>
            </a:r>
            <a:endParaRPr sz="3600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Small </a:t>
            </a:r>
            <a:r>
              <a:rPr sz="3600" spc="-15" dirty="0">
                <a:latin typeface="Calibri"/>
                <a:cs typeface="Calibri"/>
              </a:rPr>
              <a:t>group </a:t>
            </a:r>
            <a:r>
              <a:rPr sz="3600" spc="-10" dirty="0">
                <a:latin typeface="Calibri"/>
                <a:cs typeface="Calibri"/>
              </a:rPr>
              <a:t>communication </a:t>
            </a:r>
            <a:r>
              <a:rPr sz="3600" spc="-15" dirty="0">
                <a:latin typeface="Calibri"/>
                <a:cs typeface="Calibri"/>
              </a:rPr>
              <a:t>occurs </a:t>
            </a:r>
            <a:r>
              <a:rPr sz="3600" dirty="0">
                <a:latin typeface="Calibri"/>
                <a:cs typeface="Calibri"/>
              </a:rPr>
              <a:t>when  </a:t>
            </a:r>
            <a:r>
              <a:rPr sz="3600" spc="-15" dirty="0">
                <a:latin typeface="Calibri"/>
                <a:cs typeface="Calibri"/>
              </a:rPr>
              <a:t>you </a:t>
            </a:r>
            <a:r>
              <a:rPr sz="3600" spc="-20" dirty="0">
                <a:latin typeface="Calibri"/>
                <a:cs typeface="Calibri"/>
              </a:rPr>
              <a:t>engage </a:t>
            </a:r>
            <a:r>
              <a:rPr sz="3600" dirty="0">
                <a:latin typeface="Calibri"/>
                <a:cs typeface="Calibri"/>
              </a:rPr>
              <a:t>in </a:t>
            </a:r>
            <a:r>
              <a:rPr sz="3600" spc="-5" dirty="0">
                <a:latin typeface="Calibri"/>
                <a:cs typeface="Calibri"/>
              </a:rPr>
              <a:t>an </a:t>
            </a:r>
            <a:r>
              <a:rPr sz="3600" spc="-25" dirty="0">
                <a:latin typeface="Calibri"/>
                <a:cs typeface="Calibri"/>
              </a:rPr>
              <a:t>exchange </a:t>
            </a:r>
            <a:r>
              <a:rPr sz="3600" spc="-5" dirty="0">
                <a:latin typeface="Calibri"/>
                <a:cs typeface="Calibri"/>
              </a:rPr>
              <a:t>of </a:t>
            </a:r>
            <a:r>
              <a:rPr sz="3600" dirty="0">
                <a:latin typeface="Calibri"/>
                <a:cs typeface="Calibri"/>
              </a:rPr>
              <a:t>ideas </a:t>
            </a:r>
            <a:r>
              <a:rPr sz="3600" spc="-5" dirty="0">
                <a:latin typeface="Calibri"/>
                <a:cs typeface="Calibri"/>
              </a:rPr>
              <a:t>with  </a:t>
            </a:r>
            <a:r>
              <a:rPr sz="3600" spc="-20" dirty="0">
                <a:latin typeface="Calibri"/>
                <a:cs typeface="Calibri"/>
              </a:rPr>
              <a:t>two </a:t>
            </a:r>
            <a:r>
              <a:rPr sz="3600" spc="-5" dirty="0">
                <a:latin typeface="Calibri"/>
                <a:cs typeface="Calibri"/>
              </a:rPr>
              <a:t>or </a:t>
            </a:r>
            <a:r>
              <a:rPr sz="3600" spc="-15" dirty="0">
                <a:latin typeface="Calibri"/>
                <a:cs typeface="Calibri"/>
              </a:rPr>
              <a:t>more </a:t>
            </a:r>
            <a:r>
              <a:rPr sz="3600" spc="-5" dirty="0">
                <a:latin typeface="Calibri"/>
                <a:cs typeface="Calibri"/>
              </a:rPr>
              <a:t>individuals </a:t>
            </a:r>
            <a:r>
              <a:rPr sz="3600" spc="-20" dirty="0">
                <a:latin typeface="Calibri"/>
                <a:cs typeface="Calibri"/>
              </a:rPr>
              <a:t>at </a:t>
            </a:r>
            <a:r>
              <a:rPr sz="3600" dirty="0">
                <a:latin typeface="Calibri"/>
                <a:cs typeface="Calibri"/>
              </a:rPr>
              <a:t>the </a:t>
            </a:r>
            <a:r>
              <a:rPr sz="3600" spc="-5" dirty="0">
                <a:latin typeface="Calibri"/>
                <a:cs typeface="Calibri"/>
              </a:rPr>
              <a:t>same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5169" y="461594"/>
            <a:ext cx="41554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PUBLIC</a:t>
            </a:r>
            <a:r>
              <a:rPr sz="4400" spc="-85" dirty="0"/>
              <a:t> </a:t>
            </a:r>
            <a:r>
              <a:rPr sz="4400" spc="-5" dirty="0"/>
              <a:t>SPEAKING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58267" y="1558797"/>
            <a:ext cx="86277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827405" algn="l"/>
                <a:tab pos="1313815" algn="l"/>
                <a:tab pos="1743710" algn="l"/>
                <a:tab pos="3129280" algn="l"/>
                <a:tab pos="4159885" algn="l"/>
                <a:tab pos="4732655" algn="l"/>
                <a:tab pos="5935345" algn="l"/>
              </a:tabLst>
            </a:pPr>
            <a:r>
              <a:rPr sz="3200" spc="-5" dirty="0">
                <a:latin typeface="Calibri"/>
                <a:cs typeface="Calibri"/>
              </a:rPr>
              <a:t>It	is	</a:t>
            </a:r>
            <a:r>
              <a:rPr sz="3200" dirty="0">
                <a:latin typeface="Calibri"/>
                <a:cs typeface="Calibri"/>
              </a:rPr>
              <a:t>a	</a:t>
            </a:r>
            <a:r>
              <a:rPr sz="3200" spc="-5" dirty="0">
                <a:latin typeface="Calibri"/>
                <a:cs typeface="Calibri"/>
              </a:rPr>
              <a:t>unique	</a:t>
            </a:r>
            <a:r>
              <a:rPr sz="3200" spc="-20" dirty="0">
                <a:latin typeface="Calibri"/>
                <a:cs typeface="Calibri"/>
              </a:rPr>
              <a:t>form	</a:t>
            </a:r>
            <a:r>
              <a:rPr sz="3200" dirty="0">
                <a:latin typeface="Calibri"/>
                <a:cs typeface="Calibri"/>
              </a:rPr>
              <a:t>of	</a:t>
            </a:r>
            <a:r>
              <a:rPr sz="3200" spc="-15" dirty="0">
                <a:latin typeface="Calibri"/>
                <a:cs typeface="Calibri"/>
              </a:rPr>
              <a:t>group	</a:t>
            </a:r>
            <a:r>
              <a:rPr sz="3200" spc="-5" dirty="0">
                <a:latin typeface="Calibri"/>
                <a:cs typeface="Calibri"/>
              </a:rPr>
              <a:t>communication.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167" y="1997786"/>
            <a:ext cx="159956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Calibri"/>
                <a:cs typeface="Calibri"/>
              </a:rPr>
              <a:t>Ge</a:t>
            </a:r>
            <a:r>
              <a:rPr sz="3200" spc="-1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-6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al</a:t>
            </a:r>
            <a:r>
              <a:rPr sz="3200" spc="-10" dirty="0">
                <a:latin typeface="Calibri"/>
                <a:cs typeface="Calibri"/>
              </a:rPr>
              <a:t>l</a:t>
            </a:r>
            <a:r>
              <a:rPr sz="3200" dirty="0">
                <a:latin typeface="Calibri"/>
                <a:cs typeface="Calibri"/>
              </a:rPr>
              <a:t>y  </a:t>
            </a:r>
            <a:r>
              <a:rPr sz="3200" spc="-5" dirty="0">
                <a:latin typeface="Calibri"/>
                <a:cs typeface="Calibri"/>
              </a:rPr>
              <a:t>hund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d</a:t>
            </a:r>
            <a:r>
              <a:rPr sz="3200" dirty="0">
                <a:latin typeface="Calibri"/>
                <a:cs typeface="Calibri"/>
              </a:rPr>
              <a:t>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2464" y="1997786"/>
            <a:ext cx="6445250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12065">
              <a:lnSpc>
                <a:spcPts val="3460"/>
              </a:lnSpc>
              <a:spcBef>
                <a:spcPts val="535"/>
              </a:spcBef>
              <a:tabLst>
                <a:tab pos="624840" algn="l"/>
                <a:tab pos="855344" algn="l"/>
                <a:tab pos="2139950" algn="l"/>
                <a:tab pos="2420620" algn="l"/>
                <a:tab pos="3036570" algn="l"/>
                <a:tab pos="4338320" algn="l"/>
                <a:tab pos="4511675" algn="l"/>
                <a:tab pos="4812030" algn="l"/>
                <a:tab pos="6083300" algn="l"/>
              </a:tabLst>
            </a:pPr>
            <a:r>
              <a:rPr sz="3200" dirty="0">
                <a:latin typeface="Calibri"/>
                <a:cs typeface="Calibri"/>
              </a:rPr>
              <a:t>the		</a:t>
            </a:r>
            <a:r>
              <a:rPr sz="3200" spc="-5" dirty="0">
                <a:latin typeface="Calibri"/>
                <a:cs typeface="Calibri"/>
              </a:rPr>
              <a:t>spea</a:t>
            </a:r>
            <a:r>
              <a:rPr sz="3200" spc="-114" dirty="0">
                <a:latin typeface="Calibri"/>
                <a:cs typeface="Calibri"/>
              </a:rPr>
              <a:t>k</a:t>
            </a:r>
            <a:r>
              <a:rPr sz="3200" dirty="0">
                <a:latin typeface="Calibri"/>
                <a:cs typeface="Calibri"/>
              </a:rPr>
              <a:t>er	</a:t>
            </a:r>
            <a:r>
              <a:rPr sz="3200" spc="-5" dirty="0">
                <a:latin typeface="Calibri"/>
                <a:cs typeface="Calibri"/>
              </a:rPr>
              <a:t>add</a:t>
            </a:r>
            <a:r>
              <a:rPr sz="3200" spc="-45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es</a:t>
            </a:r>
            <a:r>
              <a:rPr sz="3200" spc="-15" dirty="0">
                <a:latin typeface="Calibri"/>
                <a:cs typeface="Calibri"/>
              </a:rPr>
              <a:t>se</a:t>
            </a:r>
            <a:r>
              <a:rPr sz="3200" dirty="0">
                <a:latin typeface="Calibri"/>
                <a:cs typeface="Calibri"/>
              </a:rPr>
              <a:t>s	a	</a:t>
            </a:r>
            <a:r>
              <a:rPr sz="3200" spc="-5" dirty="0">
                <a:latin typeface="Calibri"/>
                <a:cs typeface="Calibri"/>
              </a:rPr>
              <a:t>d</a:t>
            </a:r>
            <a:r>
              <a:rPr sz="3200" spc="-40" dirty="0">
                <a:latin typeface="Calibri"/>
                <a:cs typeface="Calibri"/>
              </a:rPr>
              <a:t>o</a:t>
            </a:r>
            <a:r>
              <a:rPr sz="3200" spc="-70" dirty="0">
                <a:latin typeface="Calibri"/>
                <a:cs typeface="Calibri"/>
              </a:rPr>
              <a:t>z</a:t>
            </a:r>
            <a:r>
              <a:rPr sz="3200" dirty="0">
                <a:latin typeface="Calibri"/>
                <a:cs typeface="Calibri"/>
              </a:rPr>
              <a:t>en	</a:t>
            </a:r>
            <a:r>
              <a:rPr sz="3200" spc="-45" dirty="0">
                <a:latin typeface="Calibri"/>
                <a:cs typeface="Calibri"/>
              </a:rPr>
              <a:t>to  </a:t>
            </a:r>
            <a:r>
              <a:rPr sz="3200" dirty="0">
                <a:latin typeface="Calibri"/>
                <a:cs typeface="Calibri"/>
              </a:rPr>
              <a:t>of	</a:t>
            </a:r>
            <a:r>
              <a:rPr sz="3200" spc="-5" dirty="0">
                <a:latin typeface="Calibri"/>
                <a:cs typeface="Calibri"/>
              </a:rPr>
              <a:t>people</a:t>
            </a:r>
            <a:r>
              <a:rPr sz="3200" dirty="0">
                <a:latin typeface="Calibri"/>
                <a:cs typeface="Calibri"/>
              </a:rPr>
              <a:t>,	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d	</a:t>
            </a:r>
            <a:r>
              <a:rPr sz="3200" spc="-45" dirty="0">
                <a:latin typeface="Calibri"/>
                <a:cs typeface="Calibri"/>
              </a:rPr>
              <a:t>v</a:t>
            </a:r>
            <a:r>
              <a:rPr sz="3200" spc="-5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dirty="0">
                <a:latin typeface="Calibri"/>
                <a:cs typeface="Calibri"/>
              </a:rPr>
              <a:t>yi</a:t>
            </a:r>
            <a:r>
              <a:rPr sz="3200" spc="5" dirty="0">
                <a:latin typeface="Calibri"/>
                <a:cs typeface="Calibri"/>
              </a:rPr>
              <a:t>n</a:t>
            </a:r>
            <a:r>
              <a:rPr sz="3200" dirty="0">
                <a:latin typeface="Calibri"/>
                <a:cs typeface="Calibri"/>
              </a:rPr>
              <a:t>g		</a:t>
            </a:r>
            <a:r>
              <a:rPr sz="3200" spc="-5" dirty="0">
                <a:latin typeface="Calibri"/>
                <a:cs typeface="Calibri"/>
              </a:rPr>
              <a:t>deg</a:t>
            </a:r>
            <a:r>
              <a:rPr sz="3200" spc="-40" dirty="0">
                <a:latin typeface="Calibri"/>
                <a:cs typeface="Calibri"/>
              </a:rPr>
              <a:t>r</a:t>
            </a:r>
            <a:r>
              <a:rPr sz="3200" spc="-15" dirty="0">
                <a:latin typeface="Calibri"/>
                <a:cs typeface="Calibri"/>
              </a:rPr>
              <a:t>e</a:t>
            </a:r>
            <a:r>
              <a:rPr sz="3200" dirty="0">
                <a:latin typeface="Calibri"/>
                <a:cs typeface="Calibri"/>
              </a:rPr>
              <a:t>es	</a:t>
            </a:r>
            <a:r>
              <a:rPr sz="3200" spc="-6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8267" y="2827756"/>
            <a:ext cx="8628380" cy="33915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480"/>
              </a:spcBef>
            </a:pPr>
            <a:r>
              <a:rPr sz="3200" spc="-15" dirty="0">
                <a:latin typeface="Calibri"/>
                <a:cs typeface="Calibri"/>
              </a:rPr>
              <a:t>interaction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occur.</a:t>
            </a:r>
            <a:endParaRPr sz="32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20" dirty="0">
                <a:latin typeface="Calibri"/>
                <a:cs typeface="Calibri"/>
              </a:rPr>
              <a:t>Speaker may </a:t>
            </a:r>
            <a:r>
              <a:rPr sz="3200" spc="-10" dirty="0">
                <a:latin typeface="Calibri"/>
                <a:cs typeface="Calibri"/>
              </a:rPr>
              <a:t>deliver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speech </a:t>
            </a:r>
            <a:r>
              <a:rPr sz="3200" spc="-15" dirty="0">
                <a:latin typeface="Calibri"/>
                <a:cs typeface="Calibri"/>
              </a:rPr>
              <a:t>talk </a:t>
            </a:r>
            <a:r>
              <a:rPr sz="3200" spc="-10" dirty="0">
                <a:latin typeface="Calibri"/>
                <a:cs typeface="Calibri"/>
              </a:rPr>
              <a:t>directly </a:t>
            </a:r>
            <a:r>
              <a:rPr sz="3200" dirty="0">
                <a:latin typeface="Calibri"/>
                <a:cs typeface="Calibri"/>
              </a:rPr>
              <a:t>with a  </a:t>
            </a:r>
            <a:r>
              <a:rPr sz="3200" spc="-15" dirty="0">
                <a:latin typeface="Calibri"/>
                <a:cs typeface="Calibri"/>
              </a:rPr>
              <a:t>group</a:t>
            </a:r>
            <a:r>
              <a:rPr sz="3200" spc="6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 audience </a:t>
            </a:r>
            <a:r>
              <a:rPr sz="3200" spc="-10" dirty="0">
                <a:latin typeface="Calibri"/>
                <a:cs typeface="Calibri"/>
              </a:rPr>
              <a:t>members </a:t>
            </a:r>
            <a:r>
              <a:rPr sz="3200" dirty="0">
                <a:latin typeface="Calibri"/>
                <a:cs typeface="Calibri"/>
              </a:rPr>
              <a:t>or </a:t>
            </a:r>
            <a:r>
              <a:rPr sz="3200" spc="-25" dirty="0">
                <a:latin typeface="Calibri"/>
                <a:cs typeface="Calibri"/>
              </a:rPr>
              <a:t>have </a:t>
            </a:r>
            <a:r>
              <a:rPr sz="3200" spc="-5" dirty="0">
                <a:latin typeface="Calibri"/>
                <a:cs typeface="Calibri"/>
              </a:rPr>
              <a:t>open  discussion </a:t>
            </a:r>
            <a:r>
              <a:rPr sz="3200" dirty="0">
                <a:latin typeface="Calibri"/>
                <a:cs typeface="Calibri"/>
              </a:rPr>
              <a:t>with the </a:t>
            </a:r>
            <a:r>
              <a:rPr sz="3200" spc="-10" dirty="0">
                <a:latin typeface="Calibri"/>
                <a:cs typeface="Calibri"/>
              </a:rPr>
              <a:t>group. </a:t>
            </a:r>
            <a:r>
              <a:rPr sz="3200" spc="-5" dirty="0">
                <a:latin typeface="Calibri"/>
                <a:cs typeface="Calibri"/>
              </a:rPr>
              <a:t>It is </a:t>
            </a:r>
            <a:r>
              <a:rPr sz="3200" spc="-10" dirty="0">
                <a:latin typeface="Calibri"/>
                <a:cs typeface="Calibri"/>
              </a:rPr>
              <a:t>at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heart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our  </a:t>
            </a:r>
            <a:r>
              <a:rPr sz="3200" spc="-40" dirty="0">
                <a:latin typeface="Calibri"/>
                <a:cs typeface="Calibri"/>
              </a:rPr>
              <a:t>economy, </a:t>
            </a:r>
            <a:r>
              <a:rPr sz="3200" spc="-5" dirty="0">
                <a:latin typeface="Calibri"/>
                <a:cs typeface="Calibri"/>
              </a:rPr>
              <a:t>society and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politics.</a:t>
            </a:r>
            <a:endParaRPr sz="3200">
              <a:latin typeface="Calibri"/>
              <a:cs typeface="Calibri"/>
            </a:endParaRPr>
          </a:p>
          <a:p>
            <a:pPr marL="355600" marR="11430" indent="-342900" algn="just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5" dirty="0">
                <a:latin typeface="Calibri"/>
                <a:cs typeface="Calibri"/>
              </a:rPr>
              <a:t>Nurses </a:t>
            </a:r>
            <a:r>
              <a:rPr sz="3200" spc="-10" dirty="0">
                <a:latin typeface="Calibri"/>
                <a:cs typeface="Calibri"/>
              </a:rPr>
              <a:t>often </a:t>
            </a:r>
            <a:r>
              <a:rPr sz="3200" spc="-15" dirty="0">
                <a:latin typeface="Calibri"/>
                <a:cs typeface="Calibri"/>
              </a:rPr>
              <a:t>engage </a:t>
            </a: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public speaking </a:t>
            </a:r>
            <a:r>
              <a:rPr sz="3200" spc="-45" dirty="0">
                <a:latin typeface="Calibri"/>
                <a:cs typeface="Calibri"/>
              </a:rPr>
              <a:t>to  </a:t>
            </a:r>
            <a:r>
              <a:rPr sz="3200" spc="-15" dirty="0">
                <a:latin typeface="Calibri"/>
                <a:cs typeface="Calibri"/>
              </a:rPr>
              <a:t>educate groups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people about health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issues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6454" y="191465"/>
            <a:ext cx="68548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</a:t>
            </a:r>
            <a:r>
              <a:rPr spc="-35" dirty="0"/>
              <a:t>COMMUNICATION</a:t>
            </a:r>
            <a:r>
              <a:rPr spc="-50" dirty="0"/>
              <a:t> </a:t>
            </a:r>
            <a:r>
              <a:rPr spc="-20" dirty="0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370" y="1132077"/>
            <a:ext cx="8317865" cy="46506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8735" algn="just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Communication requires </a:t>
            </a:r>
            <a:r>
              <a:rPr sz="3200" b="1" dirty="0">
                <a:latin typeface="Calibri"/>
                <a:cs typeface="Calibri"/>
              </a:rPr>
              <a:t>a </a:t>
            </a:r>
            <a:r>
              <a:rPr sz="3200" b="1" spc="-35" dirty="0">
                <a:latin typeface="Calibri"/>
                <a:cs typeface="Calibri"/>
              </a:rPr>
              <a:t>sender, </a:t>
            </a:r>
            <a:r>
              <a:rPr sz="3200" b="1" dirty="0">
                <a:latin typeface="Calibri"/>
                <a:cs typeface="Calibri"/>
              </a:rPr>
              <a:t>a </a:t>
            </a:r>
            <a:r>
              <a:rPr sz="3200" b="1" spc="-5" dirty="0">
                <a:latin typeface="Calibri"/>
                <a:cs typeface="Calibri"/>
              </a:rPr>
              <a:t>message, </a:t>
            </a:r>
            <a:r>
              <a:rPr sz="3200" b="1" dirty="0">
                <a:latin typeface="Calibri"/>
                <a:cs typeface="Calibri"/>
              </a:rPr>
              <a:t>a  </a:t>
            </a:r>
            <a:r>
              <a:rPr sz="3200" b="1" spc="-10" dirty="0">
                <a:latin typeface="Calibri"/>
                <a:cs typeface="Calibri"/>
              </a:rPr>
              <a:t>receiver </a:t>
            </a:r>
            <a:r>
              <a:rPr sz="3200" b="1" dirty="0">
                <a:latin typeface="Calibri"/>
                <a:cs typeface="Calibri"/>
              </a:rPr>
              <a:t>and a </a:t>
            </a:r>
            <a:r>
              <a:rPr sz="3200" b="1" spc="-10" dirty="0">
                <a:latin typeface="Calibri"/>
                <a:cs typeface="Calibri"/>
              </a:rPr>
              <a:t>response </a:t>
            </a:r>
            <a:r>
              <a:rPr sz="3200" b="1" dirty="0">
                <a:latin typeface="Calibri"/>
                <a:cs typeface="Calibri"/>
              </a:rPr>
              <a:t>or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feedback.</a:t>
            </a:r>
            <a:endParaRPr sz="3200" dirty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Communication </a:t>
            </a:r>
            <a:r>
              <a:rPr sz="3200" dirty="0">
                <a:latin typeface="Calibri"/>
                <a:cs typeface="Calibri"/>
              </a:rPr>
              <a:t>is a </a:t>
            </a:r>
            <a:r>
              <a:rPr sz="3200" spc="-20" dirty="0">
                <a:latin typeface="Calibri"/>
                <a:cs typeface="Calibri"/>
              </a:rPr>
              <a:t>two-way </a:t>
            </a:r>
            <a:r>
              <a:rPr sz="3200" spc="-10" dirty="0">
                <a:latin typeface="Calibri"/>
                <a:cs typeface="Calibri"/>
              </a:rPr>
              <a:t>process </a:t>
            </a:r>
            <a:r>
              <a:rPr sz="3200" spc="-15" dirty="0">
                <a:latin typeface="Calibri"/>
                <a:cs typeface="Calibri"/>
              </a:rPr>
              <a:t>involving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sending and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receiving of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message.  </a:t>
            </a:r>
            <a:endParaRPr lang="en-US" sz="3200" spc="-5" dirty="0" smtClean="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 smtClean="0">
                <a:latin typeface="Calibri"/>
                <a:cs typeface="Calibri"/>
              </a:rPr>
              <a:t>Because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intent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communication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to </a:t>
            </a:r>
            <a:r>
              <a:rPr sz="3200" spc="-5" dirty="0">
                <a:latin typeface="Calibri"/>
                <a:cs typeface="Calibri"/>
              </a:rPr>
              <a:t>elicit 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response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process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ongoing;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receiver 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message then </a:t>
            </a:r>
            <a:r>
              <a:rPr sz="3200" spc="-10" dirty="0">
                <a:latin typeface="Calibri"/>
                <a:cs typeface="Calibri"/>
              </a:rPr>
              <a:t>becomes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sender of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response, and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original sender then </a:t>
            </a:r>
            <a:r>
              <a:rPr sz="3200" spc="-10" dirty="0">
                <a:latin typeface="Calibri"/>
                <a:cs typeface="Calibri"/>
              </a:rPr>
              <a:t>becomes 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receiver.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</TotalTime>
  <Words>2453</Words>
  <Application>Microsoft Office PowerPoint</Application>
  <PresentationFormat>On-screen Show (4:3)</PresentationFormat>
  <Paragraphs>337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PowerPoint Presentation</vt:lpstr>
      <vt:lpstr>INTRODUCTION</vt:lpstr>
      <vt:lpstr>DEFINITION</vt:lpstr>
      <vt:lpstr>LEVELS OF COMMUNICATION</vt:lpstr>
      <vt:lpstr>INTRAPERSONAL COMMUNICATION</vt:lpstr>
      <vt:lpstr>INTERPERSONAL COMMUNICATION</vt:lpstr>
      <vt:lpstr>GROUP COMMUNICATION</vt:lpstr>
      <vt:lpstr>PUBLIC SPEAKING</vt:lpstr>
      <vt:lpstr>THE COMMUNICATION PROCESS</vt:lpstr>
      <vt:lpstr>Communication Process</vt:lpstr>
      <vt:lpstr>The Communication Process</vt:lpstr>
      <vt:lpstr>Modes of communication</vt:lpstr>
      <vt:lpstr>Characteristics of verbal and nonverbal modes  of communication</vt:lpstr>
      <vt:lpstr>Characteristics of effective  communicator</vt:lpstr>
      <vt:lpstr>What are the most common ways  we communicate?</vt:lpstr>
      <vt:lpstr>Factors influencing the  communication process</vt:lpstr>
      <vt:lpstr>THERAPEUTIC COMMUNICATION</vt:lpstr>
      <vt:lpstr>Importance of therapeutic  communication</vt:lpstr>
      <vt:lpstr>Therapeutic communication techniques </vt:lpstr>
      <vt:lpstr>Barriers to communication</vt:lpstr>
      <vt:lpstr>Five ways to facilitate  therapeutic communication</vt:lpstr>
      <vt:lpstr>Interpersonal relationship</vt:lpstr>
      <vt:lpstr>Theoretical assertion</vt:lpstr>
      <vt:lpstr>Theoretical assertion (cont.)</vt:lpstr>
      <vt:lpstr>Theoretical assertion (cont.)</vt:lpstr>
      <vt:lpstr>Principles of IPR</vt:lpstr>
      <vt:lpstr>Principles of IPR (cont.)</vt:lpstr>
      <vt:lpstr>Characteristics of IPR</vt:lpstr>
      <vt:lpstr>Facilitative characteristics</vt:lpstr>
      <vt:lpstr>Facilitative characteristics  (cont.)</vt:lpstr>
      <vt:lpstr>Facilitative characteristics  (cont.)</vt:lpstr>
      <vt:lpstr>Interpersonal communication</vt:lpstr>
      <vt:lpstr>Mid-range theory of IPR</vt:lpstr>
      <vt:lpstr>Major concepts</vt:lpstr>
      <vt:lpstr>Definitions</vt:lpstr>
      <vt:lpstr> Peplau’s six nursing roles</vt:lpstr>
      <vt:lpstr>ADDITIONAL ROLES INCLUDE</vt:lpstr>
      <vt:lpstr>Phases of interpersonal  relationship</vt:lpstr>
      <vt:lpstr>Phases of interpersonal  relationship (cont.)</vt:lpstr>
      <vt:lpstr>Pre interaction phase</vt:lpstr>
      <vt:lpstr>Orientation phase</vt:lpstr>
      <vt:lpstr>Orientation phase (cont.)</vt:lpstr>
      <vt:lpstr>PowerPoint Presentation</vt:lpstr>
      <vt:lpstr>Working phase / identification  phase</vt:lpstr>
      <vt:lpstr>Working phase/ identification  phase (cont.)</vt:lpstr>
      <vt:lpstr>EXPLOITATION PHASE</vt:lpstr>
      <vt:lpstr>Termination phase</vt:lpstr>
      <vt:lpstr>Termination phase (cont.)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 RESMI G S</dc:title>
  <dc:creator>SAFI</dc:creator>
  <cp:lastModifiedBy>User</cp:lastModifiedBy>
  <cp:revision>18</cp:revision>
  <dcterms:created xsi:type="dcterms:W3CDTF">2017-11-18T13:34:27Z</dcterms:created>
  <dcterms:modified xsi:type="dcterms:W3CDTF">2018-05-19T22:31:14Z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2013-12-08T00:00:00Z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2017-11-18T00:00:00Z</vt:filetime>
  </property>
</Properties>
</file>