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8" r:id="rId3"/>
    <p:sldId id="259" r:id="rId4"/>
    <p:sldId id="260" r:id="rId5"/>
    <p:sldId id="261" r:id="rId6"/>
    <p:sldId id="262" r:id="rId7"/>
    <p:sldId id="263" r:id="rId8"/>
    <p:sldId id="265" r:id="rId9"/>
    <p:sldId id="267" r:id="rId10"/>
    <p:sldId id="268" r:id="rId11"/>
    <p:sldId id="269" r:id="rId12"/>
    <p:sldId id="270" r:id="rId1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A68E76BF-D538-46B5-9224-3855561EE8E3}" type="datetimeFigureOut">
              <a:rPr lang="ar-IQ" smtClean="0"/>
              <a:t>26/05/1443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9E2ED3C1-07FA-413E-B1C5-55C19F248C02}" type="slidenum">
              <a:rPr lang="ar-IQ" smtClean="0"/>
              <a:t>‹#›</a:t>
            </a:fld>
            <a:endParaRPr lang="ar-IQ"/>
          </a:p>
        </p:txBody>
      </p:sp>
    </p:spTree>
    <p:extLst>
      <p:ext uri="{BB962C8B-B14F-4D97-AF65-F5344CB8AC3E}">
        <p14:creationId xmlns:p14="http://schemas.microsoft.com/office/powerpoint/2010/main" val="476626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A68E76BF-D538-46B5-9224-3855561EE8E3}" type="datetimeFigureOut">
              <a:rPr lang="ar-IQ" smtClean="0"/>
              <a:t>26/05/1443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9E2ED3C1-07FA-413E-B1C5-55C19F248C02}" type="slidenum">
              <a:rPr lang="ar-IQ" smtClean="0"/>
              <a:t>‹#›</a:t>
            </a:fld>
            <a:endParaRPr lang="ar-IQ"/>
          </a:p>
        </p:txBody>
      </p:sp>
    </p:spTree>
    <p:extLst>
      <p:ext uri="{BB962C8B-B14F-4D97-AF65-F5344CB8AC3E}">
        <p14:creationId xmlns:p14="http://schemas.microsoft.com/office/powerpoint/2010/main" val="318957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A68E76BF-D538-46B5-9224-3855561EE8E3}" type="datetimeFigureOut">
              <a:rPr lang="ar-IQ" smtClean="0"/>
              <a:t>26/05/1443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9E2ED3C1-07FA-413E-B1C5-55C19F248C02}" type="slidenum">
              <a:rPr lang="ar-IQ" smtClean="0"/>
              <a:t>‹#›</a:t>
            </a:fld>
            <a:endParaRPr lang="ar-IQ"/>
          </a:p>
        </p:txBody>
      </p:sp>
    </p:spTree>
    <p:extLst>
      <p:ext uri="{BB962C8B-B14F-4D97-AF65-F5344CB8AC3E}">
        <p14:creationId xmlns:p14="http://schemas.microsoft.com/office/powerpoint/2010/main" val="182885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A68E76BF-D538-46B5-9224-3855561EE8E3}" type="datetimeFigureOut">
              <a:rPr lang="ar-IQ" smtClean="0"/>
              <a:t>26/05/1443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9E2ED3C1-07FA-413E-B1C5-55C19F248C02}" type="slidenum">
              <a:rPr lang="ar-IQ" smtClean="0"/>
              <a:t>‹#›</a:t>
            </a:fld>
            <a:endParaRPr lang="ar-IQ"/>
          </a:p>
        </p:txBody>
      </p:sp>
    </p:spTree>
    <p:extLst>
      <p:ext uri="{BB962C8B-B14F-4D97-AF65-F5344CB8AC3E}">
        <p14:creationId xmlns:p14="http://schemas.microsoft.com/office/powerpoint/2010/main" val="2216634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68E76BF-D538-46B5-9224-3855561EE8E3}" type="datetimeFigureOut">
              <a:rPr lang="ar-IQ" smtClean="0"/>
              <a:t>26/05/1443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9E2ED3C1-07FA-413E-B1C5-55C19F248C02}" type="slidenum">
              <a:rPr lang="ar-IQ" smtClean="0"/>
              <a:t>‹#›</a:t>
            </a:fld>
            <a:endParaRPr lang="ar-IQ"/>
          </a:p>
        </p:txBody>
      </p:sp>
    </p:spTree>
    <p:extLst>
      <p:ext uri="{BB962C8B-B14F-4D97-AF65-F5344CB8AC3E}">
        <p14:creationId xmlns:p14="http://schemas.microsoft.com/office/powerpoint/2010/main" val="3259892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A68E76BF-D538-46B5-9224-3855561EE8E3}" type="datetimeFigureOut">
              <a:rPr lang="ar-IQ" smtClean="0"/>
              <a:t>26/05/1443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9E2ED3C1-07FA-413E-B1C5-55C19F248C02}" type="slidenum">
              <a:rPr lang="ar-IQ" smtClean="0"/>
              <a:t>‹#›</a:t>
            </a:fld>
            <a:endParaRPr lang="ar-IQ"/>
          </a:p>
        </p:txBody>
      </p:sp>
    </p:spTree>
    <p:extLst>
      <p:ext uri="{BB962C8B-B14F-4D97-AF65-F5344CB8AC3E}">
        <p14:creationId xmlns:p14="http://schemas.microsoft.com/office/powerpoint/2010/main" val="1762278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A68E76BF-D538-46B5-9224-3855561EE8E3}" type="datetimeFigureOut">
              <a:rPr lang="ar-IQ" smtClean="0"/>
              <a:t>26/05/1443</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9E2ED3C1-07FA-413E-B1C5-55C19F248C02}" type="slidenum">
              <a:rPr lang="ar-IQ" smtClean="0"/>
              <a:t>‹#›</a:t>
            </a:fld>
            <a:endParaRPr lang="ar-IQ"/>
          </a:p>
        </p:txBody>
      </p:sp>
    </p:spTree>
    <p:extLst>
      <p:ext uri="{BB962C8B-B14F-4D97-AF65-F5344CB8AC3E}">
        <p14:creationId xmlns:p14="http://schemas.microsoft.com/office/powerpoint/2010/main" val="330277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A68E76BF-D538-46B5-9224-3855561EE8E3}" type="datetimeFigureOut">
              <a:rPr lang="ar-IQ" smtClean="0"/>
              <a:t>26/05/1443</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9E2ED3C1-07FA-413E-B1C5-55C19F248C02}" type="slidenum">
              <a:rPr lang="ar-IQ" smtClean="0"/>
              <a:t>‹#›</a:t>
            </a:fld>
            <a:endParaRPr lang="ar-IQ"/>
          </a:p>
        </p:txBody>
      </p:sp>
    </p:spTree>
    <p:extLst>
      <p:ext uri="{BB962C8B-B14F-4D97-AF65-F5344CB8AC3E}">
        <p14:creationId xmlns:p14="http://schemas.microsoft.com/office/powerpoint/2010/main" val="271336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68E76BF-D538-46B5-9224-3855561EE8E3}" type="datetimeFigureOut">
              <a:rPr lang="ar-IQ" smtClean="0"/>
              <a:t>26/05/1443</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9E2ED3C1-07FA-413E-B1C5-55C19F248C02}" type="slidenum">
              <a:rPr lang="ar-IQ" smtClean="0"/>
              <a:t>‹#›</a:t>
            </a:fld>
            <a:endParaRPr lang="ar-IQ"/>
          </a:p>
        </p:txBody>
      </p:sp>
    </p:spTree>
    <p:extLst>
      <p:ext uri="{BB962C8B-B14F-4D97-AF65-F5344CB8AC3E}">
        <p14:creationId xmlns:p14="http://schemas.microsoft.com/office/powerpoint/2010/main" val="3523508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68E76BF-D538-46B5-9224-3855561EE8E3}" type="datetimeFigureOut">
              <a:rPr lang="ar-IQ" smtClean="0"/>
              <a:t>26/05/1443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9E2ED3C1-07FA-413E-B1C5-55C19F248C02}" type="slidenum">
              <a:rPr lang="ar-IQ" smtClean="0"/>
              <a:t>‹#›</a:t>
            </a:fld>
            <a:endParaRPr lang="ar-IQ"/>
          </a:p>
        </p:txBody>
      </p:sp>
    </p:spTree>
    <p:extLst>
      <p:ext uri="{BB962C8B-B14F-4D97-AF65-F5344CB8AC3E}">
        <p14:creationId xmlns:p14="http://schemas.microsoft.com/office/powerpoint/2010/main" val="2228764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68E76BF-D538-46B5-9224-3855561EE8E3}" type="datetimeFigureOut">
              <a:rPr lang="ar-IQ" smtClean="0"/>
              <a:t>26/05/1443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9E2ED3C1-07FA-413E-B1C5-55C19F248C02}" type="slidenum">
              <a:rPr lang="ar-IQ" smtClean="0"/>
              <a:t>‹#›</a:t>
            </a:fld>
            <a:endParaRPr lang="ar-IQ"/>
          </a:p>
        </p:txBody>
      </p:sp>
    </p:spTree>
    <p:extLst>
      <p:ext uri="{BB962C8B-B14F-4D97-AF65-F5344CB8AC3E}">
        <p14:creationId xmlns:p14="http://schemas.microsoft.com/office/powerpoint/2010/main" val="1543195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68E76BF-D538-46B5-9224-3855561EE8E3}" type="datetimeFigureOut">
              <a:rPr lang="ar-IQ" smtClean="0"/>
              <a:t>26/05/1443</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E2ED3C1-07FA-413E-B1C5-55C19F248C02}" type="slidenum">
              <a:rPr lang="ar-IQ" smtClean="0"/>
              <a:t>‹#›</a:t>
            </a:fld>
            <a:endParaRPr lang="ar-IQ"/>
          </a:p>
        </p:txBody>
      </p:sp>
    </p:spTree>
    <p:extLst>
      <p:ext uri="{BB962C8B-B14F-4D97-AF65-F5344CB8AC3E}">
        <p14:creationId xmlns:p14="http://schemas.microsoft.com/office/powerpoint/2010/main" val="2808663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331640" y="2130425"/>
            <a:ext cx="6480720" cy="1470025"/>
          </a:xfrm>
        </p:spPr>
        <p:txBody>
          <a:bodyPr>
            <a:normAutofit/>
          </a:bodyPr>
          <a:lstStyle/>
          <a:p>
            <a:r>
              <a:rPr lang="ar-IQ" sz="4800" b="1" dirty="0" smtClean="0">
                <a:solidFill>
                  <a:srgbClr val="C00000"/>
                </a:solidFill>
                <a:latin typeface="Andalus" pitchFamily="18" charset="-78"/>
                <a:cs typeface="Andalus" pitchFamily="18" charset="-78"/>
              </a:rPr>
              <a:t>عشر معلومات قد تفيدك </a:t>
            </a:r>
            <a:endParaRPr lang="ar-IQ" sz="4800" b="1" dirty="0">
              <a:solidFill>
                <a:srgbClr val="C00000"/>
              </a:solidFill>
              <a:latin typeface="Andalus" pitchFamily="18" charset="-78"/>
              <a:cs typeface="Andalus" pitchFamily="18" charset="-78"/>
            </a:endParaRPr>
          </a:p>
        </p:txBody>
      </p:sp>
      <p:sp>
        <p:nvSpPr>
          <p:cNvPr id="3" name="عنوان فرعي 2"/>
          <p:cNvSpPr>
            <a:spLocks noGrp="1"/>
          </p:cNvSpPr>
          <p:nvPr>
            <p:ph type="subTitle" idx="1"/>
          </p:nvPr>
        </p:nvSpPr>
        <p:spPr>
          <a:xfrm>
            <a:off x="2987824" y="4149080"/>
            <a:ext cx="3168352" cy="1054968"/>
          </a:xfrm>
        </p:spPr>
        <p:txBody>
          <a:bodyPr>
            <a:normAutofit/>
          </a:bodyPr>
          <a:lstStyle/>
          <a:p>
            <a:r>
              <a:rPr lang="ar-IQ" sz="3600" b="1" dirty="0" smtClean="0">
                <a:solidFill>
                  <a:srgbClr val="C00000"/>
                </a:solidFill>
                <a:latin typeface="Andalus" pitchFamily="18" charset="-78"/>
                <a:cs typeface="Andalus" pitchFamily="18" charset="-78"/>
              </a:rPr>
              <a:t>الجزء الاول </a:t>
            </a:r>
            <a:endParaRPr lang="ar-IQ" sz="3600" b="1" dirty="0">
              <a:solidFill>
                <a:srgbClr val="C00000"/>
              </a:solidFill>
              <a:latin typeface="Andalus" pitchFamily="18" charset="-78"/>
              <a:cs typeface="Andalus" pitchFamily="18" charset="-78"/>
            </a:endParaRPr>
          </a:p>
        </p:txBody>
      </p:sp>
    </p:spTree>
    <p:extLst>
      <p:ext uri="{BB962C8B-B14F-4D97-AF65-F5344CB8AC3E}">
        <p14:creationId xmlns:p14="http://schemas.microsoft.com/office/powerpoint/2010/main" val="348039930"/>
      </p:ext>
    </p:extLst>
  </p:cSld>
  <p:clrMapOvr>
    <a:masterClrMapping/>
  </p:clrMapOvr>
  <mc:AlternateContent xmlns:mc="http://schemas.openxmlformats.org/markup-compatibility/2006" xmlns:p14="http://schemas.microsoft.com/office/powerpoint/2010/main">
    <mc:Choice Requires="p14">
      <p:transition spd="slow" p14:dur="1750">
        <p:split orient="vert"/>
        <p:sndAc>
          <p:stSnd>
            <p:snd r:embed="rId2" name="click.wav"/>
          </p:stSnd>
        </p:sndAc>
      </p:transition>
    </mc:Choice>
    <mc:Fallback xmlns="">
      <p:transition spd="slow">
        <p:split orient="vert"/>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 calcmode="lin" valueType="num">
                                      <p:cBhvr>
                                        <p:cTn id="9" dur="1500" fill="hold"/>
                                        <p:tgtEl>
                                          <p:spTgt spid="2"/>
                                        </p:tgtEl>
                                        <p:attrNameLst>
                                          <p:attrName>style.rotation</p:attrName>
                                        </p:attrNameLst>
                                      </p:cBhvr>
                                      <p:tavLst>
                                        <p:tav tm="0">
                                          <p:val>
                                            <p:fltVal val="90"/>
                                          </p:val>
                                        </p:tav>
                                        <p:tav tm="100000">
                                          <p:val>
                                            <p:fltVal val="0"/>
                                          </p:val>
                                        </p:tav>
                                      </p:tavLst>
                                    </p:anim>
                                    <p:animEffect transition="in" filter="fade">
                                      <p:cBhvr>
                                        <p:cTn id="10" dur="1500"/>
                                        <p:tgtEl>
                                          <p:spTgt spid="2"/>
                                        </p:tgtEl>
                                      </p:cBhvr>
                                    </p:animEffect>
                                  </p:childTnLst>
                                </p:cTn>
                              </p:par>
                            </p:childTnLst>
                          </p:cTn>
                        </p:par>
                        <p:par>
                          <p:cTn id="11" fill="hold">
                            <p:stCondLst>
                              <p:cond delay="1500"/>
                            </p:stCondLst>
                            <p:childTnLst>
                              <p:par>
                                <p:cTn id="12" presetID="26" presetClass="entr" presetSubtype="0" fill="hold" grpId="0" nodeType="afterEffect">
                                  <p:stCondLst>
                                    <p:cond delay="10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7">
                                          <p:stCondLst>
                                            <p:cond delay="0"/>
                                          </p:stCondLst>
                                        </p:cTn>
                                        <p:tgtEl>
                                          <p:spTgt spid="3">
                                            <p:txEl>
                                              <p:pRg st="0" end="0"/>
                                            </p:txEl>
                                          </p:spTgt>
                                        </p:tgtEl>
                                      </p:cBhvr>
                                    </p:animEffect>
                                    <p:anim calcmode="lin" valueType="num">
                                      <p:cBhvr>
                                        <p:cTn id="15" dur="1594"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581"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581" tmFilter="0, 0; 0.125,0.2665; 0.25,0.4; 0.375,0.465; 0.5,0.5;  0.625,0.535; 0.75,0.6; 0.875,0.7335; 1,1">
                                          <p:stCondLst>
                                            <p:cond delay="581"/>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290" tmFilter="0, 0; 0.125,0.2665; 0.25,0.4; 0.375,0.465; 0.5,0.5;  0.625,0.535; 0.75,0.6; 0.875,0.7335; 1,1">
                                          <p:stCondLst>
                                            <p:cond delay="1159"/>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44" tmFilter="0, 0; 0.125,0.2665; 0.25,0.4; 0.375,0.465; 0.5,0.5;  0.625,0.535; 0.75,0.6; 0.875,0.7335; 1,1">
                                          <p:stCondLst>
                                            <p:cond delay="1449"/>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3">
                                          <p:stCondLst>
                                            <p:cond delay="569"/>
                                          </p:stCondLst>
                                        </p:cTn>
                                        <p:tgtEl>
                                          <p:spTgt spid="3">
                                            <p:txEl>
                                              <p:pRg st="0" end="0"/>
                                            </p:txEl>
                                          </p:spTgt>
                                        </p:tgtEl>
                                      </p:cBhvr>
                                      <p:to x="100000" y="60000"/>
                                    </p:animScale>
                                    <p:animScale>
                                      <p:cBhvr>
                                        <p:cTn id="21" dur="145" decel="50000">
                                          <p:stCondLst>
                                            <p:cond delay="592"/>
                                          </p:stCondLst>
                                        </p:cTn>
                                        <p:tgtEl>
                                          <p:spTgt spid="3">
                                            <p:txEl>
                                              <p:pRg st="0" end="0"/>
                                            </p:txEl>
                                          </p:spTgt>
                                        </p:tgtEl>
                                      </p:cBhvr>
                                      <p:to x="100000" y="100000"/>
                                    </p:animScale>
                                    <p:animScale>
                                      <p:cBhvr>
                                        <p:cTn id="22" dur="23">
                                          <p:stCondLst>
                                            <p:cond delay="1148"/>
                                          </p:stCondLst>
                                        </p:cTn>
                                        <p:tgtEl>
                                          <p:spTgt spid="3">
                                            <p:txEl>
                                              <p:pRg st="0" end="0"/>
                                            </p:txEl>
                                          </p:spTgt>
                                        </p:tgtEl>
                                      </p:cBhvr>
                                      <p:to x="100000" y="80000"/>
                                    </p:animScale>
                                    <p:animScale>
                                      <p:cBhvr>
                                        <p:cTn id="23" dur="145" decel="50000">
                                          <p:stCondLst>
                                            <p:cond delay="1171"/>
                                          </p:stCondLst>
                                        </p:cTn>
                                        <p:tgtEl>
                                          <p:spTgt spid="3">
                                            <p:txEl>
                                              <p:pRg st="0" end="0"/>
                                            </p:txEl>
                                          </p:spTgt>
                                        </p:tgtEl>
                                      </p:cBhvr>
                                      <p:to x="100000" y="100000"/>
                                    </p:animScale>
                                    <p:animScale>
                                      <p:cBhvr>
                                        <p:cTn id="24" dur="23">
                                          <p:stCondLst>
                                            <p:cond delay="1437"/>
                                          </p:stCondLst>
                                        </p:cTn>
                                        <p:tgtEl>
                                          <p:spTgt spid="3">
                                            <p:txEl>
                                              <p:pRg st="0" end="0"/>
                                            </p:txEl>
                                          </p:spTgt>
                                        </p:tgtEl>
                                      </p:cBhvr>
                                      <p:to x="100000" y="90000"/>
                                    </p:animScale>
                                    <p:animScale>
                                      <p:cBhvr>
                                        <p:cTn id="25" dur="145" decel="50000">
                                          <p:stCondLst>
                                            <p:cond delay="1459"/>
                                          </p:stCondLst>
                                        </p:cTn>
                                        <p:tgtEl>
                                          <p:spTgt spid="3">
                                            <p:txEl>
                                              <p:pRg st="0" end="0"/>
                                            </p:txEl>
                                          </p:spTgt>
                                        </p:tgtEl>
                                      </p:cBhvr>
                                      <p:to x="100000" y="100000"/>
                                    </p:animScale>
                                    <p:animScale>
                                      <p:cBhvr>
                                        <p:cTn id="26" dur="23">
                                          <p:stCondLst>
                                            <p:cond delay="1582"/>
                                          </p:stCondLst>
                                        </p:cTn>
                                        <p:tgtEl>
                                          <p:spTgt spid="3">
                                            <p:txEl>
                                              <p:pRg st="0" end="0"/>
                                            </p:txEl>
                                          </p:spTgt>
                                        </p:tgtEl>
                                      </p:cBhvr>
                                      <p:to x="100000" y="95000"/>
                                    </p:animScale>
                                    <p:animScale>
                                      <p:cBhvr>
                                        <p:cTn id="27" dur="145" decel="50000">
                                          <p:stCondLst>
                                            <p:cond delay="1605"/>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07704" y="3573016"/>
            <a:ext cx="5400600" cy="954107"/>
          </a:xfrm>
          <a:prstGeom prst="rect">
            <a:avLst/>
          </a:prstGeom>
        </p:spPr>
        <p:txBody>
          <a:bodyPr wrap="square">
            <a:spAutoFit/>
          </a:bodyPr>
          <a:lstStyle/>
          <a:p>
            <a:r>
              <a:rPr lang="ar-IQ" sz="2800" b="1" i="1" dirty="0">
                <a:cs typeface="Akhbar MT" pitchFamily="2" charset="-78"/>
              </a:rPr>
              <a:t>تزداد نسبة حدوث الجلطات الدموية في فصل الشتاء لذلك ينبغي ان تحصل على تدفئة مناسبة </a:t>
            </a:r>
            <a:endParaRPr lang="en-US" sz="2800" b="1" i="1" dirty="0">
              <a:cs typeface="Akhbar MT" pitchFamily="2" charset="-78"/>
            </a:endParaRPr>
          </a:p>
        </p:txBody>
      </p:sp>
      <p:sp>
        <p:nvSpPr>
          <p:cNvPr id="3" name="مربع نص 2"/>
          <p:cNvSpPr txBox="1"/>
          <p:nvPr/>
        </p:nvSpPr>
        <p:spPr>
          <a:xfrm>
            <a:off x="3779912" y="1916832"/>
            <a:ext cx="2592288" cy="646331"/>
          </a:xfrm>
          <a:prstGeom prst="rect">
            <a:avLst/>
          </a:prstGeom>
          <a:noFill/>
        </p:spPr>
        <p:txBody>
          <a:bodyPr wrap="square" rtlCol="1">
            <a:spAutoFit/>
          </a:bodyPr>
          <a:lstStyle/>
          <a:p>
            <a:r>
              <a:rPr lang="ar-IQ" sz="3600" b="1" dirty="0" smtClean="0">
                <a:solidFill>
                  <a:srgbClr val="C00000"/>
                </a:solidFill>
                <a:latin typeface="Andalus" pitchFamily="18" charset="-78"/>
                <a:cs typeface="Andalus" pitchFamily="18" charset="-78"/>
              </a:rPr>
              <a:t>المعلومة  التاسعة </a:t>
            </a:r>
            <a:endParaRPr lang="ar-IQ" sz="3600" b="1" dirty="0">
              <a:solidFill>
                <a:srgbClr val="C00000"/>
              </a:solidFill>
              <a:latin typeface="Andalus" pitchFamily="18" charset="-78"/>
              <a:cs typeface="Andalus" pitchFamily="18" charset="-78"/>
            </a:endParaRPr>
          </a:p>
        </p:txBody>
      </p:sp>
    </p:spTree>
    <p:extLst>
      <p:ext uri="{BB962C8B-B14F-4D97-AF65-F5344CB8AC3E}">
        <p14:creationId xmlns:p14="http://schemas.microsoft.com/office/powerpoint/2010/main" val="3255194759"/>
      </p:ext>
    </p:extLst>
  </p:cSld>
  <p:clrMapOvr>
    <a:masterClrMapping/>
  </p:clrMapOvr>
  <mc:AlternateContent xmlns:mc="http://schemas.openxmlformats.org/markup-compatibility/2006" xmlns:p14="http://schemas.microsoft.com/office/powerpoint/2010/main">
    <mc:Choice Requires="p14">
      <p:transition spd="slow" p14:dur="1750">
        <p14:switch dir="l"/>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afterEffect">
                                  <p:stCondLst>
                                    <p:cond delay="0"/>
                                  </p:stCondLst>
                                  <p:iterate type="lt">
                                    <p:tmPct val="4000"/>
                                  </p:iterate>
                                  <p:childTnLst>
                                    <p:set>
                                      <p:cBhvr override="childStyle">
                                        <p:cTn id="6" dur="1250" fill="hold"/>
                                        <p:tgtEl>
                                          <p:spTgt spid="3"/>
                                        </p:tgtEl>
                                        <p:attrNameLst>
                                          <p:attrName>style.textDecorationUnderline</p:attrName>
                                        </p:attrNameLst>
                                      </p:cBhvr>
                                      <p:to>
                                        <p:strVal val="true"/>
                                      </p:to>
                                    </p:set>
                                  </p:childTnLst>
                                </p:cTn>
                              </p:par>
                            </p:childTnLst>
                          </p:cTn>
                        </p:par>
                        <p:par>
                          <p:cTn id="7" fill="hold">
                            <p:stCondLst>
                              <p:cond delay="1950"/>
                            </p:stCondLst>
                            <p:childTnLst>
                              <p:par>
                                <p:cTn id="8" presetID="26"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362">
                                          <p:stCondLst>
                                            <p:cond delay="0"/>
                                          </p:stCondLst>
                                        </p:cTn>
                                        <p:tgtEl>
                                          <p:spTgt spid="2"/>
                                        </p:tgtEl>
                                      </p:cBhvr>
                                    </p:animEffect>
                                    <p:anim calcmode="lin" valueType="num">
                                      <p:cBhvr>
                                        <p:cTn id="11" dur="113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2" dur="415"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3" dur="415" tmFilter="0, 0; 0.125,0.2665; 0.25,0.4; 0.375,0.465; 0.5,0.5;  0.625,0.535; 0.75,0.6; 0.875,0.7335; 1,1">
                                          <p:stCondLst>
                                            <p:cond delay="415"/>
                                          </p:stCondLst>
                                        </p:cTn>
                                        <p:tgtEl>
                                          <p:spTgt spid="2"/>
                                        </p:tgtEl>
                                        <p:attrNameLst>
                                          <p:attrName>ppt_y</p:attrName>
                                        </p:attrNameLst>
                                      </p:cBhvr>
                                      <p:tavLst>
                                        <p:tav tm="0" fmla="#ppt_y-sin(pi*$)/9">
                                          <p:val>
                                            <p:fltVal val="0"/>
                                          </p:val>
                                        </p:tav>
                                        <p:tav tm="100000">
                                          <p:val>
                                            <p:fltVal val="1"/>
                                          </p:val>
                                        </p:tav>
                                      </p:tavLst>
                                    </p:anim>
                                    <p:anim calcmode="lin" valueType="num">
                                      <p:cBhvr>
                                        <p:cTn id="14" dur="208" tmFilter="0, 0; 0.125,0.2665; 0.25,0.4; 0.375,0.465; 0.5,0.5;  0.625,0.535; 0.75,0.6; 0.875,0.7335; 1,1">
                                          <p:stCondLst>
                                            <p:cond delay="827"/>
                                          </p:stCondLst>
                                        </p:cTn>
                                        <p:tgtEl>
                                          <p:spTgt spid="2"/>
                                        </p:tgtEl>
                                        <p:attrNameLst>
                                          <p:attrName>ppt_y</p:attrName>
                                        </p:attrNameLst>
                                      </p:cBhvr>
                                      <p:tavLst>
                                        <p:tav tm="0" fmla="#ppt_y-sin(pi*$)/27">
                                          <p:val>
                                            <p:fltVal val="0"/>
                                          </p:val>
                                        </p:tav>
                                        <p:tav tm="100000">
                                          <p:val>
                                            <p:fltVal val="1"/>
                                          </p:val>
                                        </p:tav>
                                      </p:tavLst>
                                    </p:anim>
                                    <p:anim calcmode="lin" valueType="num">
                                      <p:cBhvr>
                                        <p:cTn id="15" dur="103" tmFilter="0, 0; 0.125,0.2665; 0.25,0.4; 0.375,0.465; 0.5,0.5;  0.625,0.535; 0.75,0.6; 0.875,0.7335; 1,1">
                                          <p:stCondLst>
                                            <p:cond delay="1035"/>
                                          </p:stCondLst>
                                        </p:cTn>
                                        <p:tgtEl>
                                          <p:spTgt spid="2"/>
                                        </p:tgtEl>
                                        <p:attrNameLst>
                                          <p:attrName>ppt_y</p:attrName>
                                        </p:attrNameLst>
                                      </p:cBhvr>
                                      <p:tavLst>
                                        <p:tav tm="0" fmla="#ppt_y-sin(pi*$)/81">
                                          <p:val>
                                            <p:fltVal val="0"/>
                                          </p:val>
                                        </p:tav>
                                        <p:tav tm="100000">
                                          <p:val>
                                            <p:fltVal val="1"/>
                                          </p:val>
                                        </p:tav>
                                      </p:tavLst>
                                    </p:anim>
                                    <p:animScale>
                                      <p:cBhvr>
                                        <p:cTn id="16" dur="16">
                                          <p:stCondLst>
                                            <p:cond delay="406"/>
                                          </p:stCondLst>
                                        </p:cTn>
                                        <p:tgtEl>
                                          <p:spTgt spid="2"/>
                                        </p:tgtEl>
                                      </p:cBhvr>
                                      <p:to x="100000" y="60000"/>
                                    </p:animScale>
                                    <p:animScale>
                                      <p:cBhvr>
                                        <p:cTn id="17" dur="104" decel="50000">
                                          <p:stCondLst>
                                            <p:cond delay="422"/>
                                          </p:stCondLst>
                                        </p:cTn>
                                        <p:tgtEl>
                                          <p:spTgt spid="2"/>
                                        </p:tgtEl>
                                      </p:cBhvr>
                                      <p:to x="100000" y="100000"/>
                                    </p:animScale>
                                    <p:animScale>
                                      <p:cBhvr>
                                        <p:cTn id="18" dur="16">
                                          <p:stCondLst>
                                            <p:cond delay="820"/>
                                          </p:stCondLst>
                                        </p:cTn>
                                        <p:tgtEl>
                                          <p:spTgt spid="2"/>
                                        </p:tgtEl>
                                      </p:cBhvr>
                                      <p:to x="100000" y="80000"/>
                                    </p:animScale>
                                    <p:animScale>
                                      <p:cBhvr>
                                        <p:cTn id="19" dur="104" decel="50000">
                                          <p:stCondLst>
                                            <p:cond delay="836"/>
                                          </p:stCondLst>
                                        </p:cTn>
                                        <p:tgtEl>
                                          <p:spTgt spid="2"/>
                                        </p:tgtEl>
                                      </p:cBhvr>
                                      <p:to x="100000" y="100000"/>
                                    </p:animScale>
                                    <p:animScale>
                                      <p:cBhvr>
                                        <p:cTn id="20" dur="16">
                                          <p:stCondLst>
                                            <p:cond delay="1026"/>
                                          </p:stCondLst>
                                        </p:cTn>
                                        <p:tgtEl>
                                          <p:spTgt spid="2"/>
                                        </p:tgtEl>
                                      </p:cBhvr>
                                      <p:to x="100000" y="90000"/>
                                    </p:animScale>
                                    <p:animScale>
                                      <p:cBhvr>
                                        <p:cTn id="21" dur="104" decel="50000">
                                          <p:stCondLst>
                                            <p:cond delay="1043"/>
                                          </p:stCondLst>
                                        </p:cTn>
                                        <p:tgtEl>
                                          <p:spTgt spid="2"/>
                                        </p:tgtEl>
                                      </p:cBhvr>
                                      <p:to x="100000" y="100000"/>
                                    </p:animScale>
                                    <p:animScale>
                                      <p:cBhvr>
                                        <p:cTn id="22" dur="16">
                                          <p:stCondLst>
                                            <p:cond delay="1130"/>
                                          </p:stCondLst>
                                        </p:cTn>
                                        <p:tgtEl>
                                          <p:spTgt spid="2"/>
                                        </p:tgtEl>
                                      </p:cBhvr>
                                      <p:to x="100000" y="95000"/>
                                    </p:animScale>
                                    <p:animScale>
                                      <p:cBhvr>
                                        <p:cTn id="23" dur="104" decel="50000">
                                          <p:stCondLst>
                                            <p:cond delay="1146"/>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317282" y="3429000"/>
            <a:ext cx="4572000" cy="1384995"/>
          </a:xfrm>
          <a:prstGeom prst="rect">
            <a:avLst/>
          </a:prstGeom>
        </p:spPr>
        <p:txBody>
          <a:bodyPr>
            <a:spAutoFit/>
          </a:bodyPr>
          <a:lstStyle/>
          <a:p>
            <a:pPr lvl="0"/>
            <a:r>
              <a:rPr lang="ar-IQ" sz="2800" b="1" i="1" dirty="0">
                <a:latin typeface="Shonar Bangla" pitchFamily="34" charset="0"/>
                <a:ea typeface="SimHei" pitchFamily="49" charset="-122"/>
                <a:cs typeface="Akhbar MT" pitchFamily="2" charset="-78"/>
              </a:rPr>
              <a:t>ان الفلفل الأسود يساهم في خسارة الوزن اضافة الى انه يهدئ السعال من خلال تدفق المخاط بتعزيز الدورة الدموية </a:t>
            </a:r>
            <a:endParaRPr lang="en-US" sz="2800" b="1" i="1" dirty="0">
              <a:latin typeface="Shonar Bangla" pitchFamily="34" charset="0"/>
              <a:ea typeface="SimHei" pitchFamily="49" charset="-122"/>
              <a:cs typeface="Akhbar MT" pitchFamily="2" charset="-78"/>
            </a:endParaRPr>
          </a:p>
        </p:txBody>
      </p:sp>
      <p:sp>
        <p:nvSpPr>
          <p:cNvPr id="4" name="مربع نص 3"/>
          <p:cNvSpPr txBox="1"/>
          <p:nvPr/>
        </p:nvSpPr>
        <p:spPr>
          <a:xfrm>
            <a:off x="2915816" y="1974439"/>
            <a:ext cx="3096344" cy="646331"/>
          </a:xfrm>
          <a:prstGeom prst="rect">
            <a:avLst/>
          </a:prstGeom>
          <a:noFill/>
        </p:spPr>
        <p:txBody>
          <a:bodyPr wrap="square" rtlCol="1">
            <a:spAutoFit/>
          </a:bodyPr>
          <a:lstStyle/>
          <a:p>
            <a:r>
              <a:rPr lang="ar-IQ" sz="3600" b="1" dirty="0" smtClean="0">
                <a:solidFill>
                  <a:srgbClr val="C00000"/>
                </a:solidFill>
                <a:latin typeface="Andalus" pitchFamily="18" charset="-78"/>
                <a:cs typeface="Andalus" pitchFamily="18" charset="-78"/>
              </a:rPr>
              <a:t>المعلومة  العاشرة </a:t>
            </a:r>
            <a:endParaRPr lang="ar-IQ" sz="3600" b="1" dirty="0">
              <a:solidFill>
                <a:srgbClr val="C00000"/>
              </a:solidFill>
              <a:latin typeface="Andalus" pitchFamily="18" charset="-78"/>
              <a:cs typeface="Andalus" pitchFamily="18" charset="-78"/>
            </a:endParaRPr>
          </a:p>
        </p:txBody>
      </p:sp>
    </p:spTree>
    <p:extLst>
      <p:ext uri="{BB962C8B-B14F-4D97-AF65-F5344CB8AC3E}">
        <p14:creationId xmlns:p14="http://schemas.microsoft.com/office/powerpoint/2010/main" val="295304476"/>
      </p:ext>
    </p:extLst>
  </p:cSld>
  <p:clrMapOvr>
    <a:masterClrMapping/>
  </p:clrMapOvr>
  <mc:AlternateContent xmlns:mc="http://schemas.openxmlformats.org/markup-compatibility/2006" xmlns:p14="http://schemas.microsoft.com/office/powerpoint/2010/main">
    <mc:Choice Requires="p14">
      <p:transition spd="slow" p14:dur="1750">
        <p14:switch dir="r"/>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afterEffect">
                                  <p:stCondLst>
                                    <p:cond delay="0"/>
                                  </p:stCondLst>
                                  <p:iterate type="lt">
                                    <p:tmPct val="4000"/>
                                  </p:iterate>
                                  <p:childTnLst>
                                    <p:set>
                                      <p:cBhvr override="childStyle">
                                        <p:cTn id="6" dur="1250" fill="hold"/>
                                        <p:tgtEl>
                                          <p:spTgt spid="4"/>
                                        </p:tgtEl>
                                        <p:attrNameLst>
                                          <p:attrName>style.textDecorationUnderline</p:attrName>
                                        </p:attrNameLst>
                                      </p:cBhvr>
                                      <p:to>
                                        <p:strVal val="true"/>
                                      </p:to>
                                    </p:set>
                                  </p:childTnLst>
                                </p:cTn>
                              </p:par>
                            </p:childTnLst>
                          </p:cTn>
                        </p:par>
                        <p:par>
                          <p:cTn id="7" fill="hold">
                            <p:stCondLst>
                              <p:cond delay="1950"/>
                            </p:stCondLst>
                            <p:childTnLst>
                              <p:par>
                                <p:cTn id="8" presetID="26"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362">
                                          <p:stCondLst>
                                            <p:cond delay="0"/>
                                          </p:stCondLst>
                                        </p:cTn>
                                        <p:tgtEl>
                                          <p:spTgt spid="2"/>
                                        </p:tgtEl>
                                      </p:cBhvr>
                                    </p:animEffect>
                                    <p:anim calcmode="lin" valueType="num">
                                      <p:cBhvr>
                                        <p:cTn id="11" dur="113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2" dur="415"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3" dur="415" tmFilter="0, 0; 0.125,0.2665; 0.25,0.4; 0.375,0.465; 0.5,0.5;  0.625,0.535; 0.75,0.6; 0.875,0.7335; 1,1">
                                          <p:stCondLst>
                                            <p:cond delay="415"/>
                                          </p:stCondLst>
                                        </p:cTn>
                                        <p:tgtEl>
                                          <p:spTgt spid="2"/>
                                        </p:tgtEl>
                                        <p:attrNameLst>
                                          <p:attrName>ppt_y</p:attrName>
                                        </p:attrNameLst>
                                      </p:cBhvr>
                                      <p:tavLst>
                                        <p:tav tm="0" fmla="#ppt_y-sin(pi*$)/9">
                                          <p:val>
                                            <p:fltVal val="0"/>
                                          </p:val>
                                        </p:tav>
                                        <p:tav tm="100000">
                                          <p:val>
                                            <p:fltVal val="1"/>
                                          </p:val>
                                        </p:tav>
                                      </p:tavLst>
                                    </p:anim>
                                    <p:anim calcmode="lin" valueType="num">
                                      <p:cBhvr>
                                        <p:cTn id="14" dur="208" tmFilter="0, 0; 0.125,0.2665; 0.25,0.4; 0.375,0.465; 0.5,0.5;  0.625,0.535; 0.75,0.6; 0.875,0.7335; 1,1">
                                          <p:stCondLst>
                                            <p:cond delay="827"/>
                                          </p:stCondLst>
                                        </p:cTn>
                                        <p:tgtEl>
                                          <p:spTgt spid="2"/>
                                        </p:tgtEl>
                                        <p:attrNameLst>
                                          <p:attrName>ppt_y</p:attrName>
                                        </p:attrNameLst>
                                      </p:cBhvr>
                                      <p:tavLst>
                                        <p:tav tm="0" fmla="#ppt_y-sin(pi*$)/27">
                                          <p:val>
                                            <p:fltVal val="0"/>
                                          </p:val>
                                        </p:tav>
                                        <p:tav tm="100000">
                                          <p:val>
                                            <p:fltVal val="1"/>
                                          </p:val>
                                        </p:tav>
                                      </p:tavLst>
                                    </p:anim>
                                    <p:anim calcmode="lin" valueType="num">
                                      <p:cBhvr>
                                        <p:cTn id="15" dur="103" tmFilter="0, 0; 0.125,0.2665; 0.25,0.4; 0.375,0.465; 0.5,0.5;  0.625,0.535; 0.75,0.6; 0.875,0.7335; 1,1">
                                          <p:stCondLst>
                                            <p:cond delay="1035"/>
                                          </p:stCondLst>
                                        </p:cTn>
                                        <p:tgtEl>
                                          <p:spTgt spid="2"/>
                                        </p:tgtEl>
                                        <p:attrNameLst>
                                          <p:attrName>ppt_y</p:attrName>
                                        </p:attrNameLst>
                                      </p:cBhvr>
                                      <p:tavLst>
                                        <p:tav tm="0" fmla="#ppt_y-sin(pi*$)/81">
                                          <p:val>
                                            <p:fltVal val="0"/>
                                          </p:val>
                                        </p:tav>
                                        <p:tav tm="100000">
                                          <p:val>
                                            <p:fltVal val="1"/>
                                          </p:val>
                                        </p:tav>
                                      </p:tavLst>
                                    </p:anim>
                                    <p:animScale>
                                      <p:cBhvr>
                                        <p:cTn id="16" dur="16">
                                          <p:stCondLst>
                                            <p:cond delay="406"/>
                                          </p:stCondLst>
                                        </p:cTn>
                                        <p:tgtEl>
                                          <p:spTgt spid="2"/>
                                        </p:tgtEl>
                                      </p:cBhvr>
                                      <p:to x="100000" y="60000"/>
                                    </p:animScale>
                                    <p:animScale>
                                      <p:cBhvr>
                                        <p:cTn id="17" dur="104" decel="50000">
                                          <p:stCondLst>
                                            <p:cond delay="422"/>
                                          </p:stCondLst>
                                        </p:cTn>
                                        <p:tgtEl>
                                          <p:spTgt spid="2"/>
                                        </p:tgtEl>
                                      </p:cBhvr>
                                      <p:to x="100000" y="100000"/>
                                    </p:animScale>
                                    <p:animScale>
                                      <p:cBhvr>
                                        <p:cTn id="18" dur="16">
                                          <p:stCondLst>
                                            <p:cond delay="820"/>
                                          </p:stCondLst>
                                        </p:cTn>
                                        <p:tgtEl>
                                          <p:spTgt spid="2"/>
                                        </p:tgtEl>
                                      </p:cBhvr>
                                      <p:to x="100000" y="80000"/>
                                    </p:animScale>
                                    <p:animScale>
                                      <p:cBhvr>
                                        <p:cTn id="19" dur="104" decel="50000">
                                          <p:stCondLst>
                                            <p:cond delay="836"/>
                                          </p:stCondLst>
                                        </p:cTn>
                                        <p:tgtEl>
                                          <p:spTgt spid="2"/>
                                        </p:tgtEl>
                                      </p:cBhvr>
                                      <p:to x="100000" y="100000"/>
                                    </p:animScale>
                                    <p:animScale>
                                      <p:cBhvr>
                                        <p:cTn id="20" dur="16">
                                          <p:stCondLst>
                                            <p:cond delay="1026"/>
                                          </p:stCondLst>
                                        </p:cTn>
                                        <p:tgtEl>
                                          <p:spTgt spid="2"/>
                                        </p:tgtEl>
                                      </p:cBhvr>
                                      <p:to x="100000" y="90000"/>
                                    </p:animScale>
                                    <p:animScale>
                                      <p:cBhvr>
                                        <p:cTn id="21" dur="104" decel="50000">
                                          <p:stCondLst>
                                            <p:cond delay="1043"/>
                                          </p:stCondLst>
                                        </p:cTn>
                                        <p:tgtEl>
                                          <p:spTgt spid="2"/>
                                        </p:tgtEl>
                                      </p:cBhvr>
                                      <p:to x="100000" y="100000"/>
                                    </p:animScale>
                                    <p:animScale>
                                      <p:cBhvr>
                                        <p:cTn id="22" dur="16">
                                          <p:stCondLst>
                                            <p:cond delay="1130"/>
                                          </p:stCondLst>
                                        </p:cTn>
                                        <p:tgtEl>
                                          <p:spTgt spid="2"/>
                                        </p:tgtEl>
                                      </p:cBhvr>
                                      <p:to x="100000" y="95000"/>
                                    </p:animScale>
                                    <p:animScale>
                                      <p:cBhvr>
                                        <p:cTn id="23" dur="104" decel="50000">
                                          <p:stCondLst>
                                            <p:cond delay="1146"/>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915816" y="2852936"/>
            <a:ext cx="4032448" cy="830997"/>
          </a:xfrm>
          <a:prstGeom prst="rect">
            <a:avLst/>
          </a:prstGeom>
          <a:noFill/>
        </p:spPr>
        <p:txBody>
          <a:bodyPr wrap="square" rtlCol="1">
            <a:spAutoFit/>
          </a:bodyPr>
          <a:lstStyle/>
          <a:p>
            <a:pPr algn="ctr"/>
            <a:r>
              <a:rPr lang="ar-IQ" sz="4800" b="1" dirty="0" smtClean="0">
                <a:solidFill>
                  <a:srgbClr val="C00000"/>
                </a:solidFill>
                <a:cs typeface="DecoType Thuluth" pitchFamily="2" charset="-78"/>
              </a:rPr>
              <a:t>دمتم بألف خير </a:t>
            </a:r>
            <a:endParaRPr lang="ar-IQ" sz="4800" b="1" dirty="0">
              <a:solidFill>
                <a:srgbClr val="C00000"/>
              </a:solidFill>
              <a:cs typeface="DecoType Thuluth" pitchFamily="2" charset="-78"/>
            </a:endParaRPr>
          </a:p>
        </p:txBody>
      </p:sp>
      <p:sp>
        <p:nvSpPr>
          <p:cNvPr id="3" name="مربع نص 2"/>
          <p:cNvSpPr txBox="1"/>
          <p:nvPr/>
        </p:nvSpPr>
        <p:spPr>
          <a:xfrm>
            <a:off x="2051720" y="4749206"/>
            <a:ext cx="1728192" cy="646331"/>
          </a:xfrm>
          <a:prstGeom prst="rect">
            <a:avLst/>
          </a:prstGeom>
          <a:noFill/>
        </p:spPr>
        <p:txBody>
          <a:bodyPr wrap="square" rtlCol="1">
            <a:spAutoFit/>
          </a:bodyPr>
          <a:lstStyle/>
          <a:p>
            <a:pPr algn="l" rtl="0"/>
            <a:r>
              <a:rPr lang="en-US" dirty="0" smtClean="0">
                <a:latin typeface="Edwardian Script ITC" pitchFamily="66" charset="0"/>
              </a:rPr>
              <a:t>University of Kerbala </a:t>
            </a:r>
          </a:p>
          <a:p>
            <a:pPr algn="l" rtl="0"/>
            <a:r>
              <a:rPr lang="en-US" dirty="0" smtClean="0">
                <a:latin typeface="Edwardian Script ITC" pitchFamily="66" charset="0"/>
              </a:rPr>
              <a:t>College of Nursing </a:t>
            </a:r>
            <a:endParaRPr lang="ar-IQ" dirty="0">
              <a:latin typeface="Edwardian Script ITC" pitchFamily="66" charset="0"/>
            </a:endParaRPr>
          </a:p>
        </p:txBody>
      </p:sp>
    </p:spTree>
    <p:extLst>
      <p:ext uri="{BB962C8B-B14F-4D97-AF65-F5344CB8AC3E}">
        <p14:creationId xmlns:p14="http://schemas.microsoft.com/office/powerpoint/2010/main" val="1007722487"/>
      </p:ext>
    </p:extLst>
  </p:cSld>
  <p:clrMapOvr>
    <a:masterClrMapping/>
  </p:clrMapOvr>
  <mc:AlternateContent xmlns:mc="http://schemas.openxmlformats.org/markup-compatibility/2006" xmlns:p14="http://schemas.microsoft.com/office/powerpoint/2010/main">
    <mc:Choice Requires="p14">
      <p:transition spd="slow" p14:dur="1750">
        <p14:window dir="vert"/>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23728" y="3356992"/>
            <a:ext cx="4878288" cy="1384995"/>
          </a:xfrm>
          <a:prstGeom prst="rect">
            <a:avLst/>
          </a:prstGeom>
        </p:spPr>
        <p:txBody>
          <a:bodyPr wrap="square">
            <a:spAutoFit/>
          </a:bodyPr>
          <a:lstStyle/>
          <a:p>
            <a:r>
              <a:rPr lang="ar-IQ" sz="2800" b="1" i="1" dirty="0">
                <a:cs typeface="Akhbar MT" pitchFamily="2" charset="-78"/>
              </a:rPr>
              <a:t>ان الجسم مكون من 75% ماء . الرجال بحاجة لشرب 3 لتر من الماء يوميا بينما تحتاج النساء الى شرب 2.2 من الماء يوميا </a:t>
            </a:r>
            <a:endParaRPr lang="en-US" sz="2800" b="1" i="1" dirty="0">
              <a:cs typeface="Akhbar MT" pitchFamily="2" charset="-78"/>
            </a:endParaRPr>
          </a:p>
        </p:txBody>
      </p:sp>
      <p:sp>
        <p:nvSpPr>
          <p:cNvPr id="3" name="مربع نص 2"/>
          <p:cNvSpPr txBox="1"/>
          <p:nvPr/>
        </p:nvSpPr>
        <p:spPr>
          <a:xfrm>
            <a:off x="3059832" y="1916832"/>
            <a:ext cx="2520280" cy="646331"/>
          </a:xfrm>
          <a:prstGeom prst="rect">
            <a:avLst/>
          </a:prstGeom>
          <a:noFill/>
        </p:spPr>
        <p:txBody>
          <a:bodyPr wrap="square" rtlCol="1">
            <a:spAutoFit/>
          </a:bodyPr>
          <a:lstStyle/>
          <a:p>
            <a:r>
              <a:rPr lang="ar-IQ" sz="3600" b="1" dirty="0" smtClean="0">
                <a:solidFill>
                  <a:srgbClr val="C00000"/>
                </a:solidFill>
                <a:latin typeface="Andalus" pitchFamily="18" charset="-78"/>
                <a:cs typeface="Andalus" pitchFamily="18" charset="-78"/>
              </a:rPr>
              <a:t>المعلومة  الأولى </a:t>
            </a:r>
            <a:endParaRPr lang="ar-IQ" sz="3600" b="1" dirty="0">
              <a:solidFill>
                <a:srgbClr val="C00000"/>
              </a:solidFill>
              <a:latin typeface="Andalus" pitchFamily="18" charset="-78"/>
              <a:cs typeface="Andalus" pitchFamily="18" charset="-78"/>
            </a:endParaRPr>
          </a:p>
        </p:txBody>
      </p:sp>
    </p:spTree>
    <p:extLst>
      <p:ext uri="{BB962C8B-B14F-4D97-AF65-F5344CB8AC3E}">
        <p14:creationId xmlns:p14="http://schemas.microsoft.com/office/powerpoint/2010/main" val="1682315973"/>
      </p:ext>
    </p:extLst>
  </p:cSld>
  <p:clrMapOvr>
    <a:masterClrMapping/>
  </p:clrMapOvr>
  <mc:AlternateContent xmlns:mc="http://schemas.openxmlformats.org/markup-compatibility/2006" xmlns:p14="http://schemas.microsoft.com/office/powerpoint/2010/main">
    <mc:Choice Requires="p14">
      <p:transition spd="slow" p14:dur="1750">
        <p:cover dir="r"/>
        <p:sndAc>
          <p:stSnd>
            <p:snd r:embed="rId2" name="click.wav"/>
          </p:stSnd>
        </p:sndAc>
      </p:transition>
    </mc:Choice>
    <mc:Fallback xmlns="">
      <p:transition spd="slow">
        <p:cover dir="r"/>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afterEffect">
                                  <p:stCondLst>
                                    <p:cond delay="0"/>
                                  </p:stCondLst>
                                  <p:iterate type="lt">
                                    <p:tmPct val="4000"/>
                                  </p:iterate>
                                  <p:childTnLst>
                                    <p:set>
                                      <p:cBhvr override="childStyle">
                                        <p:cTn id="6" dur="1250" fill="hold"/>
                                        <p:tgtEl>
                                          <p:spTgt spid="3"/>
                                        </p:tgtEl>
                                        <p:attrNameLst>
                                          <p:attrName>style.textDecorationUnderline</p:attrName>
                                        </p:attrNameLst>
                                      </p:cBhvr>
                                      <p:to>
                                        <p:strVal val="true"/>
                                      </p:to>
                                    </p:set>
                                  </p:childTnLst>
                                </p:cTn>
                              </p:par>
                            </p:childTnLst>
                          </p:cTn>
                        </p:par>
                        <p:par>
                          <p:cTn id="7" fill="hold">
                            <p:stCondLst>
                              <p:cond delay="1900"/>
                            </p:stCondLst>
                            <p:childTnLst>
                              <p:par>
                                <p:cTn id="8" presetID="26"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362">
                                          <p:stCondLst>
                                            <p:cond delay="0"/>
                                          </p:stCondLst>
                                        </p:cTn>
                                        <p:tgtEl>
                                          <p:spTgt spid="2"/>
                                        </p:tgtEl>
                                      </p:cBhvr>
                                    </p:animEffect>
                                    <p:anim calcmode="lin" valueType="num">
                                      <p:cBhvr>
                                        <p:cTn id="11" dur="113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2" dur="415"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3" dur="415" tmFilter="0, 0; 0.125,0.2665; 0.25,0.4; 0.375,0.465; 0.5,0.5;  0.625,0.535; 0.75,0.6; 0.875,0.7335; 1,1">
                                          <p:stCondLst>
                                            <p:cond delay="415"/>
                                          </p:stCondLst>
                                        </p:cTn>
                                        <p:tgtEl>
                                          <p:spTgt spid="2"/>
                                        </p:tgtEl>
                                        <p:attrNameLst>
                                          <p:attrName>ppt_y</p:attrName>
                                        </p:attrNameLst>
                                      </p:cBhvr>
                                      <p:tavLst>
                                        <p:tav tm="0" fmla="#ppt_y-sin(pi*$)/9">
                                          <p:val>
                                            <p:fltVal val="0"/>
                                          </p:val>
                                        </p:tav>
                                        <p:tav tm="100000">
                                          <p:val>
                                            <p:fltVal val="1"/>
                                          </p:val>
                                        </p:tav>
                                      </p:tavLst>
                                    </p:anim>
                                    <p:anim calcmode="lin" valueType="num">
                                      <p:cBhvr>
                                        <p:cTn id="14" dur="208" tmFilter="0, 0; 0.125,0.2665; 0.25,0.4; 0.375,0.465; 0.5,0.5;  0.625,0.535; 0.75,0.6; 0.875,0.7335; 1,1">
                                          <p:stCondLst>
                                            <p:cond delay="827"/>
                                          </p:stCondLst>
                                        </p:cTn>
                                        <p:tgtEl>
                                          <p:spTgt spid="2"/>
                                        </p:tgtEl>
                                        <p:attrNameLst>
                                          <p:attrName>ppt_y</p:attrName>
                                        </p:attrNameLst>
                                      </p:cBhvr>
                                      <p:tavLst>
                                        <p:tav tm="0" fmla="#ppt_y-sin(pi*$)/27">
                                          <p:val>
                                            <p:fltVal val="0"/>
                                          </p:val>
                                        </p:tav>
                                        <p:tav tm="100000">
                                          <p:val>
                                            <p:fltVal val="1"/>
                                          </p:val>
                                        </p:tav>
                                      </p:tavLst>
                                    </p:anim>
                                    <p:anim calcmode="lin" valueType="num">
                                      <p:cBhvr>
                                        <p:cTn id="15" dur="103" tmFilter="0, 0; 0.125,0.2665; 0.25,0.4; 0.375,0.465; 0.5,0.5;  0.625,0.535; 0.75,0.6; 0.875,0.7335; 1,1">
                                          <p:stCondLst>
                                            <p:cond delay="1035"/>
                                          </p:stCondLst>
                                        </p:cTn>
                                        <p:tgtEl>
                                          <p:spTgt spid="2"/>
                                        </p:tgtEl>
                                        <p:attrNameLst>
                                          <p:attrName>ppt_y</p:attrName>
                                        </p:attrNameLst>
                                      </p:cBhvr>
                                      <p:tavLst>
                                        <p:tav tm="0" fmla="#ppt_y-sin(pi*$)/81">
                                          <p:val>
                                            <p:fltVal val="0"/>
                                          </p:val>
                                        </p:tav>
                                        <p:tav tm="100000">
                                          <p:val>
                                            <p:fltVal val="1"/>
                                          </p:val>
                                        </p:tav>
                                      </p:tavLst>
                                    </p:anim>
                                    <p:animScale>
                                      <p:cBhvr>
                                        <p:cTn id="16" dur="16">
                                          <p:stCondLst>
                                            <p:cond delay="406"/>
                                          </p:stCondLst>
                                        </p:cTn>
                                        <p:tgtEl>
                                          <p:spTgt spid="2"/>
                                        </p:tgtEl>
                                      </p:cBhvr>
                                      <p:to x="100000" y="60000"/>
                                    </p:animScale>
                                    <p:animScale>
                                      <p:cBhvr>
                                        <p:cTn id="17" dur="104" decel="50000">
                                          <p:stCondLst>
                                            <p:cond delay="422"/>
                                          </p:stCondLst>
                                        </p:cTn>
                                        <p:tgtEl>
                                          <p:spTgt spid="2"/>
                                        </p:tgtEl>
                                      </p:cBhvr>
                                      <p:to x="100000" y="100000"/>
                                    </p:animScale>
                                    <p:animScale>
                                      <p:cBhvr>
                                        <p:cTn id="18" dur="16">
                                          <p:stCondLst>
                                            <p:cond delay="820"/>
                                          </p:stCondLst>
                                        </p:cTn>
                                        <p:tgtEl>
                                          <p:spTgt spid="2"/>
                                        </p:tgtEl>
                                      </p:cBhvr>
                                      <p:to x="100000" y="80000"/>
                                    </p:animScale>
                                    <p:animScale>
                                      <p:cBhvr>
                                        <p:cTn id="19" dur="104" decel="50000">
                                          <p:stCondLst>
                                            <p:cond delay="836"/>
                                          </p:stCondLst>
                                        </p:cTn>
                                        <p:tgtEl>
                                          <p:spTgt spid="2"/>
                                        </p:tgtEl>
                                      </p:cBhvr>
                                      <p:to x="100000" y="100000"/>
                                    </p:animScale>
                                    <p:animScale>
                                      <p:cBhvr>
                                        <p:cTn id="20" dur="16">
                                          <p:stCondLst>
                                            <p:cond delay="1026"/>
                                          </p:stCondLst>
                                        </p:cTn>
                                        <p:tgtEl>
                                          <p:spTgt spid="2"/>
                                        </p:tgtEl>
                                      </p:cBhvr>
                                      <p:to x="100000" y="90000"/>
                                    </p:animScale>
                                    <p:animScale>
                                      <p:cBhvr>
                                        <p:cTn id="21" dur="104" decel="50000">
                                          <p:stCondLst>
                                            <p:cond delay="1043"/>
                                          </p:stCondLst>
                                        </p:cTn>
                                        <p:tgtEl>
                                          <p:spTgt spid="2"/>
                                        </p:tgtEl>
                                      </p:cBhvr>
                                      <p:to x="100000" y="100000"/>
                                    </p:animScale>
                                    <p:animScale>
                                      <p:cBhvr>
                                        <p:cTn id="22" dur="16">
                                          <p:stCondLst>
                                            <p:cond delay="1130"/>
                                          </p:stCondLst>
                                        </p:cTn>
                                        <p:tgtEl>
                                          <p:spTgt spid="2"/>
                                        </p:tgtEl>
                                      </p:cBhvr>
                                      <p:to x="100000" y="95000"/>
                                    </p:animScale>
                                    <p:animScale>
                                      <p:cBhvr>
                                        <p:cTn id="23" dur="104" decel="50000">
                                          <p:stCondLst>
                                            <p:cond delay="1146"/>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838942" y="3284984"/>
            <a:ext cx="5400600" cy="1815882"/>
          </a:xfrm>
          <a:prstGeom prst="rect">
            <a:avLst/>
          </a:prstGeom>
        </p:spPr>
        <p:txBody>
          <a:bodyPr wrap="square">
            <a:spAutoFit/>
          </a:bodyPr>
          <a:lstStyle/>
          <a:p>
            <a:r>
              <a:rPr lang="ar-IQ" sz="2800" b="1" i="1" dirty="0">
                <a:cs typeface="Akhbar MT" pitchFamily="2" charset="-78"/>
              </a:rPr>
              <a:t>ان الماء يعتبر كعلاج سحري وفعال للعديد من الامراض ويعمل على الحفاظ على الوزن المثالي للجسم ويحد من امراض القلب وكذلك التخلص من السموم وان شرب الماء بانتظام بحد ذاته يحد من زيارة الطبيب </a:t>
            </a:r>
            <a:endParaRPr lang="en-US" sz="2800" b="1" i="1" dirty="0">
              <a:cs typeface="Akhbar MT" pitchFamily="2" charset="-78"/>
            </a:endParaRPr>
          </a:p>
        </p:txBody>
      </p:sp>
      <p:sp>
        <p:nvSpPr>
          <p:cNvPr id="3" name="مربع نص 2"/>
          <p:cNvSpPr txBox="1"/>
          <p:nvPr/>
        </p:nvSpPr>
        <p:spPr>
          <a:xfrm>
            <a:off x="3203848" y="1916832"/>
            <a:ext cx="2376264" cy="646331"/>
          </a:xfrm>
          <a:prstGeom prst="rect">
            <a:avLst/>
          </a:prstGeom>
          <a:noFill/>
        </p:spPr>
        <p:txBody>
          <a:bodyPr wrap="square" rtlCol="1">
            <a:spAutoFit/>
          </a:bodyPr>
          <a:lstStyle/>
          <a:p>
            <a:r>
              <a:rPr lang="ar-IQ" sz="3600" b="1" dirty="0" smtClean="0">
                <a:solidFill>
                  <a:srgbClr val="C00000"/>
                </a:solidFill>
                <a:latin typeface="Andalus" pitchFamily="18" charset="-78"/>
                <a:cs typeface="Andalus" pitchFamily="18" charset="-78"/>
              </a:rPr>
              <a:t>المعلومة  الثانية </a:t>
            </a:r>
            <a:endParaRPr lang="ar-IQ" sz="3600" b="1" dirty="0">
              <a:solidFill>
                <a:srgbClr val="C00000"/>
              </a:solidFill>
              <a:latin typeface="Andalus" pitchFamily="18" charset="-78"/>
              <a:cs typeface="Andalus" pitchFamily="18" charset="-78"/>
            </a:endParaRPr>
          </a:p>
        </p:txBody>
      </p:sp>
    </p:spTree>
    <p:extLst>
      <p:ext uri="{BB962C8B-B14F-4D97-AF65-F5344CB8AC3E}">
        <p14:creationId xmlns:p14="http://schemas.microsoft.com/office/powerpoint/2010/main" val="177565181"/>
      </p:ext>
    </p:extLst>
  </p:cSld>
  <p:clrMapOvr>
    <a:masterClrMapping/>
  </p:clrMapOvr>
  <mc:AlternateContent xmlns:mc="http://schemas.openxmlformats.org/markup-compatibility/2006" xmlns:p14="http://schemas.microsoft.com/office/powerpoint/2010/main">
    <mc:Choice Requires="p14">
      <p:transition spd="slow" p14:dur="1750">
        <p:cover/>
        <p:sndAc>
          <p:stSnd>
            <p:snd r:embed="rId2" name="click.wav"/>
          </p:stSnd>
        </p:sndAc>
      </p:transition>
    </mc:Choice>
    <mc:Fallback xmlns="">
      <p:transition spd="slow">
        <p:cover/>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afterEffect">
                                  <p:stCondLst>
                                    <p:cond delay="0"/>
                                  </p:stCondLst>
                                  <p:iterate type="lt">
                                    <p:tmPct val="4000"/>
                                  </p:iterate>
                                  <p:childTnLst>
                                    <p:set>
                                      <p:cBhvr override="childStyle">
                                        <p:cTn id="6" dur="1250" fill="hold"/>
                                        <p:tgtEl>
                                          <p:spTgt spid="3"/>
                                        </p:tgtEl>
                                        <p:attrNameLst>
                                          <p:attrName>style.textDecorationUnderline</p:attrName>
                                        </p:attrNameLst>
                                      </p:cBhvr>
                                      <p:to>
                                        <p:strVal val="true"/>
                                      </p:to>
                                    </p:set>
                                  </p:childTnLst>
                                </p:cTn>
                              </p:par>
                            </p:childTnLst>
                          </p:cTn>
                        </p:par>
                        <p:par>
                          <p:cTn id="7" fill="hold">
                            <p:stCondLst>
                              <p:cond delay="1950"/>
                            </p:stCondLst>
                            <p:childTnLst>
                              <p:par>
                                <p:cTn id="8" presetID="26"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362">
                                          <p:stCondLst>
                                            <p:cond delay="0"/>
                                          </p:stCondLst>
                                        </p:cTn>
                                        <p:tgtEl>
                                          <p:spTgt spid="2"/>
                                        </p:tgtEl>
                                      </p:cBhvr>
                                    </p:animEffect>
                                    <p:anim calcmode="lin" valueType="num">
                                      <p:cBhvr>
                                        <p:cTn id="11" dur="113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2" dur="415"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3" dur="415" tmFilter="0, 0; 0.125,0.2665; 0.25,0.4; 0.375,0.465; 0.5,0.5;  0.625,0.535; 0.75,0.6; 0.875,0.7335; 1,1">
                                          <p:stCondLst>
                                            <p:cond delay="415"/>
                                          </p:stCondLst>
                                        </p:cTn>
                                        <p:tgtEl>
                                          <p:spTgt spid="2"/>
                                        </p:tgtEl>
                                        <p:attrNameLst>
                                          <p:attrName>ppt_y</p:attrName>
                                        </p:attrNameLst>
                                      </p:cBhvr>
                                      <p:tavLst>
                                        <p:tav tm="0" fmla="#ppt_y-sin(pi*$)/9">
                                          <p:val>
                                            <p:fltVal val="0"/>
                                          </p:val>
                                        </p:tav>
                                        <p:tav tm="100000">
                                          <p:val>
                                            <p:fltVal val="1"/>
                                          </p:val>
                                        </p:tav>
                                      </p:tavLst>
                                    </p:anim>
                                    <p:anim calcmode="lin" valueType="num">
                                      <p:cBhvr>
                                        <p:cTn id="14" dur="208" tmFilter="0, 0; 0.125,0.2665; 0.25,0.4; 0.375,0.465; 0.5,0.5;  0.625,0.535; 0.75,0.6; 0.875,0.7335; 1,1">
                                          <p:stCondLst>
                                            <p:cond delay="827"/>
                                          </p:stCondLst>
                                        </p:cTn>
                                        <p:tgtEl>
                                          <p:spTgt spid="2"/>
                                        </p:tgtEl>
                                        <p:attrNameLst>
                                          <p:attrName>ppt_y</p:attrName>
                                        </p:attrNameLst>
                                      </p:cBhvr>
                                      <p:tavLst>
                                        <p:tav tm="0" fmla="#ppt_y-sin(pi*$)/27">
                                          <p:val>
                                            <p:fltVal val="0"/>
                                          </p:val>
                                        </p:tav>
                                        <p:tav tm="100000">
                                          <p:val>
                                            <p:fltVal val="1"/>
                                          </p:val>
                                        </p:tav>
                                      </p:tavLst>
                                    </p:anim>
                                    <p:anim calcmode="lin" valueType="num">
                                      <p:cBhvr>
                                        <p:cTn id="15" dur="103" tmFilter="0, 0; 0.125,0.2665; 0.25,0.4; 0.375,0.465; 0.5,0.5;  0.625,0.535; 0.75,0.6; 0.875,0.7335; 1,1">
                                          <p:stCondLst>
                                            <p:cond delay="1035"/>
                                          </p:stCondLst>
                                        </p:cTn>
                                        <p:tgtEl>
                                          <p:spTgt spid="2"/>
                                        </p:tgtEl>
                                        <p:attrNameLst>
                                          <p:attrName>ppt_y</p:attrName>
                                        </p:attrNameLst>
                                      </p:cBhvr>
                                      <p:tavLst>
                                        <p:tav tm="0" fmla="#ppt_y-sin(pi*$)/81">
                                          <p:val>
                                            <p:fltVal val="0"/>
                                          </p:val>
                                        </p:tav>
                                        <p:tav tm="100000">
                                          <p:val>
                                            <p:fltVal val="1"/>
                                          </p:val>
                                        </p:tav>
                                      </p:tavLst>
                                    </p:anim>
                                    <p:animScale>
                                      <p:cBhvr>
                                        <p:cTn id="16" dur="16">
                                          <p:stCondLst>
                                            <p:cond delay="406"/>
                                          </p:stCondLst>
                                        </p:cTn>
                                        <p:tgtEl>
                                          <p:spTgt spid="2"/>
                                        </p:tgtEl>
                                      </p:cBhvr>
                                      <p:to x="100000" y="60000"/>
                                    </p:animScale>
                                    <p:animScale>
                                      <p:cBhvr>
                                        <p:cTn id="17" dur="104" decel="50000">
                                          <p:stCondLst>
                                            <p:cond delay="422"/>
                                          </p:stCondLst>
                                        </p:cTn>
                                        <p:tgtEl>
                                          <p:spTgt spid="2"/>
                                        </p:tgtEl>
                                      </p:cBhvr>
                                      <p:to x="100000" y="100000"/>
                                    </p:animScale>
                                    <p:animScale>
                                      <p:cBhvr>
                                        <p:cTn id="18" dur="16">
                                          <p:stCondLst>
                                            <p:cond delay="820"/>
                                          </p:stCondLst>
                                        </p:cTn>
                                        <p:tgtEl>
                                          <p:spTgt spid="2"/>
                                        </p:tgtEl>
                                      </p:cBhvr>
                                      <p:to x="100000" y="80000"/>
                                    </p:animScale>
                                    <p:animScale>
                                      <p:cBhvr>
                                        <p:cTn id="19" dur="104" decel="50000">
                                          <p:stCondLst>
                                            <p:cond delay="836"/>
                                          </p:stCondLst>
                                        </p:cTn>
                                        <p:tgtEl>
                                          <p:spTgt spid="2"/>
                                        </p:tgtEl>
                                      </p:cBhvr>
                                      <p:to x="100000" y="100000"/>
                                    </p:animScale>
                                    <p:animScale>
                                      <p:cBhvr>
                                        <p:cTn id="20" dur="16">
                                          <p:stCondLst>
                                            <p:cond delay="1026"/>
                                          </p:stCondLst>
                                        </p:cTn>
                                        <p:tgtEl>
                                          <p:spTgt spid="2"/>
                                        </p:tgtEl>
                                      </p:cBhvr>
                                      <p:to x="100000" y="90000"/>
                                    </p:animScale>
                                    <p:animScale>
                                      <p:cBhvr>
                                        <p:cTn id="21" dur="104" decel="50000">
                                          <p:stCondLst>
                                            <p:cond delay="1043"/>
                                          </p:stCondLst>
                                        </p:cTn>
                                        <p:tgtEl>
                                          <p:spTgt spid="2"/>
                                        </p:tgtEl>
                                      </p:cBhvr>
                                      <p:to x="100000" y="100000"/>
                                    </p:animScale>
                                    <p:animScale>
                                      <p:cBhvr>
                                        <p:cTn id="22" dur="16">
                                          <p:stCondLst>
                                            <p:cond delay="1130"/>
                                          </p:stCondLst>
                                        </p:cTn>
                                        <p:tgtEl>
                                          <p:spTgt spid="2"/>
                                        </p:tgtEl>
                                      </p:cBhvr>
                                      <p:to x="100000" y="95000"/>
                                    </p:animScale>
                                    <p:animScale>
                                      <p:cBhvr>
                                        <p:cTn id="23" dur="104" decel="50000">
                                          <p:stCondLst>
                                            <p:cond delay="1146"/>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66201" y="3861048"/>
            <a:ext cx="4572000" cy="954107"/>
          </a:xfrm>
          <a:prstGeom prst="rect">
            <a:avLst/>
          </a:prstGeom>
        </p:spPr>
        <p:txBody>
          <a:bodyPr>
            <a:spAutoFit/>
          </a:bodyPr>
          <a:lstStyle/>
          <a:p>
            <a:r>
              <a:rPr lang="ar-IQ" sz="2800" b="1" i="1" dirty="0">
                <a:cs typeface="Akhbar MT" pitchFamily="2" charset="-78"/>
              </a:rPr>
              <a:t>ان الصداع النصفي يصيب فئة الشباب ويقل تدريجيا مع تقدم العمر </a:t>
            </a:r>
            <a:endParaRPr lang="en-US" sz="2800" b="1" i="1" dirty="0">
              <a:cs typeface="Akhbar MT" pitchFamily="2" charset="-78"/>
            </a:endParaRPr>
          </a:p>
        </p:txBody>
      </p:sp>
      <p:sp>
        <p:nvSpPr>
          <p:cNvPr id="3" name="مربع نص 2"/>
          <p:cNvSpPr txBox="1"/>
          <p:nvPr/>
        </p:nvSpPr>
        <p:spPr>
          <a:xfrm>
            <a:off x="3059832" y="1916832"/>
            <a:ext cx="2520280" cy="646331"/>
          </a:xfrm>
          <a:prstGeom prst="rect">
            <a:avLst/>
          </a:prstGeom>
          <a:noFill/>
        </p:spPr>
        <p:txBody>
          <a:bodyPr wrap="square" rtlCol="1">
            <a:spAutoFit/>
          </a:bodyPr>
          <a:lstStyle/>
          <a:p>
            <a:r>
              <a:rPr lang="ar-IQ" sz="3600" b="1" dirty="0" smtClean="0">
                <a:solidFill>
                  <a:srgbClr val="C00000"/>
                </a:solidFill>
                <a:latin typeface="Andalus" pitchFamily="18" charset="-78"/>
                <a:cs typeface="Andalus" pitchFamily="18" charset="-78"/>
              </a:rPr>
              <a:t>المعلومة  الثالثة </a:t>
            </a:r>
            <a:endParaRPr lang="ar-IQ" sz="3600" b="1" dirty="0">
              <a:solidFill>
                <a:srgbClr val="C00000"/>
              </a:solidFill>
              <a:latin typeface="Andalus" pitchFamily="18" charset="-78"/>
              <a:cs typeface="Andalus" pitchFamily="18" charset="-78"/>
            </a:endParaRPr>
          </a:p>
        </p:txBody>
      </p:sp>
    </p:spTree>
    <p:extLst>
      <p:ext uri="{BB962C8B-B14F-4D97-AF65-F5344CB8AC3E}">
        <p14:creationId xmlns:p14="http://schemas.microsoft.com/office/powerpoint/2010/main" val="1203747081"/>
      </p:ext>
    </p:extLst>
  </p:cSld>
  <p:clrMapOvr>
    <a:masterClrMapping/>
  </p:clrMapOvr>
  <mc:AlternateContent xmlns:mc="http://schemas.openxmlformats.org/markup-compatibility/2006" xmlns:p14="http://schemas.microsoft.com/office/powerpoint/2010/main">
    <mc:Choice Requires="p14">
      <p:transition spd="slow" p14:dur="1750">
        <p:cover dir="d"/>
        <p:sndAc>
          <p:stSnd>
            <p:snd r:embed="rId2" name="click.wav"/>
          </p:stSnd>
        </p:sndAc>
      </p:transition>
    </mc:Choice>
    <mc:Fallback xmlns="">
      <p:transition spd="slow">
        <p:cover dir="d"/>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afterEffect">
                                  <p:stCondLst>
                                    <p:cond delay="0"/>
                                  </p:stCondLst>
                                  <p:iterate type="lt">
                                    <p:tmPct val="4000"/>
                                  </p:iterate>
                                  <p:childTnLst>
                                    <p:set>
                                      <p:cBhvr override="childStyle">
                                        <p:cTn id="6" dur="1250" fill="hold"/>
                                        <p:tgtEl>
                                          <p:spTgt spid="3"/>
                                        </p:tgtEl>
                                        <p:attrNameLst>
                                          <p:attrName>style.textDecorationUnderline</p:attrName>
                                        </p:attrNameLst>
                                      </p:cBhvr>
                                      <p:to>
                                        <p:strVal val="true"/>
                                      </p:to>
                                    </p:set>
                                  </p:childTnLst>
                                </p:cTn>
                              </p:par>
                            </p:childTnLst>
                          </p:cTn>
                        </p:par>
                        <p:par>
                          <p:cTn id="7" fill="hold">
                            <p:stCondLst>
                              <p:cond delay="1950"/>
                            </p:stCondLst>
                            <p:childTnLst>
                              <p:par>
                                <p:cTn id="8" presetID="26"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362">
                                          <p:stCondLst>
                                            <p:cond delay="0"/>
                                          </p:stCondLst>
                                        </p:cTn>
                                        <p:tgtEl>
                                          <p:spTgt spid="2"/>
                                        </p:tgtEl>
                                      </p:cBhvr>
                                    </p:animEffect>
                                    <p:anim calcmode="lin" valueType="num">
                                      <p:cBhvr>
                                        <p:cTn id="11" dur="113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2" dur="415"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3" dur="415" tmFilter="0, 0; 0.125,0.2665; 0.25,0.4; 0.375,0.465; 0.5,0.5;  0.625,0.535; 0.75,0.6; 0.875,0.7335; 1,1">
                                          <p:stCondLst>
                                            <p:cond delay="415"/>
                                          </p:stCondLst>
                                        </p:cTn>
                                        <p:tgtEl>
                                          <p:spTgt spid="2"/>
                                        </p:tgtEl>
                                        <p:attrNameLst>
                                          <p:attrName>ppt_y</p:attrName>
                                        </p:attrNameLst>
                                      </p:cBhvr>
                                      <p:tavLst>
                                        <p:tav tm="0" fmla="#ppt_y-sin(pi*$)/9">
                                          <p:val>
                                            <p:fltVal val="0"/>
                                          </p:val>
                                        </p:tav>
                                        <p:tav tm="100000">
                                          <p:val>
                                            <p:fltVal val="1"/>
                                          </p:val>
                                        </p:tav>
                                      </p:tavLst>
                                    </p:anim>
                                    <p:anim calcmode="lin" valueType="num">
                                      <p:cBhvr>
                                        <p:cTn id="14" dur="208" tmFilter="0, 0; 0.125,0.2665; 0.25,0.4; 0.375,0.465; 0.5,0.5;  0.625,0.535; 0.75,0.6; 0.875,0.7335; 1,1">
                                          <p:stCondLst>
                                            <p:cond delay="827"/>
                                          </p:stCondLst>
                                        </p:cTn>
                                        <p:tgtEl>
                                          <p:spTgt spid="2"/>
                                        </p:tgtEl>
                                        <p:attrNameLst>
                                          <p:attrName>ppt_y</p:attrName>
                                        </p:attrNameLst>
                                      </p:cBhvr>
                                      <p:tavLst>
                                        <p:tav tm="0" fmla="#ppt_y-sin(pi*$)/27">
                                          <p:val>
                                            <p:fltVal val="0"/>
                                          </p:val>
                                        </p:tav>
                                        <p:tav tm="100000">
                                          <p:val>
                                            <p:fltVal val="1"/>
                                          </p:val>
                                        </p:tav>
                                      </p:tavLst>
                                    </p:anim>
                                    <p:anim calcmode="lin" valueType="num">
                                      <p:cBhvr>
                                        <p:cTn id="15" dur="103" tmFilter="0, 0; 0.125,0.2665; 0.25,0.4; 0.375,0.465; 0.5,0.5;  0.625,0.535; 0.75,0.6; 0.875,0.7335; 1,1">
                                          <p:stCondLst>
                                            <p:cond delay="1035"/>
                                          </p:stCondLst>
                                        </p:cTn>
                                        <p:tgtEl>
                                          <p:spTgt spid="2"/>
                                        </p:tgtEl>
                                        <p:attrNameLst>
                                          <p:attrName>ppt_y</p:attrName>
                                        </p:attrNameLst>
                                      </p:cBhvr>
                                      <p:tavLst>
                                        <p:tav tm="0" fmla="#ppt_y-sin(pi*$)/81">
                                          <p:val>
                                            <p:fltVal val="0"/>
                                          </p:val>
                                        </p:tav>
                                        <p:tav tm="100000">
                                          <p:val>
                                            <p:fltVal val="1"/>
                                          </p:val>
                                        </p:tav>
                                      </p:tavLst>
                                    </p:anim>
                                    <p:animScale>
                                      <p:cBhvr>
                                        <p:cTn id="16" dur="16">
                                          <p:stCondLst>
                                            <p:cond delay="406"/>
                                          </p:stCondLst>
                                        </p:cTn>
                                        <p:tgtEl>
                                          <p:spTgt spid="2"/>
                                        </p:tgtEl>
                                      </p:cBhvr>
                                      <p:to x="100000" y="60000"/>
                                    </p:animScale>
                                    <p:animScale>
                                      <p:cBhvr>
                                        <p:cTn id="17" dur="104" decel="50000">
                                          <p:stCondLst>
                                            <p:cond delay="422"/>
                                          </p:stCondLst>
                                        </p:cTn>
                                        <p:tgtEl>
                                          <p:spTgt spid="2"/>
                                        </p:tgtEl>
                                      </p:cBhvr>
                                      <p:to x="100000" y="100000"/>
                                    </p:animScale>
                                    <p:animScale>
                                      <p:cBhvr>
                                        <p:cTn id="18" dur="16">
                                          <p:stCondLst>
                                            <p:cond delay="820"/>
                                          </p:stCondLst>
                                        </p:cTn>
                                        <p:tgtEl>
                                          <p:spTgt spid="2"/>
                                        </p:tgtEl>
                                      </p:cBhvr>
                                      <p:to x="100000" y="80000"/>
                                    </p:animScale>
                                    <p:animScale>
                                      <p:cBhvr>
                                        <p:cTn id="19" dur="104" decel="50000">
                                          <p:stCondLst>
                                            <p:cond delay="836"/>
                                          </p:stCondLst>
                                        </p:cTn>
                                        <p:tgtEl>
                                          <p:spTgt spid="2"/>
                                        </p:tgtEl>
                                      </p:cBhvr>
                                      <p:to x="100000" y="100000"/>
                                    </p:animScale>
                                    <p:animScale>
                                      <p:cBhvr>
                                        <p:cTn id="20" dur="16">
                                          <p:stCondLst>
                                            <p:cond delay="1026"/>
                                          </p:stCondLst>
                                        </p:cTn>
                                        <p:tgtEl>
                                          <p:spTgt spid="2"/>
                                        </p:tgtEl>
                                      </p:cBhvr>
                                      <p:to x="100000" y="90000"/>
                                    </p:animScale>
                                    <p:animScale>
                                      <p:cBhvr>
                                        <p:cTn id="21" dur="104" decel="50000">
                                          <p:stCondLst>
                                            <p:cond delay="1043"/>
                                          </p:stCondLst>
                                        </p:cTn>
                                        <p:tgtEl>
                                          <p:spTgt spid="2"/>
                                        </p:tgtEl>
                                      </p:cBhvr>
                                      <p:to x="100000" y="100000"/>
                                    </p:animScale>
                                    <p:animScale>
                                      <p:cBhvr>
                                        <p:cTn id="22" dur="16">
                                          <p:stCondLst>
                                            <p:cond delay="1130"/>
                                          </p:stCondLst>
                                        </p:cTn>
                                        <p:tgtEl>
                                          <p:spTgt spid="2"/>
                                        </p:tgtEl>
                                      </p:cBhvr>
                                      <p:to x="100000" y="95000"/>
                                    </p:animScale>
                                    <p:animScale>
                                      <p:cBhvr>
                                        <p:cTn id="23" dur="104" decel="50000">
                                          <p:stCondLst>
                                            <p:cond delay="1146"/>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50908" y="3717032"/>
            <a:ext cx="4769363" cy="954107"/>
          </a:xfrm>
          <a:prstGeom prst="rect">
            <a:avLst/>
          </a:prstGeom>
        </p:spPr>
        <p:txBody>
          <a:bodyPr wrap="square">
            <a:spAutoFit/>
          </a:bodyPr>
          <a:lstStyle/>
          <a:p>
            <a:r>
              <a:rPr lang="ar-IQ" sz="2800" b="1" i="1" dirty="0">
                <a:cs typeface="Akhbar MT" pitchFamily="2" charset="-78"/>
              </a:rPr>
              <a:t>ان القولون العصبي يحدث نتيجة للضغوطات النفسية وكذلك نتيجة لتناول الطعام الدسم </a:t>
            </a:r>
            <a:endParaRPr lang="en-US" sz="2800" b="1" i="1" dirty="0">
              <a:cs typeface="Akhbar MT" pitchFamily="2" charset="-78"/>
            </a:endParaRPr>
          </a:p>
        </p:txBody>
      </p:sp>
      <p:sp>
        <p:nvSpPr>
          <p:cNvPr id="3" name="مربع نص 2"/>
          <p:cNvSpPr txBox="1"/>
          <p:nvPr/>
        </p:nvSpPr>
        <p:spPr>
          <a:xfrm>
            <a:off x="3779912" y="1916832"/>
            <a:ext cx="2520280" cy="646331"/>
          </a:xfrm>
          <a:prstGeom prst="rect">
            <a:avLst/>
          </a:prstGeom>
          <a:noFill/>
        </p:spPr>
        <p:txBody>
          <a:bodyPr wrap="square" rtlCol="1">
            <a:spAutoFit/>
          </a:bodyPr>
          <a:lstStyle/>
          <a:p>
            <a:r>
              <a:rPr lang="ar-IQ" sz="3600" b="1" dirty="0" smtClean="0">
                <a:solidFill>
                  <a:srgbClr val="C00000"/>
                </a:solidFill>
                <a:latin typeface="Andalus" pitchFamily="18" charset="-78"/>
                <a:cs typeface="Andalus" pitchFamily="18" charset="-78"/>
              </a:rPr>
              <a:t>المعلومة  الرابعة</a:t>
            </a:r>
            <a:endParaRPr lang="ar-IQ" sz="3600" b="1" dirty="0">
              <a:solidFill>
                <a:srgbClr val="C00000"/>
              </a:solidFill>
              <a:latin typeface="Andalus" pitchFamily="18" charset="-78"/>
              <a:cs typeface="Andalus" pitchFamily="18" charset="-78"/>
            </a:endParaRPr>
          </a:p>
        </p:txBody>
      </p:sp>
    </p:spTree>
    <p:extLst>
      <p:ext uri="{BB962C8B-B14F-4D97-AF65-F5344CB8AC3E}">
        <p14:creationId xmlns:p14="http://schemas.microsoft.com/office/powerpoint/2010/main" val="1343858124"/>
      </p:ext>
    </p:extLst>
  </p:cSld>
  <p:clrMapOvr>
    <a:masterClrMapping/>
  </p:clrMapOvr>
  <mc:AlternateContent xmlns:mc="http://schemas.openxmlformats.org/markup-compatibility/2006" xmlns:p14="http://schemas.microsoft.com/office/powerpoint/2010/main">
    <mc:Choice Requires="p14">
      <p:transition spd="slow" p14:dur="1750">
        <p:cover dir="u"/>
        <p:sndAc>
          <p:stSnd>
            <p:snd r:embed="rId2" name="click.wav"/>
          </p:stSnd>
        </p:sndAc>
      </p:transition>
    </mc:Choice>
    <mc:Fallback xmlns="">
      <p:transition spd="slow">
        <p:cover dir="u"/>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afterEffect">
                                  <p:stCondLst>
                                    <p:cond delay="0"/>
                                  </p:stCondLst>
                                  <p:iterate type="lt">
                                    <p:tmPct val="4000"/>
                                  </p:iterate>
                                  <p:childTnLst>
                                    <p:set>
                                      <p:cBhvr override="childStyle">
                                        <p:cTn id="6" dur="1250" fill="hold"/>
                                        <p:tgtEl>
                                          <p:spTgt spid="3"/>
                                        </p:tgtEl>
                                        <p:attrNameLst>
                                          <p:attrName>style.textDecorationUnderline</p:attrName>
                                        </p:attrNameLst>
                                      </p:cBhvr>
                                      <p:to>
                                        <p:strVal val="true"/>
                                      </p:to>
                                    </p:set>
                                  </p:childTnLst>
                                </p:cTn>
                              </p:par>
                            </p:childTnLst>
                          </p:cTn>
                        </p:par>
                        <p:par>
                          <p:cTn id="7" fill="hold">
                            <p:stCondLst>
                              <p:cond delay="1950"/>
                            </p:stCondLst>
                            <p:childTnLst>
                              <p:par>
                                <p:cTn id="8" presetID="26"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362">
                                          <p:stCondLst>
                                            <p:cond delay="0"/>
                                          </p:stCondLst>
                                        </p:cTn>
                                        <p:tgtEl>
                                          <p:spTgt spid="2"/>
                                        </p:tgtEl>
                                      </p:cBhvr>
                                    </p:animEffect>
                                    <p:anim calcmode="lin" valueType="num">
                                      <p:cBhvr>
                                        <p:cTn id="11" dur="113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2" dur="415"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3" dur="415" tmFilter="0, 0; 0.125,0.2665; 0.25,0.4; 0.375,0.465; 0.5,0.5;  0.625,0.535; 0.75,0.6; 0.875,0.7335; 1,1">
                                          <p:stCondLst>
                                            <p:cond delay="415"/>
                                          </p:stCondLst>
                                        </p:cTn>
                                        <p:tgtEl>
                                          <p:spTgt spid="2"/>
                                        </p:tgtEl>
                                        <p:attrNameLst>
                                          <p:attrName>ppt_y</p:attrName>
                                        </p:attrNameLst>
                                      </p:cBhvr>
                                      <p:tavLst>
                                        <p:tav tm="0" fmla="#ppt_y-sin(pi*$)/9">
                                          <p:val>
                                            <p:fltVal val="0"/>
                                          </p:val>
                                        </p:tav>
                                        <p:tav tm="100000">
                                          <p:val>
                                            <p:fltVal val="1"/>
                                          </p:val>
                                        </p:tav>
                                      </p:tavLst>
                                    </p:anim>
                                    <p:anim calcmode="lin" valueType="num">
                                      <p:cBhvr>
                                        <p:cTn id="14" dur="208" tmFilter="0, 0; 0.125,0.2665; 0.25,0.4; 0.375,0.465; 0.5,0.5;  0.625,0.535; 0.75,0.6; 0.875,0.7335; 1,1">
                                          <p:stCondLst>
                                            <p:cond delay="827"/>
                                          </p:stCondLst>
                                        </p:cTn>
                                        <p:tgtEl>
                                          <p:spTgt spid="2"/>
                                        </p:tgtEl>
                                        <p:attrNameLst>
                                          <p:attrName>ppt_y</p:attrName>
                                        </p:attrNameLst>
                                      </p:cBhvr>
                                      <p:tavLst>
                                        <p:tav tm="0" fmla="#ppt_y-sin(pi*$)/27">
                                          <p:val>
                                            <p:fltVal val="0"/>
                                          </p:val>
                                        </p:tav>
                                        <p:tav tm="100000">
                                          <p:val>
                                            <p:fltVal val="1"/>
                                          </p:val>
                                        </p:tav>
                                      </p:tavLst>
                                    </p:anim>
                                    <p:anim calcmode="lin" valueType="num">
                                      <p:cBhvr>
                                        <p:cTn id="15" dur="103" tmFilter="0, 0; 0.125,0.2665; 0.25,0.4; 0.375,0.465; 0.5,0.5;  0.625,0.535; 0.75,0.6; 0.875,0.7335; 1,1">
                                          <p:stCondLst>
                                            <p:cond delay="1035"/>
                                          </p:stCondLst>
                                        </p:cTn>
                                        <p:tgtEl>
                                          <p:spTgt spid="2"/>
                                        </p:tgtEl>
                                        <p:attrNameLst>
                                          <p:attrName>ppt_y</p:attrName>
                                        </p:attrNameLst>
                                      </p:cBhvr>
                                      <p:tavLst>
                                        <p:tav tm="0" fmla="#ppt_y-sin(pi*$)/81">
                                          <p:val>
                                            <p:fltVal val="0"/>
                                          </p:val>
                                        </p:tav>
                                        <p:tav tm="100000">
                                          <p:val>
                                            <p:fltVal val="1"/>
                                          </p:val>
                                        </p:tav>
                                      </p:tavLst>
                                    </p:anim>
                                    <p:animScale>
                                      <p:cBhvr>
                                        <p:cTn id="16" dur="16">
                                          <p:stCondLst>
                                            <p:cond delay="406"/>
                                          </p:stCondLst>
                                        </p:cTn>
                                        <p:tgtEl>
                                          <p:spTgt spid="2"/>
                                        </p:tgtEl>
                                      </p:cBhvr>
                                      <p:to x="100000" y="60000"/>
                                    </p:animScale>
                                    <p:animScale>
                                      <p:cBhvr>
                                        <p:cTn id="17" dur="104" decel="50000">
                                          <p:stCondLst>
                                            <p:cond delay="422"/>
                                          </p:stCondLst>
                                        </p:cTn>
                                        <p:tgtEl>
                                          <p:spTgt spid="2"/>
                                        </p:tgtEl>
                                      </p:cBhvr>
                                      <p:to x="100000" y="100000"/>
                                    </p:animScale>
                                    <p:animScale>
                                      <p:cBhvr>
                                        <p:cTn id="18" dur="16">
                                          <p:stCondLst>
                                            <p:cond delay="820"/>
                                          </p:stCondLst>
                                        </p:cTn>
                                        <p:tgtEl>
                                          <p:spTgt spid="2"/>
                                        </p:tgtEl>
                                      </p:cBhvr>
                                      <p:to x="100000" y="80000"/>
                                    </p:animScale>
                                    <p:animScale>
                                      <p:cBhvr>
                                        <p:cTn id="19" dur="104" decel="50000">
                                          <p:stCondLst>
                                            <p:cond delay="836"/>
                                          </p:stCondLst>
                                        </p:cTn>
                                        <p:tgtEl>
                                          <p:spTgt spid="2"/>
                                        </p:tgtEl>
                                      </p:cBhvr>
                                      <p:to x="100000" y="100000"/>
                                    </p:animScale>
                                    <p:animScale>
                                      <p:cBhvr>
                                        <p:cTn id="20" dur="16">
                                          <p:stCondLst>
                                            <p:cond delay="1026"/>
                                          </p:stCondLst>
                                        </p:cTn>
                                        <p:tgtEl>
                                          <p:spTgt spid="2"/>
                                        </p:tgtEl>
                                      </p:cBhvr>
                                      <p:to x="100000" y="90000"/>
                                    </p:animScale>
                                    <p:animScale>
                                      <p:cBhvr>
                                        <p:cTn id="21" dur="104" decel="50000">
                                          <p:stCondLst>
                                            <p:cond delay="1043"/>
                                          </p:stCondLst>
                                        </p:cTn>
                                        <p:tgtEl>
                                          <p:spTgt spid="2"/>
                                        </p:tgtEl>
                                      </p:cBhvr>
                                      <p:to x="100000" y="100000"/>
                                    </p:animScale>
                                    <p:animScale>
                                      <p:cBhvr>
                                        <p:cTn id="22" dur="16">
                                          <p:stCondLst>
                                            <p:cond delay="1130"/>
                                          </p:stCondLst>
                                        </p:cTn>
                                        <p:tgtEl>
                                          <p:spTgt spid="2"/>
                                        </p:tgtEl>
                                      </p:cBhvr>
                                      <p:to x="100000" y="95000"/>
                                    </p:animScale>
                                    <p:animScale>
                                      <p:cBhvr>
                                        <p:cTn id="23" dur="104" decel="50000">
                                          <p:stCondLst>
                                            <p:cond delay="1146"/>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0" y="3284984"/>
            <a:ext cx="5166320" cy="1384995"/>
          </a:xfrm>
          <a:prstGeom prst="rect">
            <a:avLst/>
          </a:prstGeom>
        </p:spPr>
        <p:txBody>
          <a:bodyPr wrap="square">
            <a:spAutoFit/>
          </a:bodyPr>
          <a:lstStyle/>
          <a:p>
            <a:r>
              <a:rPr lang="ar-IQ" sz="2800" b="1" i="1" dirty="0">
                <a:cs typeface="Akhbar MT" pitchFamily="2" charset="-78"/>
              </a:rPr>
              <a:t>ان القرفة تحد من خطورة الاصابة بالسرطان وكذلك تحد من نسبة الكوليسترول في الدم وتنظم السكر في الدم اضافة الى انها مضادة للالتهاب </a:t>
            </a:r>
            <a:endParaRPr lang="en-US" sz="2800" b="1" i="1" dirty="0">
              <a:cs typeface="Akhbar MT" pitchFamily="2" charset="-78"/>
            </a:endParaRPr>
          </a:p>
        </p:txBody>
      </p:sp>
      <p:sp>
        <p:nvSpPr>
          <p:cNvPr id="3" name="مربع نص 2"/>
          <p:cNvSpPr txBox="1"/>
          <p:nvPr/>
        </p:nvSpPr>
        <p:spPr>
          <a:xfrm>
            <a:off x="2915816" y="1916832"/>
            <a:ext cx="3096344" cy="646331"/>
          </a:xfrm>
          <a:prstGeom prst="rect">
            <a:avLst/>
          </a:prstGeom>
          <a:noFill/>
        </p:spPr>
        <p:txBody>
          <a:bodyPr wrap="square" rtlCol="1">
            <a:spAutoFit/>
          </a:bodyPr>
          <a:lstStyle/>
          <a:p>
            <a:r>
              <a:rPr lang="ar-IQ" sz="3600" b="1" dirty="0" smtClean="0">
                <a:solidFill>
                  <a:srgbClr val="C00000"/>
                </a:solidFill>
                <a:latin typeface="Andalus" pitchFamily="18" charset="-78"/>
                <a:cs typeface="Andalus" pitchFamily="18" charset="-78"/>
              </a:rPr>
              <a:t>المعلومة  الخامسة</a:t>
            </a:r>
            <a:endParaRPr lang="ar-IQ" sz="3600" b="1" dirty="0">
              <a:solidFill>
                <a:srgbClr val="C00000"/>
              </a:solidFill>
              <a:latin typeface="Andalus" pitchFamily="18" charset="-78"/>
              <a:cs typeface="Andalus" pitchFamily="18" charset="-78"/>
            </a:endParaRPr>
          </a:p>
        </p:txBody>
      </p:sp>
    </p:spTree>
    <p:extLst>
      <p:ext uri="{BB962C8B-B14F-4D97-AF65-F5344CB8AC3E}">
        <p14:creationId xmlns:p14="http://schemas.microsoft.com/office/powerpoint/2010/main" val="2569347966"/>
      </p:ext>
    </p:extLst>
  </p:cSld>
  <p:clrMapOvr>
    <a:masterClrMapping/>
  </p:clrMapOvr>
  <mc:AlternateContent xmlns:mc="http://schemas.openxmlformats.org/markup-compatibility/2006" xmlns:p14="http://schemas.microsoft.com/office/powerpoint/2010/main">
    <mc:Choice Requires="p14">
      <p:transition spd="slow" p14:dur="1750">
        <p:cover dir="ld"/>
        <p:sndAc>
          <p:stSnd>
            <p:snd r:embed="rId2" name="click.wav"/>
          </p:stSnd>
        </p:sndAc>
      </p:transition>
    </mc:Choice>
    <mc:Fallback xmlns="">
      <p:transition spd="slow">
        <p:cover dir="ld"/>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afterEffect">
                                  <p:stCondLst>
                                    <p:cond delay="0"/>
                                  </p:stCondLst>
                                  <p:iterate type="lt">
                                    <p:tmPct val="4000"/>
                                  </p:iterate>
                                  <p:childTnLst>
                                    <p:set>
                                      <p:cBhvr override="childStyle">
                                        <p:cTn id="6" dur="1250" fill="hold"/>
                                        <p:tgtEl>
                                          <p:spTgt spid="3"/>
                                        </p:tgtEl>
                                        <p:attrNameLst>
                                          <p:attrName>style.textDecorationUnderline</p:attrName>
                                        </p:attrNameLst>
                                      </p:cBhvr>
                                      <p:to>
                                        <p:strVal val="true"/>
                                      </p:to>
                                    </p:set>
                                  </p:childTnLst>
                                </p:cTn>
                              </p:par>
                            </p:childTnLst>
                          </p:cTn>
                        </p:par>
                        <p:par>
                          <p:cTn id="7" fill="hold">
                            <p:stCondLst>
                              <p:cond delay="1950"/>
                            </p:stCondLst>
                            <p:childTnLst>
                              <p:par>
                                <p:cTn id="8" presetID="26"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362">
                                          <p:stCondLst>
                                            <p:cond delay="0"/>
                                          </p:stCondLst>
                                        </p:cTn>
                                        <p:tgtEl>
                                          <p:spTgt spid="2"/>
                                        </p:tgtEl>
                                      </p:cBhvr>
                                    </p:animEffect>
                                    <p:anim calcmode="lin" valueType="num">
                                      <p:cBhvr>
                                        <p:cTn id="11" dur="113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2" dur="415"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3" dur="415" tmFilter="0, 0; 0.125,0.2665; 0.25,0.4; 0.375,0.465; 0.5,0.5;  0.625,0.535; 0.75,0.6; 0.875,0.7335; 1,1">
                                          <p:stCondLst>
                                            <p:cond delay="415"/>
                                          </p:stCondLst>
                                        </p:cTn>
                                        <p:tgtEl>
                                          <p:spTgt spid="2"/>
                                        </p:tgtEl>
                                        <p:attrNameLst>
                                          <p:attrName>ppt_y</p:attrName>
                                        </p:attrNameLst>
                                      </p:cBhvr>
                                      <p:tavLst>
                                        <p:tav tm="0" fmla="#ppt_y-sin(pi*$)/9">
                                          <p:val>
                                            <p:fltVal val="0"/>
                                          </p:val>
                                        </p:tav>
                                        <p:tav tm="100000">
                                          <p:val>
                                            <p:fltVal val="1"/>
                                          </p:val>
                                        </p:tav>
                                      </p:tavLst>
                                    </p:anim>
                                    <p:anim calcmode="lin" valueType="num">
                                      <p:cBhvr>
                                        <p:cTn id="14" dur="208" tmFilter="0, 0; 0.125,0.2665; 0.25,0.4; 0.375,0.465; 0.5,0.5;  0.625,0.535; 0.75,0.6; 0.875,0.7335; 1,1">
                                          <p:stCondLst>
                                            <p:cond delay="827"/>
                                          </p:stCondLst>
                                        </p:cTn>
                                        <p:tgtEl>
                                          <p:spTgt spid="2"/>
                                        </p:tgtEl>
                                        <p:attrNameLst>
                                          <p:attrName>ppt_y</p:attrName>
                                        </p:attrNameLst>
                                      </p:cBhvr>
                                      <p:tavLst>
                                        <p:tav tm="0" fmla="#ppt_y-sin(pi*$)/27">
                                          <p:val>
                                            <p:fltVal val="0"/>
                                          </p:val>
                                        </p:tav>
                                        <p:tav tm="100000">
                                          <p:val>
                                            <p:fltVal val="1"/>
                                          </p:val>
                                        </p:tav>
                                      </p:tavLst>
                                    </p:anim>
                                    <p:anim calcmode="lin" valueType="num">
                                      <p:cBhvr>
                                        <p:cTn id="15" dur="103" tmFilter="0, 0; 0.125,0.2665; 0.25,0.4; 0.375,0.465; 0.5,0.5;  0.625,0.535; 0.75,0.6; 0.875,0.7335; 1,1">
                                          <p:stCondLst>
                                            <p:cond delay="1035"/>
                                          </p:stCondLst>
                                        </p:cTn>
                                        <p:tgtEl>
                                          <p:spTgt spid="2"/>
                                        </p:tgtEl>
                                        <p:attrNameLst>
                                          <p:attrName>ppt_y</p:attrName>
                                        </p:attrNameLst>
                                      </p:cBhvr>
                                      <p:tavLst>
                                        <p:tav tm="0" fmla="#ppt_y-sin(pi*$)/81">
                                          <p:val>
                                            <p:fltVal val="0"/>
                                          </p:val>
                                        </p:tav>
                                        <p:tav tm="100000">
                                          <p:val>
                                            <p:fltVal val="1"/>
                                          </p:val>
                                        </p:tav>
                                      </p:tavLst>
                                    </p:anim>
                                    <p:animScale>
                                      <p:cBhvr>
                                        <p:cTn id="16" dur="16">
                                          <p:stCondLst>
                                            <p:cond delay="406"/>
                                          </p:stCondLst>
                                        </p:cTn>
                                        <p:tgtEl>
                                          <p:spTgt spid="2"/>
                                        </p:tgtEl>
                                      </p:cBhvr>
                                      <p:to x="100000" y="60000"/>
                                    </p:animScale>
                                    <p:animScale>
                                      <p:cBhvr>
                                        <p:cTn id="17" dur="104" decel="50000">
                                          <p:stCondLst>
                                            <p:cond delay="422"/>
                                          </p:stCondLst>
                                        </p:cTn>
                                        <p:tgtEl>
                                          <p:spTgt spid="2"/>
                                        </p:tgtEl>
                                      </p:cBhvr>
                                      <p:to x="100000" y="100000"/>
                                    </p:animScale>
                                    <p:animScale>
                                      <p:cBhvr>
                                        <p:cTn id="18" dur="16">
                                          <p:stCondLst>
                                            <p:cond delay="820"/>
                                          </p:stCondLst>
                                        </p:cTn>
                                        <p:tgtEl>
                                          <p:spTgt spid="2"/>
                                        </p:tgtEl>
                                      </p:cBhvr>
                                      <p:to x="100000" y="80000"/>
                                    </p:animScale>
                                    <p:animScale>
                                      <p:cBhvr>
                                        <p:cTn id="19" dur="104" decel="50000">
                                          <p:stCondLst>
                                            <p:cond delay="836"/>
                                          </p:stCondLst>
                                        </p:cTn>
                                        <p:tgtEl>
                                          <p:spTgt spid="2"/>
                                        </p:tgtEl>
                                      </p:cBhvr>
                                      <p:to x="100000" y="100000"/>
                                    </p:animScale>
                                    <p:animScale>
                                      <p:cBhvr>
                                        <p:cTn id="20" dur="16">
                                          <p:stCondLst>
                                            <p:cond delay="1026"/>
                                          </p:stCondLst>
                                        </p:cTn>
                                        <p:tgtEl>
                                          <p:spTgt spid="2"/>
                                        </p:tgtEl>
                                      </p:cBhvr>
                                      <p:to x="100000" y="90000"/>
                                    </p:animScale>
                                    <p:animScale>
                                      <p:cBhvr>
                                        <p:cTn id="21" dur="104" decel="50000">
                                          <p:stCondLst>
                                            <p:cond delay="1043"/>
                                          </p:stCondLst>
                                        </p:cTn>
                                        <p:tgtEl>
                                          <p:spTgt spid="2"/>
                                        </p:tgtEl>
                                      </p:cBhvr>
                                      <p:to x="100000" y="100000"/>
                                    </p:animScale>
                                    <p:animScale>
                                      <p:cBhvr>
                                        <p:cTn id="22" dur="16">
                                          <p:stCondLst>
                                            <p:cond delay="1130"/>
                                          </p:stCondLst>
                                        </p:cTn>
                                        <p:tgtEl>
                                          <p:spTgt spid="2"/>
                                        </p:tgtEl>
                                      </p:cBhvr>
                                      <p:to x="100000" y="95000"/>
                                    </p:animScale>
                                    <p:animScale>
                                      <p:cBhvr>
                                        <p:cTn id="23" dur="104" decel="50000">
                                          <p:stCondLst>
                                            <p:cond delay="1146"/>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09679" y="3244334"/>
            <a:ext cx="4766048" cy="523220"/>
          </a:xfrm>
          <a:prstGeom prst="rect">
            <a:avLst/>
          </a:prstGeom>
        </p:spPr>
        <p:txBody>
          <a:bodyPr wrap="none">
            <a:spAutoFit/>
          </a:bodyPr>
          <a:lstStyle/>
          <a:p>
            <a:r>
              <a:rPr lang="ar-IQ" sz="2800" b="1" i="1" dirty="0">
                <a:cs typeface="Akhbar MT" pitchFamily="2" charset="-78"/>
              </a:rPr>
              <a:t>ان البطيخ يساعد الشخص غلى التخلص من الارق</a:t>
            </a:r>
            <a:endParaRPr lang="en-US" sz="2800" b="1" i="1" dirty="0">
              <a:cs typeface="Akhbar MT" pitchFamily="2" charset="-78"/>
            </a:endParaRPr>
          </a:p>
        </p:txBody>
      </p:sp>
      <p:sp>
        <p:nvSpPr>
          <p:cNvPr id="3" name="مربع نص 2"/>
          <p:cNvSpPr txBox="1"/>
          <p:nvPr/>
        </p:nvSpPr>
        <p:spPr>
          <a:xfrm>
            <a:off x="3131840" y="1916832"/>
            <a:ext cx="2952328" cy="646331"/>
          </a:xfrm>
          <a:prstGeom prst="rect">
            <a:avLst/>
          </a:prstGeom>
          <a:noFill/>
        </p:spPr>
        <p:txBody>
          <a:bodyPr wrap="square" rtlCol="1">
            <a:spAutoFit/>
          </a:bodyPr>
          <a:lstStyle/>
          <a:p>
            <a:r>
              <a:rPr lang="ar-IQ" sz="3600" b="1" dirty="0" smtClean="0">
                <a:solidFill>
                  <a:srgbClr val="C00000"/>
                </a:solidFill>
                <a:latin typeface="Andalus" pitchFamily="18" charset="-78"/>
                <a:cs typeface="Andalus" pitchFamily="18" charset="-78"/>
              </a:rPr>
              <a:t>المعلومة  السادسة </a:t>
            </a:r>
            <a:endParaRPr lang="ar-IQ" sz="3600" b="1" dirty="0">
              <a:solidFill>
                <a:srgbClr val="C00000"/>
              </a:solidFill>
              <a:latin typeface="Andalus" pitchFamily="18" charset="-78"/>
              <a:cs typeface="Andalus" pitchFamily="18" charset="-78"/>
            </a:endParaRPr>
          </a:p>
        </p:txBody>
      </p:sp>
    </p:spTree>
    <p:extLst>
      <p:ext uri="{BB962C8B-B14F-4D97-AF65-F5344CB8AC3E}">
        <p14:creationId xmlns:p14="http://schemas.microsoft.com/office/powerpoint/2010/main" val="1228951282"/>
      </p:ext>
    </p:extLst>
  </p:cSld>
  <p:clrMapOvr>
    <a:masterClrMapping/>
  </p:clrMapOvr>
  <mc:AlternateContent xmlns:mc="http://schemas.openxmlformats.org/markup-compatibility/2006" xmlns:p14="http://schemas.microsoft.com/office/powerpoint/2010/main">
    <mc:Choice Requires="p14">
      <p:transition spd="slow" p14:dur="1750">
        <p:cover dir="lu"/>
        <p:sndAc>
          <p:stSnd>
            <p:snd r:embed="rId2" name="click.wav"/>
          </p:stSnd>
        </p:sndAc>
      </p:transition>
    </mc:Choice>
    <mc:Fallback xmlns="">
      <p:transition spd="slow">
        <p:cover dir="lu"/>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afterEffect">
                                  <p:stCondLst>
                                    <p:cond delay="0"/>
                                  </p:stCondLst>
                                  <p:iterate type="lt">
                                    <p:tmPct val="4000"/>
                                  </p:iterate>
                                  <p:childTnLst>
                                    <p:set>
                                      <p:cBhvr override="childStyle">
                                        <p:cTn id="6" dur="1250" fill="hold"/>
                                        <p:tgtEl>
                                          <p:spTgt spid="3"/>
                                        </p:tgtEl>
                                        <p:attrNameLst>
                                          <p:attrName>style.textDecorationUnderline</p:attrName>
                                        </p:attrNameLst>
                                      </p:cBhvr>
                                      <p:to>
                                        <p:strVal val="true"/>
                                      </p:to>
                                    </p:set>
                                  </p:childTnLst>
                                </p:cTn>
                              </p:par>
                            </p:childTnLst>
                          </p:cTn>
                        </p:par>
                        <p:par>
                          <p:cTn id="7" fill="hold">
                            <p:stCondLst>
                              <p:cond delay="1950"/>
                            </p:stCondLst>
                            <p:childTnLst>
                              <p:par>
                                <p:cTn id="8" presetID="26"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363">
                                          <p:stCondLst>
                                            <p:cond delay="0"/>
                                          </p:stCondLst>
                                        </p:cTn>
                                        <p:tgtEl>
                                          <p:spTgt spid="2"/>
                                        </p:tgtEl>
                                      </p:cBhvr>
                                    </p:animEffect>
                                    <p:anim calcmode="lin" valueType="num">
                                      <p:cBhvr>
                                        <p:cTn id="11" dur="113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2" dur="415"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3" dur="415" tmFilter="0, 0; 0.125,0.2665; 0.25,0.4; 0.375,0.465; 0.5,0.5;  0.625,0.535; 0.75,0.6; 0.875,0.7335; 1,1">
                                          <p:stCondLst>
                                            <p:cond delay="415"/>
                                          </p:stCondLst>
                                        </p:cTn>
                                        <p:tgtEl>
                                          <p:spTgt spid="2"/>
                                        </p:tgtEl>
                                        <p:attrNameLst>
                                          <p:attrName>ppt_y</p:attrName>
                                        </p:attrNameLst>
                                      </p:cBhvr>
                                      <p:tavLst>
                                        <p:tav tm="0" fmla="#ppt_y-sin(pi*$)/9">
                                          <p:val>
                                            <p:fltVal val="0"/>
                                          </p:val>
                                        </p:tav>
                                        <p:tav tm="100000">
                                          <p:val>
                                            <p:fltVal val="1"/>
                                          </p:val>
                                        </p:tav>
                                      </p:tavLst>
                                    </p:anim>
                                    <p:anim calcmode="lin" valueType="num">
                                      <p:cBhvr>
                                        <p:cTn id="14" dur="208" tmFilter="0, 0; 0.125,0.2665; 0.25,0.4; 0.375,0.465; 0.5,0.5;  0.625,0.535; 0.75,0.6; 0.875,0.7335; 1,1">
                                          <p:stCondLst>
                                            <p:cond delay="827"/>
                                          </p:stCondLst>
                                        </p:cTn>
                                        <p:tgtEl>
                                          <p:spTgt spid="2"/>
                                        </p:tgtEl>
                                        <p:attrNameLst>
                                          <p:attrName>ppt_y</p:attrName>
                                        </p:attrNameLst>
                                      </p:cBhvr>
                                      <p:tavLst>
                                        <p:tav tm="0" fmla="#ppt_y-sin(pi*$)/27">
                                          <p:val>
                                            <p:fltVal val="0"/>
                                          </p:val>
                                        </p:tav>
                                        <p:tav tm="100000">
                                          <p:val>
                                            <p:fltVal val="1"/>
                                          </p:val>
                                        </p:tav>
                                      </p:tavLst>
                                    </p:anim>
                                    <p:anim calcmode="lin" valueType="num">
                                      <p:cBhvr>
                                        <p:cTn id="15" dur="103" tmFilter="0, 0; 0.125,0.2665; 0.25,0.4; 0.375,0.465; 0.5,0.5;  0.625,0.535; 0.75,0.6; 0.875,0.7335; 1,1">
                                          <p:stCondLst>
                                            <p:cond delay="1035"/>
                                          </p:stCondLst>
                                        </p:cTn>
                                        <p:tgtEl>
                                          <p:spTgt spid="2"/>
                                        </p:tgtEl>
                                        <p:attrNameLst>
                                          <p:attrName>ppt_y</p:attrName>
                                        </p:attrNameLst>
                                      </p:cBhvr>
                                      <p:tavLst>
                                        <p:tav tm="0" fmla="#ppt_y-sin(pi*$)/81">
                                          <p:val>
                                            <p:fltVal val="0"/>
                                          </p:val>
                                        </p:tav>
                                        <p:tav tm="100000">
                                          <p:val>
                                            <p:fltVal val="1"/>
                                          </p:val>
                                        </p:tav>
                                      </p:tavLst>
                                    </p:anim>
                                    <p:animScale>
                                      <p:cBhvr>
                                        <p:cTn id="16" dur="16">
                                          <p:stCondLst>
                                            <p:cond delay="406"/>
                                          </p:stCondLst>
                                        </p:cTn>
                                        <p:tgtEl>
                                          <p:spTgt spid="2"/>
                                        </p:tgtEl>
                                      </p:cBhvr>
                                      <p:to x="100000" y="60000"/>
                                    </p:animScale>
                                    <p:animScale>
                                      <p:cBhvr>
                                        <p:cTn id="17" dur="104" decel="50000">
                                          <p:stCondLst>
                                            <p:cond delay="423"/>
                                          </p:stCondLst>
                                        </p:cTn>
                                        <p:tgtEl>
                                          <p:spTgt spid="2"/>
                                        </p:tgtEl>
                                      </p:cBhvr>
                                      <p:to x="100000" y="100000"/>
                                    </p:animScale>
                                    <p:animScale>
                                      <p:cBhvr>
                                        <p:cTn id="18" dur="16">
                                          <p:stCondLst>
                                            <p:cond delay="820"/>
                                          </p:stCondLst>
                                        </p:cTn>
                                        <p:tgtEl>
                                          <p:spTgt spid="2"/>
                                        </p:tgtEl>
                                      </p:cBhvr>
                                      <p:to x="100000" y="80000"/>
                                    </p:animScale>
                                    <p:animScale>
                                      <p:cBhvr>
                                        <p:cTn id="19" dur="104" decel="50000">
                                          <p:stCondLst>
                                            <p:cond delay="836"/>
                                          </p:stCondLst>
                                        </p:cTn>
                                        <p:tgtEl>
                                          <p:spTgt spid="2"/>
                                        </p:tgtEl>
                                      </p:cBhvr>
                                      <p:to x="100000" y="100000"/>
                                    </p:animScale>
                                    <p:animScale>
                                      <p:cBhvr>
                                        <p:cTn id="20" dur="16">
                                          <p:stCondLst>
                                            <p:cond delay="1026"/>
                                          </p:stCondLst>
                                        </p:cTn>
                                        <p:tgtEl>
                                          <p:spTgt spid="2"/>
                                        </p:tgtEl>
                                      </p:cBhvr>
                                      <p:to x="100000" y="90000"/>
                                    </p:animScale>
                                    <p:animScale>
                                      <p:cBhvr>
                                        <p:cTn id="21" dur="104" decel="50000">
                                          <p:stCondLst>
                                            <p:cond delay="1043"/>
                                          </p:stCondLst>
                                        </p:cTn>
                                        <p:tgtEl>
                                          <p:spTgt spid="2"/>
                                        </p:tgtEl>
                                      </p:cBhvr>
                                      <p:to x="100000" y="100000"/>
                                    </p:animScale>
                                    <p:animScale>
                                      <p:cBhvr>
                                        <p:cTn id="22" dur="16">
                                          <p:stCondLst>
                                            <p:cond delay="1130"/>
                                          </p:stCondLst>
                                        </p:cTn>
                                        <p:tgtEl>
                                          <p:spTgt spid="2"/>
                                        </p:tgtEl>
                                      </p:cBhvr>
                                      <p:to x="100000" y="95000"/>
                                    </p:animScale>
                                    <p:animScale>
                                      <p:cBhvr>
                                        <p:cTn id="23" dur="104" decel="50000">
                                          <p:stCondLst>
                                            <p:cond delay="1146"/>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74866" y="3582888"/>
            <a:ext cx="4572000" cy="954107"/>
          </a:xfrm>
          <a:prstGeom prst="rect">
            <a:avLst/>
          </a:prstGeom>
        </p:spPr>
        <p:txBody>
          <a:bodyPr>
            <a:spAutoFit/>
          </a:bodyPr>
          <a:lstStyle/>
          <a:p>
            <a:pPr lvl="0"/>
            <a:r>
              <a:rPr lang="ar-IQ" sz="2800" b="1" i="1" dirty="0">
                <a:cs typeface="Akhbar MT" pitchFamily="2" charset="-78"/>
              </a:rPr>
              <a:t>ان النعناع المغلي بإمكانه تحسين عملية الهضم وتخليص الجسم من السموم والدهون </a:t>
            </a:r>
            <a:endParaRPr lang="en-US" sz="2800" b="1" i="1" dirty="0">
              <a:cs typeface="Akhbar MT" pitchFamily="2" charset="-78"/>
            </a:endParaRPr>
          </a:p>
        </p:txBody>
      </p:sp>
      <p:sp>
        <p:nvSpPr>
          <p:cNvPr id="3" name="مربع نص 2"/>
          <p:cNvSpPr txBox="1"/>
          <p:nvPr/>
        </p:nvSpPr>
        <p:spPr>
          <a:xfrm>
            <a:off x="3131840" y="1916832"/>
            <a:ext cx="2448272" cy="646331"/>
          </a:xfrm>
          <a:prstGeom prst="rect">
            <a:avLst/>
          </a:prstGeom>
          <a:noFill/>
        </p:spPr>
        <p:txBody>
          <a:bodyPr wrap="square" rtlCol="1">
            <a:spAutoFit/>
          </a:bodyPr>
          <a:lstStyle/>
          <a:p>
            <a:r>
              <a:rPr lang="ar-IQ" sz="3600" b="1" dirty="0" smtClean="0">
                <a:solidFill>
                  <a:srgbClr val="C00000"/>
                </a:solidFill>
                <a:latin typeface="Andalus" pitchFamily="18" charset="-78"/>
                <a:cs typeface="Andalus" pitchFamily="18" charset="-78"/>
              </a:rPr>
              <a:t>المعلومة السابعة  </a:t>
            </a:r>
            <a:endParaRPr lang="ar-IQ" sz="3600" b="1" dirty="0">
              <a:solidFill>
                <a:srgbClr val="C00000"/>
              </a:solidFill>
              <a:latin typeface="Andalus" pitchFamily="18" charset="-78"/>
              <a:cs typeface="Andalus" pitchFamily="18" charset="-78"/>
            </a:endParaRPr>
          </a:p>
        </p:txBody>
      </p:sp>
    </p:spTree>
    <p:extLst>
      <p:ext uri="{BB962C8B-B14F-4D97-AF65-F5344CB8AC3E}">
        <p14:creationId xmlns:p14="http://schemas.microsoft.com/office/powerpoint/2010/main" val="2986020309"/>
      </p:ext>
    </p:extLst>
  </p:cSld>
  <p:clrMapOvr>
    <a:masterClrMapping/>
  </p:clrMapOvr>
  <mc:AlternateContent xmlns:mc="http://schemas.openxmlformats.org/markup-compatibility/2006" xmlns:p14="http://schemas.microsoft.com/office/powerpoint/2010/main">
    <mc:Choice Requires="p14">
      <p:transition spd="slow" p14:dur="1750">
        <p:cover dir="rd"/>
        <p:sndAc>
          <p:stSnd>
            <p:snd r:embed="rId2" name="click.wav"/>
          </p:stSnd>
        </p:sndAc>
      </p:transition>
    </mc:Choice>
    <mc:Fallback xmlns="">
      <p:transition spd="slow">
        <p:cover dir="rd"/>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afterEffect">
                                  <p:stCondLst>
                                    <p:cond delay="0"/>
                                  </p:stCondLst>
                                  <p:iterate type="lt">
                                    <p:tmPct val="4000"/>
                                  </p:iterate>
                                  <p:childTnLst>
                                    <p:set>
                                      <p:cBhvr override="childStyle">
                                        <p:cTn id="6" dur="1250" fill="hold"/>
                                        <p:tgtEl>
                                          <p:spTgt spid="3"/>
                                        </p:tgtEl>
                                        <p:attrNameLst>
                                          <p:attrName>style.textDecorationUnderline</p:attrName>
                                        </p:attrNameLst>
                                      </p:cBhvr>
                                      <p:to>
                                        <p:strVal val="true"/>
                                      </p:to>
                                    </p:set>
                                  </p:childTnLst>
                                </p:cTn>
                              </p:par>
                            </p:childTnLst>
                          </p:cTn>
                        </p:par>
                        <p:par>
                          <p:cTn id="7" fill="hold">
                            <p:stCondLst>
                              <p:cond delay="1950"/>
                            </p:stCondLst>
                            <p:childTnLst>
                              <p:par>
                                <p:cTn id="8" presetID="26"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362">
                                          <p:stCondLst>
                                            <p:cond delay="0"/>
                                          </p:stCondLst>
                                        </p:cTn>
                                        <p:tgtEl>
                                          <p:spTgt spid="2"/>
                                        </p:tgtEl>
                                      </p:cBhvr>
                                    </p:animEffect>
                                    <p:anim calcmode="lin" valueType="num">
                                      <p:cBhvr>
                                        <p:cTn id="11" dur="113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2" dur="415"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3" dur="415" tmFilter="0, 0; 0.125,0.2665; 0.25,0.4; 0.375,0.465; 0.5,0.5;  0.625,0.535; 0.75,0.6; 0.875,0.7335; 1,1">
                                          <p:stCondLst>
                                            <p:cond delay="415"/>
                                          </p:stCondLst>
                                        </p:cTn>
                                        <p:tgtEl>
                                          <p:spTgt spid="2"/>
                                        </p:tgtEl>
                                        <p:attrNameLst>
                                          <p:attrName>ppt_y</p:attrName>
                                        </p:attrNameLst>
                                      </p:cBhvr>
                                      <p:tavLst>
                                        <p:tav tm="0" fmla="#ppt_y-sin(pi*$)/9">
                                          <p:val>
                                            <p:fltVal val="0"/>
                                          </p:val>
                                        </p:tav>
                                        <p:tav tm="100000">
                                          <p:val>
                                            <p:fltVal val="1"/>
                                          </p:val>
                                        </p:tav>
                                      </p:tavLst>
                                    </p:anim>
                                    <p:anim calcmode="lin" valueType="num">
                                      <p:cBhvr>
                                        <p:cTn id="14" dur="208" tmFilter="0, 0; 0.125,0.2665; 0.25,0.4; 0.375,0.465; 0.5,0.5;  0.625,0.535; 0.75,0.6; 0.875,0.7335; 1,1">
                                          <p:stCondLst>
                                            <p:cond delay="827"/>
                                          </p:stCondLst>
                                        </p:cTn>
                                        <p:tgtEl>
                                          <p:spTgt spid="2"/>
                                        </p:tgtEl>
                                        <p:attrNameLst>
                                          <p:attrName>ppt_y</p:attrName>
                                        </p:attrNameLst>
                                      </p:cBhvr>
                                      <p:tavLst>
                                        <p:tav tm="0" fmla="#ppt_y-sin(pi*$)/27">
                                          <p:val>
                                            <p:fltVal val="0"/>
                                          </p:val>
                                        </p:tav>
                                        <p:tav tm="100000">
                                          <p:val>
                                            <p:fltVal val="1"/>
                                          </p:val>
                                        </p:tav>
                                      </p:tavLst>
                                    </p:anim>
                                    <p:anim calcmode="lin" valueType="num">
                                      <p:cBhvr>
                                        <p:cTn id="15" dur="103" tmFilter="0, 0; 0.125,0.2665; 0.25,0.4; 0.375,0.465; 0.5,0.5;  0.625,0.535; 0.75,0.6; 0.875,0.7335; 1,1">
                                          <p:stCondLst>
                                            <p:cond delay="1035"/>
                                          </p:stCondLst>
                                        </p:cTn>
                                        <p:tgtEl>
                                          <p:spTgt spid="2"/>
                                        </p:tgtEl>
                                        <p:attrNameLst>
                                          <p:attrName>ppt_y</p:attrName>
                                        </p:attrNameLst>
                                      </p:cBhvr>
                                      <p:tavLst>
                                        <p:tav tm="0" fmla="#ppt_y-sin(pi*$)/81">
                                          <p:val>
                                            <p:fltVal val="0"/>
                                          </p:val>
                                        </p:tav>
                                        <p:tav tm="100000">
                                          <p:val>
                                            <p:fltVal val="1"/>
                                          </p:val>
                                        </p:tav>
                                      </p:tavLst>
                                    </p:anim>
                                    <p:animScale>
                                      <p:cBhvr>
                                        <p:cTn id="16" dur="16">
                                          <p:stCondLst>
                                            <p:cond delay="406"/>
                                          </p:stCondLst>
                                        </p:cTn>
                                        <p:tgtEl>
                                          <p:spTgt spid="2"/>
                                        </p:tgtEl>
                                      </p:cBhvr>
                                      <p:to x="100000" y="60000"/>
                                    </p:animScale>
                                    <p:animScale>
                                      <p:cBhvr>
                                        <p:cTn id="17" dur="104" decel="50000">
                                          <p:stCondLst>
                                            <p:cond delay="422"/>
                                          </p:stCondLst>
                                        </p:cTn>
                                        <p:tgtEl>
                                          <p:spTgt spid="2"/>
                                        </p:tgtEl>
                                      </p:cBhvr>
                                      <p:to x="100000" y="100000"/>
                                    </p:animScale>
                                    <p:animScale>
                                      <p:cBhvr>
                                        <p:cTn id="18" dur="16">
                                          <p:stCondLst>
                                            <p:cond delay="820"/>
                                          </p:stCondLst>
                                        </p:cTn>
                                        <p:tgtEl>
                                          <p:spTgt spid="2"/>
                                        </p:tgtEl>
                                      </p:cBhvr>
                                      <p:to x="100000" y="80000"/>
                                    </p:animScale>
                                    <p:animScale>
                                      <p:cBhvr>
                                        <p:cTn id="19" dur="104" decel="50000">
                                          <p:stCondLst>
                                            <p:cond delay="836"/>
                                          </p:stCondLst>
                                        </p:cTn>
                                        <p:tgtEl>
                                          <p:spTgt spid="2"/>
                                        </p:tgtEl>
                                      </p:cBhvr>
                                      <p:to x="100000" y="100000"/>
                                    </p:animScale>
                                    <p:animScale>
                                      <p:cBhvr>
                                        <p:cTn id="20" dur="16">
                                          <p:stCondLst>
                                            <p:cond delay="1026"/>
                                          </p:stCondLst>
                                        </p:cTn>
                                        <p:tgtEl>
                                          <p:spTgt spid="2"/>
                                        </p:tgtEl>
                                      </p:cBhvr>
                                      <p:to x="100000" y="90000"/>
                                    </p:animScale>
                                    <p:animScale>
                                      <p:cBhvr>
                                        <p:cTn id="21" dur="104" decel="50000">
                                          <p:stCondLst>
                                            <p:cond delay="1043"/>
                                          </p:stCondLst>
                                        </p:cTn>
                                        <p:tgtEl>
                                          <p:spTgt spid="2"/>
                                        </p:tgtEl>
                                      </p:cBhvr>
                                      <p:to x="100000" y="100000"/>
                                    </p:animScale>
                                    <p:animScale>
                                      <p:cBhvr>
                                        <p:cTn id="22" dur="16">
                                          <p:stCondLst>
                                            <p:cond delay="1130"/>
                                          </p:stCondLst>
                                        </p:cTn>
                                        <p:tgtEl>
                                          <p:spTgt spid="2"/>
                                        </p:tgtEl>
                                      </p:cBhvr>
                                      <p:to x="100000" y="95000"/>
                                    </p:animScale>
                                    <p:animScale>
                                      <p:cBhvr>
                                        <p:cTn id="23" dur="104" decel="50000">
                                          <p:stCondLst>
                                            <p:cond delay="1146"/>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04278" y="3582888"/>
            <a:ext cx="4860032" cy="954107"/>
          </a:xfrm>
          <a:prstGeom prst="rect">
            <a:avLst/>
          </a:prstGeom>
        </p:spPr>
        <p:txBody>
          <a:bodyPr wrap="square">
            <a:spAutoFit/>
          </a:bodyPr>
          <a:lstStyle/>
          <a:p>
            <a:pPr lvl="0"/>
            <a:r>
              <a:rPr lang="ar-IQ" sz="2800" b="1" i="1" dirty="0">
                <a:cs typeface="Akhbar MT" pitchFamily="2" charset="-78"/>
              </a:rPr>
              <a:t>ان  الطعام المقلي يحفز الإحساس بالتقيؤ والغثيان وحدوث حموضة المعدة </a:t>
            </a:r>
            <a:endParaRPr lang="en-US" sz="2800" b="1" i="1" dirty="0">
              <a:cs typeface="Akhbar MT" pitchFamily="2" charset="-78"/>
            </a:endParaRPr>
          </a:p>
        </p:txBody>
      </p:sp>
      <p:sp>
        <p:nvSpPr>
          <p:cNvPr id="3" name="مربع نص 2"/>
          <p:cNvSpPr txBox="1"/>
          <p:nvPr/>
        </p:nvSpPr>
        <p:spPr>
          <a:xfrm>
            <a:off x="3779912" y="1916832"/>
            <a:ext cx="2304256" cy="646331"/>
          </a:xfrm>
          <a:prstGeom prst="rect">
            <a:avLst/>
          </a:prstGeom>
          <a:noFill/>
        </p:spPr>
        <p:txBody>
          <a:bodyPr wrap="square" rtlCol="1">
            <a:spAutoFit/>
          </a:bodyPr>
          <a:lstStyle/>
          <a:p>
            <a:r>
              <a:rPr lang="ar-IQ" sz="3600" b="1" dirty="0" smtClean="0">
                <a:solidFill>
                  <a:srgbClr val="C00000"/>
                </a:solidFill>
                <a:latin typeface="Andalus" pitchFamily="18" charset="-78"/>
                <a:cs typeface="Andalus" pitchFamily="18" charset="-78"/>
              </a:rPr>
              <a:t>المعلومة الثامنة </a:t>
            </a:r>
            <a:endParaRPr lang="ar-IQ" sz="3600" b="1" dirty="0">
              <a:solidFill>
                <a:srgbClr val="C00000"/>
              </a:solidFill>
              <a:latin typeface="Andalus" pitchFamily="18" charset="-78"/>
              <a:cs typeface="Andalus" pitchFamily="18" charset="-78"/>
            </a:endParaRPr>
          </a:p>
        </p:txBody>
      </p:sp>
    </p:spTree>
    <p:extLst>
      <p:ext uri="{BB962C8B-B14F-4D97-AF65-F5344CB8AC3E}">
        <p14:creationId xmlns:p14="http://schemas.microsoft.com/office/powerpoint/2010/main" val="2256798798"/>
      </p:ext>
    </p:extLst>
  </p:cSld>
  <p:clrMapOvr>
    <a:masterClrMapping/>
  </p:clrMapOvr>
  <mc:AlternateContent xmlns:mc="http://schemas.openxmlformats.org/markup-compatibility/2006" xmlns:p14="http://schemas.microsoft.com/office/powerpoint/2010/main">
    <mc:Choice Requires="p14">
      <p:transition spd="slow" p14:dur="1750">
        <p:cover dir="ru"/>
        <p:sndAc>
          <p:stSnd>
            <p:snd r:embed="rId2" name="click.wav"/>
          </p:stSnd>
        </p:sndAc>
      </p:transition>
    </mc:Choice>
    <mc:Fallback xmlns="">
      <p:transition spd="slow">
        <p:cover dir="ru"/>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afterEffect">
                                  <p:stCondLst>
                                    <p:cond delay="0"/>
                                  </p:stCondLst>
                                  <p:iterate type="lt">
                                    <p:tmPct val="4000"/>
                                  </p:iterate>
                                  <p:childTnLst>
                                    <p:set>
                                      <p:cBhvr override="childStyle">
                                        <p:cTn id="6" dur="1250" fill="hold"/>
                                        <p:tgtEl>
                                          <p:spTgt spid="3"/>
                                        </p:tgtEl>
                                        <p:attrNameLst>
                                          <p:attrName>style.textDecorationUnderline</p:attrName>
                                        </p:attrNameLst>
                                      </p:cBhvr>
                                      <p:to>
                                        <p:strVal val="true"/>
                                      </p:to>
                                    </p:set>
                                  </p:childTnLst>
                                </p:cTn>
                              </p:par>
                            </p:childTnLst>
                          </p:cTn>
                        </p:par>
                        <p:par>
                          <p:cTn id="7" fill="hold">
                            <p:stCondLst>
                              <p:cond delay="1950"/>
                            </p:stCondLst>
                            <p:childTnLst>
                              <p:par>
                                <p:cTn id="8" presetID="26"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362">
                                          <p:stCondLst>
                                            <p:cond delay="0"/>
                                          </p:stCondLst>
                                        </p:cTn>
                                        <p:tgtEl>
                                          <p:spTgt spid="2"/>
                                        </p:tgtEl>
                                      </p:cBhvr>
                                    </p:animEffect>
                                    <p:anim calcmode="lin" valueType="num">
                                      <p:cBhvr>
                                        <p:cTn id="11" dur="113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2" dur="415"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3" dur="415" tmFilter="0, 0; 0.125,0.2665; 0.25,0.4; 0.375,0.465; 0.5,0.5;  0.625,0.535; 0.75,0.6; 0.875,0.7335; 1,1">
                                          <p:stCondLst>
                                            <p:cond delay="415"/>
                                          </p:stCondLst>
                                        </p:cTn>
                                        <p:tgtEl>
                                          <p:spTgt spid="2"/>
                                        </p:tgtEl>
                                        <p:attrNameLst>
                                          <p:attrName>ppt_y</p:attrName>
                                        </p:attrNameLst>
                                      </p:cBhvr>
                                      <p:tavLst>
                                        <p:tav tm="0" fmla="#ppt_y-sin(pi*$)/9">
                                          <p:val>
                                            <p:fltVal val="0"/>
                                          </p:val>
                                        </p:tav>
                                        <p:tav tm="100000">
                                          <p:val>
                                            <p:fltVal val="1"/>
                                          </p:val>
                                        </p:tav>
                                      </p:tavLst>
                                    </p:anim>
                                    <p:anim calcmode="lin" valueType="num">
                                      <p:cBhvr>
                                        <p:cTn id="14" dur="208" tmFilter="0, 0; 0.125,0.2665; 0.25,0.4; 0.375,0.465; 0.5,0.5;  0.625,0.535; 0.75,0.6; 0.875,0.7335; 1,1">
                                          <p:stCondLst>
                                            <p:cond delay="827"/>
                                          </p:stCondLst>
                                        </p:cTn>
                                        <p:tgtEl>
                                          <p:spTgt spid="2"/>
                                        </p:tgtEl>
                                        <p:attrNameLst>
                                          <p:attrName>ppt_y</p:attrName>
                                        </p:attrNameLst>
                                      </p:cBhvr>
                                      <p:tavLst>
                                        <p:tav tm="0" fmla="#ppt_y-sin(pi*$)/27">
                                          <p:val>
                                            <p:fltVal val="0"/>
                                          </p:val>
                                        </p:tav>
                                        <p:tav tm="100000">
                                          <p:val>
                                            <p:fltVal val="1"/>
                                          </p:val>
                                        </p:tav>
                                      </p:tavLst>
                                    </p:anim>
                                    <p:anim calcmode="lin" valueType="num">
                                      <p:cBhvr>
                                        <p:cTn id="15" dur="103" tmFilter="0, 0; 0.125,0.2665; 0.25,0.4; 0.375,0.465; 0.5,0.5;  0.625,0.535; 0.75,0.6; 0.875,0.7335; 1,1">
                                          <p:stCondLst>
                                            <p:cond delay="1035"/>
                                          </p:stCondLst>
                                        </p:cTn>
                                        <p:tgtEl>
                                          <p:spTgt spid="2"/>
                                        </p:tgtEl>
                                        <p:attrNameLst>
                                          <p:attrName>ppt_y</p:attrName>
                                        </p:attrNameLst>
                                      </p:cBhvr>
                                      <p:tavLst>
                                        <p:tav tm="0" fmla="#ppt_y-sin(pi*$)/81">
                                          <p:val>
                                            <p:fltVal val="0"/>
                                          </p:val>
                                        </p:tav>
                                        <p:tav tm="100000">
                                          <p:val>
                                            <p:fltVal val="1"/>
                                          </p:val>
                                        </p:tav>
                                      </p:tavLst>
                                    </p:anim>
                                    <p:animScale>
                                      <p:cBhvr>
                                        <p:cTn id="16" dur="16">
                                          <p:stCondLst>
                                            <p:cond delay="406"/>
                                          </p:stCondLst>
                                        </p:cTn>
                                        <p:tgtEl>
                                          <p:spTgt spid="2"/>
                                        </p:tgtEl>
                                      </p:cBhvr>
                                      <p:to x="100000" y="60000"/>
                                    </p:animScale>
                                    <p:animScale>
                                      <p:cBhvr>
                                        <p:cTn id="17" dur="104" decel="50000">
                                          <p:stCondLst>
                                            <p:cond delay="422"/>
                                          </p:stCondLst>
                                        </p:cTn>
                                        <p:tgtEl>
                                          <p:spTgt spid="2"/>
                                        </p:tgtEl>
                                      </p:cBhvr>
                                      <p:to x="100000" y="100000"/>
                                    </p:animScale>
                                    <p:animScale>
                                      <p:cBhvr>
                                        <p:cTn id="18" dur="16">
                                          <p:stCondLst>
                                            <p:cond delay="820"/>
                                          </p:stCondLst>
                                        </p:cTn>
                                        <p:tgtEl>
                                          <p:spTgt spid="2"/>
                                        </p:tgtEl>
                                      </p:cBhvr>
                                      <p:to x="100000" y="80000"/>
                                    </p:animScale>
                                    <p:animScale>
                                      <p:cBhvr>
                                        <p:cTn id="19" dur="104" decel="50000">
                                          <p:stCondLst>
                                            <p:cond delay="836"/>
                                          </p:stCondLst>
                                        </p:cTn>
                                        <p:tgtEl>
                                          <p:spTgt spid="2"/>
                                        </p:tgtEl>
                                      </p:cBhvr>
                                      <p:to x="100000" y="100000"/>
                                    </p:animScale>
                                    <p:animScale>
                                      <p:cBhvr>
                                        <p:cTn id="20" dur="16">
                                          <p:stCondLst>
                                            <p:cond delay="1026"/>
                                          </p:stCondLst>
                                        </p:cTn>
                                        <p:tgtEl>
                                          <p:spTgt spid="2"/>
                                        </p:tgtEl>
                                      </p:cBhvr>
                                      <p:to x="100000" y="90000"/>
                                    </p:animScale>
                                    <p:animScale>
                                      <p:cBhvr>
                                        <p:cTn id="21" dur="104" decel="50000">
                                          <p:stCondLst>
                                            <p:cond delay="1043"/>
                                          </p:stCondLst>
                                        </p:cTn>
                                        <p:tgtEl>
                                          <p:spTgt spid="2"/>
                                        </p:tgtEl>
                                      </p:cBhvr>
                                      <p:to x="100000" y="100000"/>
                                    </p:animScale>
                                    <p:animScale>
                                      <p:cBhvr>
                                        <p:cTn id="22" dur="16">
                                          <p:stCondLst>
                                            <p:cond delay="1130"/>
                                          </p:stCondLst>
                                        </p:cTn>
                                        <p:tgtEl>
                                          <p:spTgt spid="2"/>
                                        </p:tgtEl>
                                      </p:cBhvr>
                                      <p:to x="100000" y="95000"/>
                                    </p:animScale>
                                    <p:animScale>
                                      <p:cBhvr>
                                        <p:cTn id="23" dur="104" decel="50000">
                                          <p:stCondLst>
                                            <p:cond delay="1146"/>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204</Words>
  <Application>Microsoft Office PowerPoint</Application>
  <PresentationFormat>عرض على الشاشة (3:4)‏</PresentationFormat>
  <Paragraphs>25</Paragraphs>
  <Slides>12</Slides>
  <Notes>0</Notes>
  <HiddenSlides>0</HiddenSlides>
  <MMClips>0</MMClips>
  <ScaleCrop>false</ScaleCrop>
  <HeadingPairs>
    <vt:vector size="4" baseType="variant">
      <vt:variant>
        <vt:lpstr>نسق</vt:lpstr>
      </vt:variant>
      <vt:variant>
        <vt:i4>1</vt:i4>
      </vt:variant>
      <vt:variant>
        <vt:lpstr>عناوين الشرائح</vt:lpstr>
      </vt:variant>
      <vt:variant>
        <vt:i4>12</vt:i4>
      </vt:variant>
    </vt:vector>
  </HeadingPairs>
  <TitlesOfParts>
    <vt:vector size="13" baseType="lpstr">
      <vt:lpstr>نسق Office</vt:lpstr>
      <vt:lpstr>عشر معلومات قد تفيدك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عشر معلومات قد تفيدك</dc:title>
  <dc:creator>Zahraa</dc:creator>
  <cp:lastModifiedBy>Zahraa</cp:lastModifiedBy>
  <cp:revision>12</cp:revision>
  <dcterms:created xsi:type="dcterms:W3CDTF">2021-12-29T19:08:11Z</dcterms:created>
  <dcterms:modified xsi:type="dcterms:W3CDTF">2021-12-30T16:03:15Z</dcterms:modified>
</cp:coreProperties>
</file>